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4" r:id="rId1"/>
  </p:sldMasterIdLst>
  <p:notesMasterIdLst>
    <p:notesMasterId r:id="rId92"/>
  </p:notesMasterIdLst>
  <p:handoutMasterIdLst>
    <p:handoutMasterId r:id="rId93"/>
  </p:handoutMasterIdLst>
  <p:sldIdLst>
    <p:sldId id="518" r:id="rId2"/>
    <p:sldId id="587" r:id="rId3"/>
    <p:sldId id="588" r:id="rId4"/>
    <p:sldId id="591" r:id="rId5"/>
    <p:sldId id="603" r:id="rId6"/>
    <p:sldId id="592" r:id="rId7"/>
    <p:sldId id="593" r:id="rId8"/>
    <p:sldId id="594" r:id="rId9"/>
    <p:sldId id="595" r:id="rId10"/>
    <p:sldId id="596" r:id="rId11"/>
    <p:sldId id="597" r:id="rId12"/>
    <p:sldId id="598" r:id="rId13"/>
    <p:sldId id="599" r:id="rId14"/>
    <p:sldId id="600" r:id="rId15"/>
    <p:sldId id="601" r:id="rId16"/>
    <p:sldId id="604" r:id="rId17"/>
    <p:sldId id="602" r:id="rId18"/>
    <p:sldId id="606" r:id="rId19"/>
    <p:sldId id="646" r:id="rId20"/>
    <p:sldId id="485" r:id="rId21"/>
    <p:sldId id="612" r:id="rId22"/>
    <p:sldId id="613" r:id="rId23"/>
    <p:sldId id="614" r:id="rId24"/>
    <p:sldId id="615" r:id="rId25"/>
    <p:sldId id="616" r:id="rId26"/>
    <p:sldId id="617" r:id="rId27"/>
    <p:sldId id="618" r:id="rId28"/>
    <p:sldId id="619" r:id="rId29"/>
    <p:sldId id="620" r:id="rId30"/>
    <p:sldId id="621" r:id="rId31"/>
    <p:sldId id="622" r:id="rId32"/>
    <p:sldId id="623" r:id="rId33"/>
    <p:sldId id="624" r:id="rId34"/>
    <p:sldId id="625" r:id="rId35"/>
    <p:sldId id="626" r:id="rId36"/>
    <p:sldId id="627" r:id="rId37"/>
    <p:sldId id="628" r:id="rId38"/>
    <p:sldId id="629" r:id="rId39"/>
    <p:sldId id="630" r:id="rId40"/>
    <p:sldId id="631" r:id="rId41"/>
    <p:sldId id="632" r:id="rId42"/>
    <p:sldId id="633" r:id="rId43"/>
    <p:sldId id="634" r:id="rId44"/>
    <p:sldId id="635" r:id="rId45"/>
    <p:sldId id="636" r:id="rId46"/>
    <p:sldId id="637" r:id="rId47"/>
    <p:sldId id="638" r:id="rId48"/>
    <p:sldId id="639" r:id="rId49"/>
    <p:sldId id="640" r:id="rId50"/>
    <p:sldId id="641" r:id="rId51"/>
    <p:sldId id="642" r:id="rId52"/>
    <p:sldId id="643" r:id="rId53"/>
    <p:sldId id="644" r:id="rId54"/>
    <p:sldId id="645" r:id="rId55"/>
    <p:sldId id="647" r:id="rId56"/>
    <p:sldId id="648" r:id="rId57"/>
    <p:sldId id="607" r:id="rId58"/>
    <p:sldId id="525" r:id="rId59"/>
    <p:sldId id="608" r:id="rId60"/>
    <p:sldId id="519" r:id="rId61"/>
    <p:sldId id="610" r:id="rId62"/>
    <p:sldId id="649" r:id="rId63"/>
    <p:sldId id="567" r:id="rId64"/>
    <p:sldId id="562" r:id="rId65"/>
    <p:sldId id="575" r:id="rId66"/>
    <p:sldId id="568" r:id="rId67"/>
    <p:sldId id="570" r:id="rId68"/>
    <p:sldId id="611" r:id="rId69"/>
    <p:sldId id="561" r:id="rId70"/>
    <p:sldId id="560" r:id="rId71"/>
    <p:sldId id="521" r:id="rId72"/>
    <p:sldId id="524" r:id="rId73"/>
    <p:sldId id="656" r:id="rId74"/>
    <p:sldId id="650" r:id="rId75"/>
    <p:sldId id="651" r:id="rId76"/>
    <p:sldId id="652" r:id="rId77"/>
    <p:sldId id="653" r:id="rId78"/>
    <p:sldId id="657" r:id="rId79"/>
    <p:sldId id="654" r:id="rId80"/>
    <p:sldId id="655" r:id="rId81"/>
    <p:sldId id="665" r:id="rId82"/>
    <p:sldId id="666" r:id="rId83"/>
    <p:sldId id="667" r:id="rId84"/>
    <p:sldId id="668" r:id="rId85"/>
    <p:sldId id="658" r:id="rId86"/>
    <p:sldId id="659" r:id="rId87"/>
    <p:sldId id="661" r:id="rId88"/>
    <p:sldId id="662" r:id="rId89"/>
    <p:sldId id="663" r:id="rId90"/>
    <p:sldId id="664" r:id="rId91"/>
  </p:sldIdLst>
  <p:sldSz cx="12192000" cy="6858000"/>
  <p:notesSz cx="6888163" cy="100218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609585" algn="l" rtl="0" fontAlgn="base">
      <a:spcBef>
        <a:spcPct val="0"/>
      </a:spcBef>
      <a:spcAft>
        <a:spcPct val="0"/>
      </a:spcAft>
      <a:defRPr kern="1200">
        <a:solidFill>
          <a:schemeClr val="tx1"/>
        </a:solidFill>
        <a:latin typeface="Arial" charset="0"/>
        <a:ea typeface="+mn-ea"/>
        <a:cs typeface="+mn-cs"/>
      </a:defRPr>
    </a:lvl2pPr>
    <a:lvl3pPr marL="1219170" algn="l" rtl="0" fontAlgn="base">
      <a:spcBef>
        <a:spcPct val="0"/>
      </a:spcBef>
      <a:spcAft>
        <a:spcPct val="0"/>
      </a:spcAft>
      <a:defRPr kern="1200">
        <a:solidFill>
          <a:schemeClr val="tx1"/>
        </a:solidFill>
        <a:latin typeface="Arial" charset="0"/>
        <a:ea typeface="+mn-ea"/>
        <a:cs typeface="+mn-cs"/>
      </a:defRPr>
    </a:lvl3pPr>
    <a:lvl4pPr marL="1828754" algn="l" rtl="0" fontAlgn="base">
      <a:spcBef>
        <a:spcPct val="0"/>
      </a:spcBef>
      <a:spcAft>
        <a:spcPct val="0"/>
      </a:spcAft>
      <a:defRPr kern="1200">
        <a:solidFill>
          <a:schemeClr val="tx1"/>
        </a:solidFill>
        <a:latin typeface="Arial" charset="0"/>
        <a:ea typeface="+mn-ea"/>
        <a:cs typeface="+mn-cs"/>
      </a:defRPr>
    </a:lvl4pPr>
    <a:lvl5pPr marL="2438339" algn="l" rtl="0" fontAlgn="base">
      <a:spcBef>
        <a:spcPct val="0"/>
      </a:spcBef>
      <a:spcAft>
        <a:spcPct val="0"/>
      </a:spcAft>
      <a:defRPr kern="1200">
        <a:solidFill>
          <a:schemeClr val="tx1"/>
        </a:solidFill>
        <a:latin typeface="Arial" charset="0"/>
        <a:ea typeface="+mn-ea"/>
        <a:cs typeface="+mn-cs"/>
      </a:defRPr>
    </a:lvl5pPr>
    <a:lvl6pPr marL="3047924" algn="l" defTabSz="1219170" rtl="0" eaLnBrk="1" latinLnBrk="0" hangingPunct="1">
      <a:defRPr kern="1200">
        <a:solidFill>
          <a:schemeClr val="tx1"/>
        </a:solidFill>
        <a:latin typeface="Arial" charset="0"/>
        <a:ea typeface="+mn-ea"/>
        <a:cs typeface="+mn-cs"/>
      </a:defRPr>
    </a:lvl6pPr>
    <a:lvl7pPr marL="3657509" algn="l" defTabSz="1219170" rtl="0" eaLnBrk="1" latinLnBrk="0" hangingPunct="1">
      <a:defRPr kern="1200">
        <a:solidFill>
          <a:schemeClr val="tx1"/>
        </a:solidFill>
        <a:latin typeface="Arial" charset="0"/>
        <a:ea typeface="+mn-ea"/>
        <a:cs typeface="+mn-cs"/>
      </a:defRPr>
    </a:lvl7pPr>
    <a:lvl8pPr marL="4267093" algn="l" defTabSz="1219170" rtl="0" eaLnBrk="1" latinLnBrk="0" hangingPunct="1">
      <a:defRPr kern="1200">
        <a:solidFill>
          <a:schemeClr val="tx1"/>
        </a:solidFill>
        <a:latin typeface="Arial" charset="0"/>
        <a:ea typeface="+mn-ea"/>
        <a:cs typeface="+mn-cs"/>
      </a:defRPr>
    </a:lvl8pPr>
    <a:lvl9pPr marL="4876678" algn="l" defTabSz="121917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C1059D"/>
    <a:srgbClr val="FF0000"/>
    <a:srgbClr val="FFC000"/>
    <a:srgbClr val="5F5F5F"/>
    <a:srgbClr val="80A33D"/>
    <a:srgbClr val="C2F35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71" autoAdjust="0"/>
    <p:restoredTop sz="88482" autoAdjust="0"/>
  </p:normalViewPr>
  <p:slideViewPr>
    <p:cSldViewPr>
      <p:cViewPr>
        <p:scale>
          <a:sx n="78" d="100"/>
          <a:sy n="78" d="100"/>
        </p:scale>
        <p:origin x="1584" y="34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pPr>
              <a:defRPr/>
            </a:pPr>
            <a:endParaRPr lang="en-US"/>
          </a:p>
        </p:txBody>
      </p:sp>
      <p:sp>
        <p:nvSpPr>
          <p:cNvPr id="3" name="Date Placeholder 2"/>
          <p:cNvSpPr>
            <a:spLocks noGrp="1"/>
          </p:cNvSpPr>
          <p:nvPr>
            <p:ph type="dt" sz="quarter" idx="1"/>
          </p:nvPr>
        </p:nvSpPr>
        <p:spPr>
          <a:xfrm>
            <a:off x="3901698" y="0"/>
            <a:ext cx="2984871" cy="501094"/>
          </a:xfrm>
          <a:prstGeom prst="rect">
            <a:avLst/>
          </a:prstGeom>
        </p:spPr>
        <p:txBody>
          <a:bodyPr vert="horz" lIns="96625" tIns="48312" rIns="96625" bIns="48312" rtlCol="0"/>
          <a:lstStyle>
            <a:lvl1pPr algn="r">
              <a:defRPr sz="1300"/>
            </a:lvl1pPr>
          </a:lstStyle>
          <a:p>
            <a:pPr>
              <a:defRPr/>
            </a:pPr>
            <a:fld id="{870C948D-7027-364E-8AAC-DD846414F53B}" type="datetimeFigureOut">
              <a:rPr lang="en-US"/>
              <a:pPr>
                <a:defRPr/>
              </a:pPr>
              <a:t>4/18/18</a:t>
            </a:fld>
            <a:endParaRPr lang="en-US"/>
          </a:p>
        </p:txBody>
      </p:sp>
      <p:sp>
        <p:nvSpPr>
          <p:cNvPr id="4" name="Footer Placeholder 3"/>
          <p:cNvSpPr>
            <a:spLocks noGrp="1"/>
          </p:cNvSpPr>
          <p:nvPr>
            <p:ph type="ftr" sz="quarter" idx="2"/>
          </p:nvPr>
        </p:nvSpPr>
        <p:spPr>
          <a:xfrm>
            <a:off x="0" y="9519054"/>
            <a:ext cx="2984871" cy="501094"/>
          </a:xfrm>
          <a:prstGeom prst="rect">
            <a:avLst/>
          </a:prstGeom>
        </p:spPr>
        <p:txBody>
          <a:bodyPr vert="horz" lIns="96625" tIns="48312" rIns="96625" bIns="48312"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3901698" y="9519054"/>
            <a:ext cx="2984871" cy="501094"/>
          </a:xfrm>
          <a:prstGeom prst="rect">
            <a:avLst/>
          </a:prstGeom>
        </p:spPr>
        <p:txBody>
          <a:bodyPr vert="horz" wrap="square" lIns="96625" tIns="48312" rIns="96625" bIns="48312" numCol="1" anchor="b" anchorCtr="0" compatLnSpc="1">
            <a:prstTxWarp prst="textNoShape">
              <a:avLst/>
            </a:prstTxWarp>
          </a:bodyPr>
          <a:lstStyle>
            <a:lvl1pPr algn="r">
              <a:defRPr sz="1300"/>
            </a:lvl1pPr>
          </a:lstStyle>
          <a:p>
            <a:fld id="{C1B1033C-86A6-064B-82A0-99A3135C6771}" type="slidenum">
              <a:rPr lang="en-US" altLang="en-US"/>
              <a:pPr/>
              <a:t>‹#›</a:t>
            </a:fld>
            <a:endParaRPr lang="en-US" altLang="en-US"/>
          </a:p>
        </p:txBody>
      </p:sp>
    </p:spTree>
    <p:extLst>
      <p:ext uri="{BB962C8B-B14F-4D97-AF65-F5344CB8AC3E}">
        <p14:creationId xmlns:p14="http://schemas.microsoft.com/office/powerpoint/2010/main" val="195594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pPr>
              <a:defRPr/>
            </a:pPr>
            <a:endParaRPr lang="en-US"/>
          </a:p>
        </p:txBody>
      </p:sp>
      <p:sp>
        <p:nvSpPr>
          <p:cNvPr id="3" name="Date Placeholder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pPr>
              <a:defRPr/>
            </a:pPr>
            <a:fld id="{44C7CFDC-DFEE-2046-AD08-7942980BD2DB}" type="datetimeFigureOut">
              <a:rPr lang="en-US"/>
              <a:pPr>
                <a:defRPr/>
              </a:pPr>
              <a:t>4/18/18</a:t>
            </a:fld>
            <a:endParaRPr lang="en-US"/>
          </a:p>
        </p:txBody>
      </p:sp>
      <p:sp>
        <p:nvSpPr>
          <p:cNvPr id="4" name="Slide Image Placeholder 3"/>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6625" tIns="48312" rIns="96625" bIns="48312" rtlCol="0" anchor="ctr"/>
          <a:lstStyle/>
          <a:p>
            <a:pPr lvl="0"/>
            <a:endParaRPr lang="en-US" noProof="0" smtClean="0"/>
          </a:p>
        </p:txBody>
      </p:sp>
      <p:sp>
        <p:nvSpPr>
          <p:cNvPr id="5" name="Notes Placeholder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3901698" y="9519054"/>
            <a:ext cx="2984871" cy="501094"/>
          </a:xfrm>
          <a:prstGeom prst="rect">
            <a:avLst/>
          </a:prstGeom>
        </p:spPr>
        <p:txBody>
          <a:bodyPr vert="horz" wrap="square" lIns="96625" tIns="48312" rIns="96625" bIns="48312" numCol="1" anchor="b" anchorCtr="0" compatLnSpc="1">
            <a:prstTxWarp prst="textNoShape">
              <a:avLst/>
            </a:prstTxWarp>
          </a:bodyPr>
          <a:lstStyle>
            <a:lvl1pPr algn="r">
              <a:defRPr sz="1300"/>
            </a:lvl1pPr>
          </a:lstStyle>
          <a:p>
            <a:fld id="{88D5FBDF-9DE8-A84D-87C9-EC927B724D2B}" type="slidenum">
              <a:rPr lang="en-US" altLang="en-US"/>
              <a:pPr/>
              <a:t>‹#›</a:t>
            </a:fld>
            <a:endParaRPr lang="en-US" altLang="en-US"/>
          </a:p>
        </p:txBody>
      </p:sp>
    </p:spTree>
    <p:extLst>
      <p:ext uri="{BB962C8B-B14F-4D97-AF65-F5344CB8AC3E}">
        <p14:creationId xmlns:p14="http://schemas.microsoft.com/office/powerpoint/2010/main" val="1387500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585" algn="l" rtl="0" eaLnBrk="0" fontAlgn="base" hangingPunct="0">
      <a:spcBef>
        <a:spcPct val="30000"/>
      </a:spcBef>
      <a:spcAft>
        <a:spcPct val="0"/>
      </a:spcAft>
      <a:defRPr sz="1600" kern="1200">
        <a:solidFill>
          <a:schemeClr val="tx1"/>
        </a:solidFill>
        <a:latin typeface="+mn-lt"/>
        <a:ea typeface="+mn-ea"/>
        <a:cs typeface="+mn-cs"/>
      </a:defRPr>
    </a:lvl2pPr>
    <a:lvl3pPr marL="1219170" algn="l" rtl="0" eaLnBrk="0" fontAlgn="base" hangingPunct="0">
      <a:spcBef>
        <a:spcPct val="30000"/>
      </a:spcBef>
      <a:spcAft>
        <a:spcPct val="0"/>
      </a:spcAft>
      <a:defRPr sz="1600" kern="1200">
        <a:solidFill>
          <a:schemeClr val="tx1"/>
        </a:solidFill>
        <a:latin typeface="+mn-lt"/>
        <a:ea typeface="+mn-ea"/>
        <a:cs typeface="+mn-cs"/>
      </a:defRPr>
    </a:lvl3pPr>
    <a:lvl4pPr marL="1828754" algn="l" rtl="0" eaLnBrk="0" fontAlgn="base" hangingPunct="0">
      <a:spcBef>
        <a:spcPct val="30000"/>
      </a:spcBef>
      <a:spcAft>
        <a:spcPct val="0"/>
      </a:spcAft>
      <a:defRPr sz="1600" kern="1200">
        <a:solidFill>
          <a:schemeClr val="tx1"/>
        </a:solidFill>
        <a:latin typeface="+mn-lt"/>
        <a:ea typeface="+mn-ea"/>
        <a:cs typeface="+mn-cs"/>
      </a:defRPr>
    </a:lvl4pPr>
    <a:lvl5pPr marL="2438339" algn="l" rtl="0" eaLnBrk="0" fontAlgn="base" hangingPunct="0">
      <a:spcBef>
        <a:spcPct val="30000"/>
      </a:spcBef>
      <a:spcAft>
        <a:spcPct val="0"/>
      </a:spcAft>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charset="0"/>
              </a:defRPr>
            </a:lvl1pPr>
            <a:lvl2pPr marL="785022" indent="-301931" eaLnBrk="0" hangingPunct="0">
              <a:spcBef>
                <a:spcPct val="30000"/>
              </a:spcBef>
              <a:defRPr sz="1300">
                <a:solidFill>
                  <a:schemeClr val="tx1"/>
                </a:solidFill>
                <a:latin typeface="Calibri" charset="0"/>
              </a:defRPr>
            </a:lvl2pPr>
            <a:lvl3pPr marL="1207727" indent="-241546" eaLnBrk="0" hangingPunct="0">
              <a:spcBef>
                <a:spcPct val="30000"/>
              </a:spcBef>
              <a:defRPr sz="1300">
                <a:solidFill>
                  <a:schemeClr val="tx1"/>
                </a:solidFill>
                <a:latin typeface="Calibri" charset="0"/>
              </a:defRPr>
            </a:lvl3pPr>
            <a:lvl4pPr marL="1690817" indent="-241546" eaLnBrk="0" hangingPunct="0">
              <a:spcBef>
                <a:spcPct val="30000"/>
              </a:spcBef>
              <a:defRPr sz="1300">
                <a:solidFill>
                  <a:schemeClr val="tx1"/>
                </a:solidFill>
                <a:latin typeface="Calibri" charset="0"/>
              </a:defRPr>
            </a:lvl4pPr>
            <a:lvl5pPr marL="2173907" indent="-241546" eaLnBrk="0" hangingPunct="0">
              <a:spcBef>
                <a:spcPct val="30000"/>
              </a:spcBef>
              <a:defRPr sz="1300">
                <a:solidFill>
                  <a:schemeClr val="tx1"/>
                </a:solidFill>
                <a:latin typeface="Calibri" charset="0"/>
              </a:defRPr>
            </a:lvl5pPr>
            <a:lvl6pPr marL="2656998" indent="-241546" eaLnBrk="0" fontAlgn="base" hangingPunct="0">
              <a:spcBef>
                <a:spcPct val="30000"/>
              </a:spcBef>
              <a:spcAft>
                <a:spcPct val="0"/>
              </a:spcAft>
              <a:defRPr sz="1300">
                <a:solidFill>
                  <a:schemeClr val="tx1"/>
                </a:solidFill>
                <a:latin typeface="Calibri" charset="0"/>
              </a:defRPr>
            </a:lvl6pPr>
            <a:lvl7pPr marL="3140088" indent="-241546" eaLnBrk="0" fontAlgn="base" hangingPunct="0">
              <a:spcBef>
                <a:spcPct val="30000"/>
              </a:spcBef>
              <a:spcAft>
                <a:spcPct val="0"/>
              </a:spcAft>
              <a:defRPr sz="1300">
                <a:solidFill>
                  <a:schemeClr val="tx1"/>
                </a:solidFill>
                <a:latin typeface="Calibri" charset="0"/>
              </a:defRPr>
            </a:lvl7pPr>
            <a:lvl8pPr marL="3623179" indent="-241546" eaLnBrk="0" fontAlgn="base" hangingPunct="0">
              <a:spcBef>
                <a:spcPct val="30000"/>
              </a:spcBef>
              <a:spcAft>
                <a:spcPct val="0"/>
              </a:spcAft>
              <a:defRPr sz="1300">
                <a:solidFill>
                  <a:schemeClr val="tx1"/>
                </a:solidFill>
                <a:latin typeface="Calibri" charset="0"/>
              </a:defRPr>
            </a:lvl8pPr>
            <a:lvl9pPr marL="4106269" indent="-241546" eaLnBrk="0" fontAlgn="base" hangingPunct="0">
              <a:spcBef>
                <a:spcPct val="30000"/>
              </a:spcBef>
              <a:spcAft>
                <a:spcPct val="0"/>
              </a:spcAft>
              <a:defRPr sz="1300">
                <a:solidFill>
                  <a:schemeClr val="tx1"/>
                </a:solidFill>
                <a:latin typeface="Calibri" charset="0"/>
              </a:defRPr>
            </a:lvl9pPr>
          </a:lstStyle>
          <a:p>
            <a:pPr eaLnBrk="1" hangingPunct="1">
              <a:spcBef>
                <a:spcPct val="0"/>
              </a:spcBef>
            </a:pPr>
            <a:fld id="{C818D903-4332-0F42-9B7F-72778725ACB7}" type="slidenum">
              <a:rPr lang="en-US" altLang="en-US">
                <a:latin typeface="Arial" charset="0"/>
              </a:rPr>
              <a:pPr eaLnBrk="1" hangingPunct="1">
                <a:spcBef>
                  <a:spcPct val="0"/>
                </a:spcBef>
              </a:pPr>
              <a:t>1</a:t>
            </a:fld>
            <a:endParaRPr lang="en-US" altLang="en-US" dirty="0">
              <a:latin typeface="Arial" charset="0"/>
            </a:endParaRPr>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70116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19</a:t>
            </a:fld>
            <a:endParaRPr lang="en-US" altLang="en-US" dirty="0"/>
          </a:p>
        </p:txBody>
      </p:sp>
    </p:spTree>
    <p:extLst>
      <p:ext uri="{BB962C8B-B14F-4D97-AF65-F5344CB8AC3E}">
        <p14:creationId xmlns:p14="http://schemas.microsoft.com/office/powerpoint/2010/main" val="348255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a:t>
            </a:r>
            <a:r>
              <a:rPr lang="en-US" baseline="0" dirty="0" smtClean="0"/>
              <a:t> </a:t>
            </a:r>
            <a:r>
              <a:rPr lang="en-US" baseline="0" dirty="0" err="1" smtClean="0"/>
              <a:t>whats</a:t>
            </a:r>
            <a:r>
              <a:rPr lang="en-US" baseline="0" dirty="0" smtClean="0"/>
              <a:t> important to consider and what we will cover tonight</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20</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 of topics to cover</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21</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recent </a:t>
            </a:r>
            <a:r>
              <a:rPr lang="en-US" dirty="0" err="1" smtClean="0"/>
              <a:t>reno</a:t>
            </a:r>
            <a:r>
              <a:rPr lang="en-US" dirty="0" smtClean="0"/>
              <a:t> deal and</a:t>
            </a:r>
            <a:r>
              <a:rPr lang="en-US" baseline="0" dirty="0" smtClean="0"/>
              <a:t> </a:t>
            </a:r>
            <a:r>
              <a:rPr lang="en-US" dirty="0" smtClean="0"/>
              <a:t>Realestate</a:t>
            </a:r>
            <a:r>
              <a:rPr lang="en-US" baseline="0" dirty="0" smtClean="0"/>
              <a:t> agents original photo selection &amp; order</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22</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scroll through photos on screen first</a:t>
            </a:r>
            <a:r>
              <a:rPr lang="en-US" baseline="0" dirty="0" smtClean="0"/>
              <a:t> – agents order and selection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23</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24</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25</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26</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27</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28</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charset="0"/>
              </a:defRPr>
            </a:lvl1pPr>
            <a:lvl2pPr marL="785075" indent="-301952" eaLnBrk="0" hangingPunct="0">
              <a:spcBef>
                <a:spcPct val="30000"/>
              </a:spcBef>
              <a:defRPr sz="1300">
                <a:solidFill>
                  <a:schemeClr val="tx1"/>
                </a:solidFill>
                <a:latin typeface="Calibri" charset="0"/>
              </a:defRPr>
            </a:lvl2pPr>
            <a:lvl3pPr marL="1207808" indent="-241562" eaLnBrk="0" hangingPunct="0">
              <a:spcBef>
                <a:spcPct val="30000"/>
              </a:spcBef>
              <a:defRPr sz="1300">
                <a:solidFill>
                  <a:schemeClr val="tx1"/>
                </a:solidFill>
                <a:latin typeface="Calibri" charset="0"/>
              </a:defRPr>
            </a:lvl3pPr>
            <a:lvl4pPr marL="1690931" indent="-241562" eaLnBrk="0" hangingPunct="0">
              <a:spcBef>
                <a:spcPct val="30000"/>
              </a:spcBef>
              <a:defRPr sz="1300">
                <a:solidFill>
                  <a:schemeClr val="tx1"/>
                </a:solidFill>
                <a:latin typeface="Calibri" charset="0"/>
              </a:defRPr>
            </a:lvl4pPr>
            <a:lvl5pPr marL="2174055" indent="-241562" eaLnBrk="0" hangingPunct="0">
              <a:spcBef>
                <a:spcPct val="30000"/>
              </a:spcBef>
              <a:defRPr sz="1300">
                <a:solidFill>
                  <a:schemeClr val="tx1"/>
                </a:solidFill>
                <a:latin typeface="Calibri" charset="0"/>
              </a:defRPr>
            </a:lvl5pPr>
            <a:lvl6pPr marL="2657178" indent="-241562" eaLnBrk="0" fontAlgn="base" hangingPunct="0">
              <a:spcBef>
                <a:spcPct val="30000"/>
              </a:spcBef>
              <a:spcAft>
                <a:spcPct val="0"/>
              </a:spcAft>
              <a:defRPr sz="1300">
                <a:solidFill>
                  <a:schemeClr val="tx1"/>
                </a:solidFill>
                <a:latin typeface="Calibri" charset="0"/>
              </a:defRPr>
            </a:lvl6pPr>
            <a:lvl7pPr marL="3140301" indent="-241562" eaLnBrk="0" fontAlgn="base" hangingPunct="0">
              <a:spcBef>
                <a:spcPct val="30000"/>
              </a:spcBef>
              <a:spcAft>
                <a:spcPct val="0"/>
              </a:spcAft>
              <a:defRPr sz="1300">
                <a:solidFill>
                  <a:schemeClr val="tx1"/>
                </a:solidFill>
                <a:latin typeface="Calibri" charset="0"/>
              </a:defRPr>
            </a:lvl7pPr>
            <a:lvl8pPr marL="3623424" indent="-241562" eaLnBrk="0" fontAlgn="base" hangingPunct="0">
              <a:spcBef>
                <a:spcPct val="30000"/>
              </a:spcBef>
              <a:spcAft>
                <a:spcPct val="0"/>
              </a:spcAft>
              <a:defRPr sz="1300">
                <a:solidFill>
                  <a:schemeClr val="tx1"/>
                </a:solidFill>
                <a:latin typeface="Calibri" charset="0"/>
              </a:defRPr>
            </a:lvl8pPr>
            <a:lvl9pPr marL="4106548" indent="-241562" eaLnBrk="0" fontAlgn="base" hangingPunct="0">
              <a:spcBef>
                <a:spcPct val="30000"/>
              </a:spcBef>
              <a:spcAft>
                <a:spcPct val="0"/>
              </a:spcAft>
              <a:defRPr sz="1300">
                <a:solidFill>
                  <a:schemeClr val="tx1"/>
                </a:solidFill>
                <a:latin typeface="Calibri" charset="0"/>
              </a:defRPr>
            </a:lvl9pPr>
          </a:lstStyle>
          <a:p>
            <a:pPr eaLnBrk="1" hangingPunct="1">
              <a:spcBef>
                <a:spcPct val="0"/>
              </a:spcBef>
            </a:pPr>
            <a:fld id="{8A626009-195C-3C46-96F6-2D65FE22CD4F}" type="slidenum">
              <a:rPr lang="en-US" altLang="en-US">
                <a:latin typeface="Arial" charset="0"/>
              </a:rPr>
              <a:pPr eaLnBrk="1" hangingPunct="1">
                <a:spcBef>
                  <a:spcPct val="0"/>
                </a:spcBef>
              </a:pPr>
              <a:t>2</a:t>
            </a:fld>
            <a:endParaRPr lang="en-US" altLang="en-US" dirty="0">
              <a:latin typeface="Arial" charset="0"/>
            </a:endParaRPr>
          </a:p>
        </p:txBody>
      </p:sp>
    </p:spTree>
    <p:extLst>
      <p:ext uri="{BB962C8B-B14F-4D97-AF65-F5344CB8AC3E}">
        <p14:creationId xmlns:p14="http://schemas.microsoft.com/office/powerpoint/2010/main" val="208165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29</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30</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31</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32</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33</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34</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 hand out photo cards –</a:t>
            </a:r>
            <a:r>
              <a:rPr lang="en-US" baseline="0" dirty="0" smtClean="0"/>
              <a:t> tip is to group photos, then for each group discuss which photos to keep and which to remove and why. Open to group to confirm which photos are being removed and why</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35</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36</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 photos to delete and why</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37</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 through suggested deleted photos and why</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38</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charset="0"/>
              </a:defRPr>
            </a:lvl1pPr>
            <a:lvl2pPr marL="785075" indent="-301952" eaLnBrk="0" hangingPunct="0">
              <a:spcBef>
                <a:spcPct val="30000"/>
              </a:spcBef>
              <a:defRPr sz="1300">
                <a:solidFill>
                  <a:schemeClr val="tx1"/>
                </a:solidFill>
                <a:latin typeface="Calibri" charset="0"/>
              </a:defRPr>
            </a:lvl2pPr>
            <a:lvl3pPr marL="1207808" indent="-241562" eaLnBrk="0" hangingPunct="0">
              <a:spcBef>
                <a:spcPct val="30000"/>
              </a:spcBef>
              <a:defRPr sz="1300">
                <a:solidFill>
                  <a:schemeClr val="tx1"/>
                </a:solidFill>
                <a:latin typeface="Calibri" charset="0"/>
              </a:defRPr>
            </a:lvl3pPr>
            <a:lvl4pPr marL="1690931" indent="-241562" eaLnBrk="0" hangingPunct="0">
              <a:spcBef>
                <a:spcPct val="30000"/>
              </a:spcBef>
              <a:defRPr sz="1300">
                <a:solidFill>
                  <a:schemeClr val="tx1"/>
                </a:solidFill>
                <a:latin typeface="Calibri" charset="0"/>
              </a:defRPr>
            </a:lvl4pPr>
            <a:lvl5pPr marL="2174055" indent="-241562" eaLnBrk="0" hangingPunct="0">
              <a:spcBef>
                <a:spcPct val="30000"/>
              </a:spcBef>
              <a:defRPr sz="1300">
                <a:solidFill>
                  <a:schemeClr val="tx1"/>
                </a:solidFill>
                <a:latin typeface="Calibri" charset="0"/>
              </a:defRPr>
            </a:lvl5pPr>
            <a:lvl6pPr marL="2657178" indent="-241562" eaLnBrk="0" fontAlgn="base" hangingPunct="0">
              <a:spcBef>
                <a:spcPct val="30000"/>
              </a:spcBef>
              <a:spcAft>
                <a:spcPct val="0"/>
              </a:spcAft>
              <a:defRPr sz="1300">
                <a:solidFill>
                  <a:schemeClr val="tx1"/>
                </a:solidFill>
                <a:latin typeface="Calibri" charset="0"/>
              </a:defRPr>
            </a:lvl6pPr>
            <a:lvl7pPr marL="3140301" indent="-241562" eaLnBrk="0" fontAlgn="base" hangingPunct="0">
              <a:spcBef>
                <a:spcPct val="30000"/>
              </a:spcBef>
              <a:spcAft>
                <a:spcPct val="0"/>
              </a:spcAft>
              <a:defRPr sz="1300">
                <a:solidFill>
                  <a:schemeClr val="tx1"/>
                </a:solidFill>
                <a:latin typeface="Calibri" charset="0"/>
              </a:defRPr>
            </a:lvl7pPr>
            <a:lvl8pPr marL="3623424" indent="-241562" eaLnBrk="0" fontAlgn="base" hangingPunct="0">
              <a:spcBef>
                <a:spcPct val="30000"/>
              </a:spcBef>
              <a:spcAft>
                <a:spcPct val="0"/>
              </a:spcAft>
              <a:defRPr sz="1300">
                <a:solidFill>
                  <a:schemeClr val="tx1"/>
                </a:solidFill>
                <a:latin typeface="Calibri" charset="0"/>
              </a:defRPr>
            </a:lvl8pPr>
            <a:lvl9pPr marL="4106548" indent="-241562" eaLnBrk="0" fontAlgn="base" hangingPunct="0">
              <a:spcBef>
                <a:spcPct val="30000"/>
              </a:spcBef>
              <a:spcAft>
                <a:spcPct val="0"/>
              </a:spcAft>
              <a:defRPr sz="1300">
                <a:solidFill>
                  <a:schemeClr val="tx1"/>
                </a:solidFill>
                <a:latin typeface="Calibri" charset="0"/>
              </a:defRPr>
            </a:lvl9pPr>
          </a:lstStyle>
          <a:p>
            <a:pPr eaLnBrk="1" hangingPunct="1">
              <a:spcBef>
                <a:spcPct val="0"/>
              </a:spcBef>
            </a:pPr>
            <a:fld id="{5D42EC89-8540-4D4C-AE85-6B128FC316AB}" type="slidenum">
              <a:rPr lang="en-US" altLang="en-US">
                <a:latin typeface="Arial" charset="0"/>
              </a:rPr>
              <a:pPr eaLnBrk="1" hangingPunct="1">
                <a:spcBef>
                  <a:spcPct val="0"/>
                </a:spcBef>
              </a:pPr>
              <a:t>3</a:t>
            </a:fld>
            <a:endParaRPr lang="en-US" altLang="en-US" dirty="0">
              <a:latin typeface="Arial" charset="0"/>
            </a:endParaRPr>
          </a:p>
        </p:txBody>
      </p:sp>
    </p:spTree>
    <p:extLst>
      <p:ext uri="{BB962C8B-B14F-4D97-AF65-F5344CB8AC3E}">
        <p14:creationId xmlns:p14="http://schemas.microsoft.com/office/powerpoint/2010/main" val="1760719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39</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40</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41</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42</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43</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44</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 slide</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45</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activity and</a:t>
            </a:r>
            <a:r>
              <a:rPr lang="en-US" baseline="0" dirty="0" smtClean="0"/>
              <a:t> feedback</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46</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47</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48</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900" dirty="0"/>
              <a:t>Read the story and when finished click to next slide</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700">
                <a:solidFill>
                  <a:schemeClr val="tx1"/>
                </a:solidFill>
                <a:latin typeface="Calibri" pitchFamily="34" charset="0"/>
              </a:defRPr>
            </a:lvl1pPr>
            <a:lvl2pPr marL="785075" indent="-301952">
              <a:spcBef>
                <a:spcPct val="30000"/>
              </a:spcBef>
              <a:defRPr sz="1700">
                <a:solidFill>
                  <a:schemeClr val="tx1"/>
                </a:solidFill>
                <a:latin typeface="Calibri" pitchFamily="34" charset="0"/>
              </a:defRPr>
            </a:lvl2pPr>
            <a:lvl3pPr marL="1207808" indent="-241562">
              <a:spcBef>
                <a:spcPct val="30000"/>
              </a:spcBef>
              <a:defRPr sz="1700">
                <a:solidFill>
                  <a:schemeClr val="tx1"/>
                </a:solidFill>
                <a:latin typeface="Calibri" pitchFamily="34" charset="0"/>
              </a:defRPr>
            </a:lvl3pPr>
            <a:lvl4pPr marL="1690931" indent="-241562">
              <a:spcBef>
                <a:spcPct val="30000"/>
              </a:spcBef>
              <a:defRPr sz="1700">
                <a:solidFill>
                  <a:schemeClr val="tx1"/>
                </a:solidFill>
                <a:latin typeface="Calibri" pitchFamily="34" charset="0"/>
              </a:defRPr>
            </a:lvl4pPr>
            <a:lvl5pPr marL="2174055" indent="-241562">
              <a:spcBef>
                <a:spcPct val="30000"/>
              </a:spcBef>
              <a:defRPr sz="1700">
                <a:solidFill>
                  <a:schemeClr val="tx1"/>
                </a:solidFill>
                <a:latin typeface="Calibri" pitchFamily="34" charset="0"/>
              </a:defRPr>
            </a:lvl5pPr>
            <a:lvl6pPr marL="2657178" indent="-241562" eaLnBrk="0" fontAlgn="base" hangingPunct="0">
              <a:spcBef>
                <a:spcPct val="30000"/>
              </a:spcBef>
              <a:spcAft>
                <a:spcPct val="0"/>
              </a:spcAft>
              <a:defRPr sz="1700">
                <a:solidFill>
                  <a:schemeClr val="tx1"/>
                </a:solidFill>
                <a:latin typeface="Calibri" pitchFamily="34" charset="0"/>
              </a:defRPr>
            </a:lvl6pPr>
            <a:lvl7pPr marL="3140301" indent="-241562" eaLnBrk="0" fontAlgn="base" hangingPunct="0">
              <a:spcBef>
                <a:spcPct val="30000"/>
              </a:spcBef>
              <a:spcAft>
                <a:spcPct val="0"/>
              </a:spcAft>
              <a:defRPr sz="1700">
                <a:solidFill>
                  <a:schemeClr val="tx1"/>
                </a:solidFill>
                <a:latin typeface="Calibri" pitchFamily="34" charset="0"/>
              </a:defRPr>
            </a:lvl7pPr>
            <a:lvl8pPr marL="3623424" indent="-241562" eaLnBrk="0" fontAlgn="base" hangingPunct="0">
              <a:spcBef>
                <a:spcPct val="30000"/>
              </a:spcBef>
              <a:spcAft>
                <a:spcPct val="0"/>
              </a:spcAft>
              <a:defRPr sz="1700">
                <a:solidFill>
                  <a:schemeClr val="tx1"/>
                </a:solidFill>
                <a:latin typeface="Calibri" pitchFamily="34" charset="0"/>
              </a:defRPr>
            </a:lvl8pPr>
            <a:lvl9pPr marL="4106548" indent="-241562" eaLnBrk="0" fontAlgn="base" hangingPunct="0">
              <a:spcBef>
                <a:spcPct val="30000"/>
              </a:spcBef>
              <a:spcAft>
                <a:spcPct val="0"/>
              </a:spcAft>
              <a:defRPr sz="1700">
                <a:solidFill>
                  <a:schemeClr val="tx1"/>
                </a:solidFill>
                <a:latin typeface="Calibri" pitchFamily="34" charset="0"/>
              </a:defRPr>
            </a:lvl9pPr>
          </a:lstStyle>
          <a:p>
            <a:pPr>
              <a:spcBef>
                <a:spcPct val="0"/>
              </a:spcBef>
            </a:pPr>
            <a:fld id="{B3868433-294B-41F1-9F6E-07A79ADC585F}" type="slidenum">
              <a:rPr lang="en-US" altLang="en-US" sz="1300">
                <a:latin typeface="Arial" charset="0"/>
              </a:rPr>
              <a:pPr>
                <a:spcBef>
                  <a:spcPct val="0"/>
                </a:spcBef>
              </a:pPr>
              <a:t>4</a:t>
            </a:fld>
            <a:endParaRPr lang="en-US" altLang="en-US" sz="1300"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49</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50</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51</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52</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53</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54</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 of topics to cover</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55</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 read add in workbook and share thoughts on table then then</a:t>
            </a:r>
            <a:r>
              <a:rPr lang="en-US" baseline="0" dirty="0" smtClean="0"/>
              <a:t> get groups feedback – brief review</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56</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Reflect on principals of </a:t>
            </a:r>
            <a:r>
              <a:rPr lang="en-US" baseline="0" dirty="0" smtClean="0"/>
              <a:t>copywriting</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57</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Re-read add now you know the principals of copywriting</a:t>
            </a:r>
            <a:r>
              <a:rPr lang="en-US" baseline="0" dirty="0" smtClean="0"/>
              <a:t> and give your verdict</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58</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700">
                <a:solidFill>
                  <a:schemeClr val="tx1"/>
                </a:solidFill>
                <a:latin typeface="Calibri" pitchFamily="34" charset="0"/>
              </a:defRPr>
            </a:lvl1pPr>
            <a:lvl2pPr marL="785075" indent="-301952">
              <a:spcBef>
                <a:spcPct val="30000"/>
              </a:spcBef>
              <a:defRPr sz="1700">
                <a:solidFill>
                  <a:schemeClr val="tx1"/>
                </a:solidFill>
                <a:latin typeface="Calibri" pitchFamily="34" charset="0"/>
              </a:defRPr>
            </a:lvl2pPr>
            <a:lvl3pPr marL="1207808" indent="-241562">
              <a:spcBef>
                <a:spcPct val="30000"/>
              </a:spcBef>
              <a:defRPr sz="1700">
                <a:solidFill>
                  <a:schemeClr val="tx1"/>
                </a:solidFill>
                <a:latin typeface="Calibri" pitchFamily="34" charset="0"/>
              </a:defRPr>
            </a:lvl3pPr>
            <a:lvl4pPr marL="1690931" indent="-241562">
              <a:spcBef>
                <a:spcPct val="30000"/>
              </a:spcBef>
              <a:defRPr sz="1700">
                <a:solidFill>
                  <a:schemeClr val="tx1"/>
                </a:solidFill>
                <a:latin typeface="Calibri" pitchFamily="34" charset="0"/>
              </a:defRPr>
            </a:lvl4pPr>
            <a:lvl5pPr marL="2174055" indent="-241562">
              <a:spcBef>
                <a:spcPct val="30000"/>
              </a:spcBef>
              <a:defRPr sz="1700">
                <a:solidFill>
                  <a:schemeClr val="tx1"/>
                </a:solidFill>
                <a:latin typeface="Calibri" pitchFamily="34" charset="0"/>
              </a:defRPr>
            </a:lvl5pPr>
            <a:lvl6pPr marL="2657178" indent="-241562" eaLnBrk="0" fontAlgn="base" hangingPunct="0">
              <a:spcBef>
                <a:spcPct val="30000"/>
              </a:spcBef>
              <a:spcAft>
                <a:spcPct val="0"/>
              </a:spcAft>
              <a:defRPr sz="1700">
                <a:solidFill>
                  <a:schemeClr val="tx1"/>
                </a:solidFill>
                <a:latin typeface="Calibri" pitchFamily="34" charset="0"/>
              </a:defRPr>
            </a:lvl6pPr>
            <a:lvl7pPr marL="3140301" indent="-241562" eaLnBrk="0" fontAlgn="base" hangingPunct="0">
              <a:spcBef>
                <a:spcPct val="30000"/>
              </a:spcBef>
              <a:spcAft>
                <a:spcPct val="0"/>
              </a:spcAft>
              <a:defRPr sz="1700">
                <a:solidFill>
                  <a:schemeClr val="tx1"/>
                </a:solidFill>
                <a:latin typeface="Calibri" pitchFamily="34" charset="0"/>
              </a:defRPr>
            </a:lvl7pPr>
            <a:lvl8pPr marL="3623424" indent="-241562" eaLnBrk="0" fontAlgn="base" hangingPunct="0">
              <a:spcBef>
                <a:spcPct val="30000"/>
              </a:spcBef>
              <a:spcAft>
                <a:spcPct val="0"/>
              </a:spcAft>
              <a:defRPr sz="1700">
                <a:solidFill>
                  <a:schemeClr val="tx1"/>
                </a:solidFill>
                <a:latin typeface="Calibri" pitchFamily="34" charset="0"/>
              </a:defRPr>
            </a:lvl8pPr>
            <a:lvl9pPr marL="4106548" indent="-241562" eaLnBrk="0" fontAlgn="base" hangingPunct="0">
              <a:spcBef>
                <a:spcPct val="30000"/>
              </a:spcBef>
              <a:spcAft>
                <a:spcPct val="0"/>
              </a:spcAft>
              <a:defRPr sz="1700">
                <a:solidFill>
                  <a:schemeClr val="tx1"/>
                </a:solidFill>
                <a:latin typeface="Calibri" pitchFamily="34" charset="0"/>
              </a:defRPr>
            </a:lvl9pPr>
          </a:lstStyle>
          <a:p>
            <a:pPr>
              <a:spcBef>
                <a:spcPct val="0"/>
              </a:spcBef>
            </a:pPr>
            <a:fld id="{208D8827-78B8-48E4-9CB7-C0F149AD9871}" type="slidenum">
              <a:rPr lang="en-US" altLang="en-US" sz="1300">
                <a:latin typeface="Arial" charset="0"/>
              </a:rPr>
              <a:pPr>
                <a:spcBef>
                  <a:spcPct val="0"/>
                </a:spcBef>
              </a:pPr>
              <a:t>5</a:t>
            </a:fld>
            <a:endParaRPr lang="en-US" altLang="en-US" sz="1300" dirty="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 overall</a:t>
            </a:r>
            <a:r>
              <a:rPr lang="en-US" baseline="0" dirty="0" smtClean="0"/>
              <a:t> feedback</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59</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Summarise</a:t>
            </a:r>
            <a:r>
              <a:rPr lang="en-US" dirty="0" smtClean="0"/>
              <a:t> the feedback findings</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60</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Summarise</a:t>
            </a:r>
            <a:r>
              <a:rPr lang="en-US" dirty="0" smtClean="0"/>
              <a:t> the feedback findings</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61</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62</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 with highlighter pen circle the features</a:t>
            </a:r>
            <a:r>
              <a:rPr lang="en-US" baseline="0" dirty="0" smtClean="0"/>
              <a:t> described in the add, then call out in the group to </a:t>
            </a:r>
            <a:r>
              <a:rPr lang="en-US" baseline="0" dirty="0" err="1" smtClean="0"/>
              <a:t>summarise</a:t>
            </a:r>
            <a:r>
              <a:rPr lang="en-US" baseline="0" dirty="0" smtClean="0"/>
              <a:t> peoples findings</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63</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Slide that</a:t>
            </a:r>
            <a:r>
              <a:rPr lang="en-US" baseline="0" dirty="0" smtClean="0"/>
              <a:t> </a:t>
            </a:r>
            <a:r>
              <a:rPr lang="en-US" dirty="0" err="1" smtClean="0"/>
              <a:t>summarises</a:t>
            </a:r>
            <a:r>
              <a:rPr lang="en-US" dirty="0" smtClean="0"/>
              <a:t> the groups findings</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64</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 have people pair up and re-write the features as</a:t>
            </a:r>
            <a:r>
              <a:rPr lang="en-US" baseline="0" dirty="0" smtClean="0"/>
              <a:t> benefits!! Use the table in the workbook provided</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65</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66</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Answer</a:t>
            </a:r>
            <a:r>
              <a:rPr lang="en-US" baseline="0" dirty="0" smtClean="0"/>
              <a:t>s shared by the group</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67</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Answer</a:t>
            </a:r>
            <a:r>
              <a:rPr lang="en-US" baseline="0" dirty="0" smtClean="0"/>
              <a:t>s shared by the group</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68</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700">
                <a:solidFill>
                  <a:schemeClr val="tx1"/>
                </a:solidFill>
                <a:latin typeface="Calibri" pitchFamily="34" charset="0"/>
              </a:defRPr>
            </a:lvl1pPr>
            <a:lvl2pPr marL="785075" indent="-301952">
              <a:spcBef>
                <a:spcPct val="30000"/>
              </a:spcBef>
              <a:defRPr sz="1700">
                <a:solidFill>
                  <a:schemeClr val="tx1"/>
                </a:solidFill>
                <a:latin typeface="Calibri" pitchFamily="34" charset="0"/>
              </a:defRPr>
            </a:lvl2pPr>
            <a:lvl3pPr marL="1207808" indent="-241562">
              <a:spcBef>
                <a:spcPct val="30000"/>
              </a:spcBef>
              <a:defRPr sz="1700">
                <a:solidFill>
                  <a:schemeClr val="tx1"/>
                </a:solidFill>
                <a:latin typeface="Calibri" pitchFamily="34" charset="0"/>
              </a:defRPr>
            </a:lvl3pPr>
            <a:lvl4pPr marL="1690931" indent="-241562">
              <a:spcBef>
                <a:spcPct val="30000"/>
              </a:spcBef>
              <a:defRPr sz="1700">
                <a:solidFill>
                  <a:schemeClr val="tx1"/>
                </a:solidFill>
                <a:latin typeface="Calibri" pitchFamily="34" charset="0"/>
              </a:defRPr>
            </a:lvl4pPr>
            <a:lvl5pPr marL="2174055" indent="-241562">
              <a:spcBef>
                <a:spcPct val="30000"/>
              </a:spcBef>
              <a:defRPr sz="1700">
                <a:solidFill>
                  <a:schemeClr val="tx1"/>
                </a:solidFill>
                <a:latin typeface="Calibri" pitchFamily="34" charset="0"/>
              </a:defRPr>
            </a:lvl5pPr>
            <a:lvl6pPr marL="2657178" indent="-241562" eaLnBrk="0" fontAlgn="base" hangingPunct="0">
              <a:spcBef>
                <a:spcPct val="30000"/>
              </a:spcBef>
              <a:spcAft>
                <a:spcPct val="0"/>
              </a:spcAft>
              <a:defRPr sz="1700">
                <a:solidFill>
                  <a:schemeClr val="tx1"/>
                </a:solidFill>
                <a:latin typeface="Calibri" pitchFamily="34" charset="0"/>
              </a:defRPr>
            </a:lvl6pPr>
            <a:lvl7pPr marL="3140301" indent="-241562" eaLnBrk="0" fontAlgn="base" hangingPunct="0">
              <a:spcBef>
                <a:spcPct val="30000"/>
              </a:spcBef>
              <a:spcAft>
                <a:spcPct val="0"/>
              </a:spcAft>
              <a:defRPr sz="1700">
                <a:solidFill>
                  <a:schemeClr val="tx1"/>
                </a:solidFill>
                <a:latin typeface="Calibri" pitchFamily="34" charset="0"/>
              </a:defRPr>
            </a:lvl7pPr>
            <a:lvl8pPr marL="3623424" indent="-241562" eaLnBrk="0" fontAlgn="base" hangingPunct="0">
              <a:spcBef>
                <a:spcPct val="30000"/>
              </a:spcBef>
              <a:spcAft>
                <a:spcPct val="0"/>
              </a:spcAft>
              <a:defRPr sz="1700">
                <a:solidFill>
                  <a:schemeClr val="tx1"/>
                </a:solidFill>
                <a:latin typeface="Calibri" pitchFamily="34" charset="0"/>
              </a:defRPr>
            </a:lvl8pPr>
            <a:lvl9pPr marL="4106548" indent="-241562" eaLnBrk="0" fontAlgn="base" hangingPunct="0">
              <a:spcBef>
                <a:spcPct val="30000"/>
              </a:spcBef>
              <a:spcAft>
                <a:spcPct val="0"/>
              </a:spcAft>
              <a:defRPr sz="1700">
                <a:solidFill>
                  <a:schemeClr val="tx1"/>
                </a:solidFill>
                <a:latin typeface="Calibri" pitchFamily="34" charset="0"/>
              </a:defRPr>
            </a:lvl9pPr>
          </a:lstStyle>
          <a:p>
            <a:pPr>
              <a:spcBef>
                <a:spcPct val="0"/>
              </a:spcBef>
            </a:pPr>
            <a:fld id="{208D8827-78B8-48E4-9CB7-C0F149AD9871}" type="slidenum">
              <a:rPr lang="en-US" altLang="en-US" sz="1300">
                <a:latin typeface="Arial" charset="0"/>
              </a:rPr>
              <a:pPr>
                <a:spcBef>
                  <a:spcPct val="0"/>
                </a:spcBef>
              </a:pPr>
              <a:t>7</a:t>
            </a:fld>
            <a:endParaRPr lang="en-US" altLang="en-US" sz="1300" dirty="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 read final copy and</a:t>
            </a:r>
            <a:r>
              <a:rPr lang="en-US" baseline="0" dirty="0" smtClean="0"/>
              <a:t> give opinion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69</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70</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discussion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71</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72</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73</a:t>
            </a:fld>
            <a:endParaRPr lang="en-US" altLang="en-US" dirty="0"/>
          </a:p>
        </p:txBody>
      </p:sp>
    </p:spTree>
    <p:extLst>
      <p:ext uri="{BB962C8B-B14F-4D97-AF65-F5344CB8AC3E}">
        <p14:creationId xmlns:p14="http://schemas.microsoft.com/office/powerpoint/2010/main" val="34825579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Poor Example</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75</a:t>
            </a:fld>
            <a:endParaRPr lang="en-US" altLang="en-US"/>
          </a:p>
        </p:txBody>
      </p:sp>
    </p:spTree>
    <p:extLst>
      <p:ext uri="{BB962C8B-B14F-4D97-AF65-F5344CB8AC3E}">
        <p14:creationId xmlns:p14="http://schemas.microsoft.com/office/powerpoint/2010/main" val="13554652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76</a:t>
            </a:fld>
            <a:endParaRPr lang="en-US" altLang="en-US"/>
          </a:p>
        </p:txBody>
      </p:sp>
    </p:spTree>
    <p:extLst>
      <p:ext uri="{BB962C8B-B14F-4D97-AF65-F5344CB8AC3E}">
        <p14:creationId xmlns:p14="http://schemas.microsoft.com/office/powerpoint/2010/main" val="38336314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77</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78</a:t>
            </a:fld>
            <a:endParaRPr lang="en-US" altLang="en-US"/>
          </a:p>
        </p:txBody>
      </p:sp>
    </p:spTree>
    <p:extLst>
      <p:ext uri="{BB962C8B-B14F-4D97-AF65-F5344CB8AC3E}">
        <p14:creationId xmlns:p14="http://schemas.microsoft.com/office/powerpoint/2010/main" val="10780873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79</a:t>
            </a:fld>
            <a:endParaRPr lang="en-US" altLang="en-US"/>
          </a:p>
        </p:txBody>
      </p:sp>
    </p:spTree>
    <p:extLst>
      <p:ext uri="{BB962C8B-B14F-4D97-AF65-F5344CB8AC3E}">
        <p14:creationId xmlns:p14="http://schemas.microsoft.com/office/powerpoint/2010/main" val="107808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15</a:t>
            </a:fld>
            <a:endParaRPr lang="en-US" altLang="en-US" dirty="0"/>
          </a:p>
        </p:txBody>
      </p:sp>
    </p:spTree>
    <p:extLst>
      <p:ext uri="{BB962C8B-B14F-4D97-AF65-F5344CB8AC3E}">
        <p14:creationId xmlns:p14="http://schemas.microsoft.com/office/powerpoint/2010/main" val="5104297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EXAMPLE – 10 min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80</a:t>
            </a:fld>
            <a:endParaRPr lang="en-US" altLang="en-US"/>
          </a:p>
        </p:txBody>
      </p:sp>
    </p:spTree>
    <p:extLst>
      <p:ext uri="{BB962C8B-B14F-4D97-AF65-F5344CB8AC3E}">
        <p14:creationId xmlns:p14="http://schemas.microsoft.com/office/powerpoint/2010/main" val="410981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81</a:t>
            </a:fld>
            <a:endParaRPr lang="en-US" altLang="en-US"/>
          </a:p>
        </p:txBody>
      </p:sp>
    </p:spTree>
    <p:extLst>
      <p:ext uri="{BB962C8B-B14F-4D97-AF65-F5344CB8AC3E}">
        <p14:creationId xmlns:p14="http://schemas.microsoft.com/office/powerpoint/2010/main" val="41098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82</a:t>
            </a:fld>
            <a:endParaRPr lang="en-US" altLang="en-US"/>
          </a:p>
        </p:txBody>
      </p:sp>
    </p:spTree>
    <p:extLst>
      <p:ext uri="{BB962C8B-B14F-4D97-AF65-F5344CB8AC3E}">
        <p14:creationId xmlns:p14="http://schemas.microsoft.com/office/powerpoint/2010/main" val="410981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83</a:t>
            </a:fld>
            <a:endParaRPr lang="en-US" altLang="en-US"/>
          </a:p>
        </p:txBody>
      </p:sp>
    </p:spTree>
    <p:extLst>
      <p:ext uri="{BB962C8B-B14F-4D97-AF65-F5344CB8AC3E}">
        <p14:creationId xmlns:p14="http://schemas.microsoft.com/office/powerpoint/2010/main" val="41098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84</a:t>
            </a:fld>
            <a:endParaRPr lang="en-US" altLang="en-US"/>
          </a:p>
        </p:txBody>
      </p:sp>
    </p:spTree>
    <p:extLst>
      <p:ext uri="{BB962C8B-B14F-4D97-AF65-F5344CB8AC3E}">
        <p14:creationId xmlns:p14="http://schemas.microsoft.com/office/powerpoint/2010/main" val="41098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85</a:t>
            </a:fld>
            <a:endParaRPr lang="en-US" altLang="en-US"/>
          </a:p>
        </p:txBody>
      </p:sp>
    </p:spTree>
    <p:extLst>
      <p:ext uri="{BB962C8B-B14F-4D97-AF65-F5344CB8AC3E}">
        <p14:creationId xmlns:p14="http://schemas.microsoft.com/office/powerpoint/2010/main" val="38336314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86</a:t>
            </a:fld>
            <a:endParaRPr lang="en-US" altLang="en-US"/>
          </a:p>
        </p:txBody>
      </p:sp>
    </p:spTree>
    <p:extLst>
      <p:ext uri="{BB962C8B-B14F-4D97-AF65-F5344CB8AC3E}">
        <p14:creationId xmlns:p14="http://schemas.microsoft.com/office/powerpoint/2010/main" val="34825579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87</a:t>
            </a:fld>
            <a:endParaRPr lang="en-US" altLang="en-US"/>
          </a:p>
        </p:txBody>
      </p:sp>
    </p:spTree>
    <p:extLst>
      <p:ext uri="{BB962C8B-B14F-4D97-AF65-F5344CB8AC3E}">
        <p14:creationId xmlns:p14="http://schemas.microsoft.com/office/powerpoint/2010/main" val="10780873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charset="0"/>
              </a:defRPr>
            </a:lvl1pPr>
            <a:lvl2pPr marL="785075" indent="-301952" eaLnBrk="0" hangingPunct="0">
              <a:spcBef>
                <a:spcPct val="30000"/>
              </a:spcBef>
              <a:defRPr sz="1300">
                <a:solidFill>
                  <a:schemeClr val="tx1"/>
                </a:solidFill>
                <a:latin typeface="Calibri" charset="0"/>
              </a:defRPr>
            </a:lvl2pPr>
            <a:lvl3pPr marL="1207808" indent="-241562" eaLnBrk="0" hangingPunct="0">
              <a:spcBef>
                <a:spcPct val="30000"/>
              </a:spcBef>
              <a:defRPr sz="1300">
                <a:solidFill>
                  <a:schemeClr val="tx1"/>
                </a:solidFill>
                <a:latin typeface="Calibri" charset="0"/>
              </a:defRPr>
            </a:lvl3pPr>
            <a:lvl4pPr marL="1690931" indent="-241562" eaLnBrk="0" hangingPunct="0">
              <a:spcBef>
                <a:spcPct val="30000"/>
              </a:spcBef>
              <a:defRPr sz="1300">
                <a:solidFill>
                  <a:schemeClr val="tx1"/>
                </a:solidFill>
                <a:latin typeface="Calibri" charset="0"/>
              </a:defRPr>
            </a:lvl4pPr>
            <a:lvl5pPr marL="2174055" indent="-241562" eaLnBrk="0" hangingPunct="0">
              <a:spcBef>
                <a:spcPct val="30000"/>
              </a:spcBef>
              <a:defRPr sz="1300">
                <a:solidFill>
                  <a:schemeClr val="tx1"/>
                </a:solidFill>
                <a:latin typeface="Calibri" charset="0"/>
              </a:defRPr>
            </a:lvl5pPr>
            <a:lvl6pPr marL="2657178" indent="-241562" eaLnBrk="0" fontAlgn="base" hangingPunct="0">
              <a:spcBef>
                <a:spcPct val="30000"/>
              </a:spcBef>
              <a:spcAft>
                <a:spcPct val="0"/>
              </a:spcAft>
              <a:defRPr sz="1300">
                <a:solidFill>
                  <a:schemeClr val="tx1"/>
                </a:solidFill>
                <a:latin typeface="Calibri" charset="0"/>
              </a:defRPr>
            </a:lvl6pPr>
            <a:lvl7pPr marL="3140301" indent="-241562" eaLnBrk="0" fontAlgn="base" hangingPunct="0">
              <a:spcBef>
                <a:spcPct val="30000"/>
              </a:spcBef>
              <a:spcAft>
                <a:spcPct val="0"/>
              </a:spcAft>
              <a:defRPr sz="1300">
                <a:solidFill>
                  <a:schemeClr val="tx1"/>
                </a:solidFill>
                <a:latin typeface="Calibri" charset="0"/>
              </a:defRPr>
            </a:lvl7pPr>
            <a:lvl8pPr marL="3623424" indent="-241562" eaLnBrk="0" fontAlgn="base" hangingPunct="0">
              <a:spcBef>
                <a:spcPct val="30000"/>
              </a:spcBef>
              <a:spcAft>
                <a:spcPct val="0"/>
              </a:spcAft>
              <a:defRPr sz="1300">
                <a:solidFill>
                  <a:schemeClr val="tx1"/>
                </a:solidFill>
                <a:latin typeface="Calibri" charset="0"/>
              </a:defRPr>
            </a:lvl8pPr>
            <a:lvl9pPr marL="4106548" indent="-241562" eaLnBrk="0" fontAlgn="base" hangingPunct="0">
              <a:spcBef>
                <a:spcPct val="30000"/>
              </a:spcBef>
              <a:spcAft>
                <a:spcPct val="0"/>
              </a:spcAft>
              <a:defRPr sz="1300">
                <a:solidFill>
                  <a:schemeClr val="tx1"/>
                </a:solidFill>
                <a:latin typeface="Calibri" charset="0"/>
              </a:defRPr>
            </a:lvl9pPr>
          </a:lstStyle>
          <a:p>
            <a:pPr eaLnBrk="1" hangingPunct="1">
              <a:spcBef>
                <a:spcPct val="0"/>
              </a:spcBef>
            </a:pPr>
            <a:fld id="{93BD551B-2E8E-5F42-A98E-6BC411D84DC2}" type="slidenum">
              <a:rPr lang="en-US" altLang="en-US">
                <a:latin typeface="Arial" charset="0"/>
              </a:rPr>
              <a:pPr eaLnBrk="1" hangingPunct="1">
                <a:spcBef>
                  <a:spcPct val="0"/>
                </a:spcBef>
              </a:pPr>
              <a:t>90</a:t>
            </a:fld>
            <a:endParaRPr lang="en-US" altLang="en-US">
              <a:latin typeface="Arial" charset="0"/>
            </a:endParaRPr>
          </a:p>
        </p:txBody>
      </p:sp>
    </p:spTree>
    <p:extLst>
      <p:ext uri="{BB962C8B-B14F-4D97-AF65-F5344CB8AC3E}">
        <p14:creationId xmlns:p14="http://schemas.microsoft.com/office/powerpoint/2010/main" val="87233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103188" y="750888"/>
            <a:ext cx="668178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charset="0"/>
              </a:defRPr>
            </a:lvl1pPr>
            <a:lvl2pPr marL="785075" indent="-301952" eaLnBrk="0" hangingPunct="0">
              <a:spcBef>
                <a:spcPct val="30000"/>
              </a:spcBef>
              <a:defRPr sz="1300">
                <a:solidFill>
                  <a:schemeClr val="tx1"/>
                </a:solidFill>
                <a:latin typeface="Calibri" charset="0"/>
              </a:defRPr>
            </a:lvl2pPr>
            <a:lvl3pPr marL="1207808" indent="-241562" eaLnBrk="0" hangingPunct="0">
              <a:spcBef>
                <a:spcPct val="30000"/>
              </a:spcBef>
              <a:defRPr sz="1300">
                <a:solidFill>
                  <a:schemeClr val="tx1"/>
                </a:solidFill>
                <a:latin typeface="Calibri" charset="0"/>
              </a:defRPr>
            </a:lvl3pPr>
            <a:lvl4pPr marL="1690931" indent="-241562" eaLnBrk="0" hangingPunct="0">
              <a:spcBef>
                <a:spcPct val="30000"/>
              </a:spcBef>
              <a:defRPr sz="1300">
                <a:solidFill>
                  <a:schemeClr val="tx1"/>
                </a:solidFill>
                <a:latin typeface="Calibri" charset="0"/>
              </a:defRPr>
            </a:lvl4pPr>
            <a:lvl5pPr marL="2174055" indent="-241562" eaLnBrk="0" hangingPunct="0">
              <a:spcBef>
                <a:spcPct val="30000"/>
              </a:spcBef>
              <a:defRPr sz="1300">
                <a:solidFill>
                  <a:schemeClr val="tx1"/>
                </a:solidFill>
                <a:latin typeface="Calibri" charset="0"/>
              </a:defRPr>
            </a:lvl5pPr>
            <a:lvl6pPr marL="2657178" indent="-241562" eaLnBrk="0" fontAlgn="base" hangingPunct="0">
              <a:spcBef>
                <a:spcPct val="30000"/>
              </a:spcBef>
              <a:spcAft>
                <a:spcPct val="0"/>
              </a:spcAft>
              <a:defRPr sz="1300">
                <a:solidFill>
                  <a:schemeClr val="tx1"/>
                </a:solidFill>
                <a:latin typeface="Calibri" charset="0"/>
              </a:defRPr>
            </a:lvl6pPr>
            <a:lvl7pPr marL="3140301" indent="-241562" eaLnBrk="0" fontAlgn="base" hangingPunct="0">
              <a:spcBef>
                <a:spcPct val="30000"/>
              </a:spcBef>
              <a:spcAft>
                <a:spcPct val="0"/>
              </a:spcAft>
              <a:defRPr sz="1300">
                <a:solidFill>
                  <a:schemeClr val="tx1"/>
                </a:solidFill>
                <a:latin typeface="Calibri" charset="0"/>
              </a:defRPr>
            </a:lvl7pPr>
            <a:lvl8pPr marL="3623424" indent="-241562" eaLnBrk="0" fontAlgn="base" hangingPunct="0">
              <a:spcBef>
                <a:spcPct val="30000"/>
              </a:spcBef>
              <a:spcAft>
                <a:spcPct val="0"/>
              </a:spcAft>
              <a:defRPr sz="1300">
                <a:solidFill>
                  <a:schemeClr val="tx1"/>
                </a:solidFill>
                <a:latin typeface="Calibri" charset="0"/>
              </a:defRPr>
            </a:lvl8pPr>
            <a:lvl9pPr marL="4106548" indent="-241562" eaLnBrk="0" fontAlgn="base" hangingPunct="0">
              <a:spcBef>
                <a:spcPct val="30000"/>
              </a:spcBef>
              <a:spcAft>
                <a:spcPct val="0"/>
              </a:spcAft>
              <a:defRPr sz="1300">
                <a:solidFill>
                  <a:schemeClr val="tx1"/>
                </a:solidFill>
                <a:latin typeface="Calibri" charset="0"/>
              </a:defRPr>
            </a:lvl9pPr>
          </a:lstStyle>
          <a:p>
            <a:pPr eaLnBrk="1" hangingPunct="1">
              <a:spcBef>
                <a:spcPct val="0"/>
              </a:spcBef>
            </a:pPr>
            <a:fld id="{E0084F76-EDEB-FF41-8187-1D97E169171B}" type="slidenum">
              <a:rPr lang="en-US" altLang="en-US">
                <a:latin typeface="Arial" charset="0"/>
              </a:rPr>
              <a:pPr eaLnBrk="1" hangingPunct="1">
                <a:spcBef>
                  <a:spcPct val="0"/>
                </a:spcBef>
              </a:pPr>
              <a:t>17</a:t>
            </a:fld>
            <a:endParaRPr lang="en-US" altLang="en-US" dirty="0">
              <a:latin typeface="Arial" charset="0"/>
            </a:endParaRPr>
          </a:p>
        </p:txBody>
      </p:sp>
    </p:spTree>
    <p:extLst>
      <p:ext uri="{BB962C8B-B14F-4D97-AF65-F5344CB8AC3E}">
        <p14:creationId xmlns:p14="http://schemas.microsoft.com/office/powerpoint/2010/main" val="8451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 slides – outline the topic.</a:t>
            </a:r>
            <a:r>
              <a:rPr lang="en-US" baseline="0" dirty="0" smtClean="0"/>
              <a:t> We are going to focus on 2 aspects tonight 1) Selling the end product &amp; 2) Selling off the Plan</a:t>
            </a:r>
            <a:endParaRPr lang="en-US" dirty="0"/>
          </a:p>
        </p:txBody>
      </p:sp>
      <p:sp>
        <p:nvSpPr>
          <p:cNvPr id="4" name="Slide Number Placeholder 3"/>
          <p:cNvSpPr>
            <a:spLocks noGrp="1"/>
          </p:cNvSpPr>
          <p:nvPr>
            <p:ph type="sldNum" sz="quarter" idx="10"/>
          </p:nvPr>
        </p:nvSpPr>
        <p:spPr/>
        <p:txBody>
          <a:bodyPr/>
          <a:lstStyle/>
          <a:p>
            <a:fld id="{88D5FBDF-9DE8-A84D-87C9-EC927B724D2B}" type="slidenum">
              <a:rPr lang="en-US" altLang="en-US" smtClean="0"/>
              <a:pPr/>
              <a:t>18</a:t>
            </a:fld>
            <a:endParaRPr lang="en-US" altLang="en-US" dirty="0"/>
          </a:p>
        </p:txBody>
      </p:sp>
    </p:spTree>
    <p:extLst>
      <p:ext uri="{BB962C8B-B14F-4D97-AF65-F5344CB8AC3E}">
        <p14:creationId xmlns:p14="http://schemas.microsoft.com/office/powerpoint/2010/main" val="348255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C3D3BA11-CB53-4940-A4B3-687D2262FFF5}" type="datetimeFigureOut">
              <a:rPr lang="en-US" smtClean="0"/>
              <a:pPr>
                <a:defRPr/>
              </a:pPr>
              <a:t>4/18/18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A98FABD-392E-FB43-BD0D-FEF893E069F9}" type="slidenum">
              <a:rPr lang="en-US" altLang="en-US" smtClean="0"/>
              <a:pPr/>
              <a:t>‹#›</a:t>
            </a:fld>
            <a:endParaRPr lang="en-US" altLang="en-US"/>
          </a:p>
        </p:txBody>
      </p:sp>
    </p:spTree>
    <p:extLst>
      <p:ext uri="{BB962C8B-B14F-4D97-AF65-F5344CB8AC3E}">
        <p14:creationId xmlns:p14="http://schemas.microsoft.com/office/powerpoint/2010/main" val="156236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824C21E-EFE8-F240-9070-5AEA701B5038}" type="datetimeFigureOut">
              <a:rPr lang="en-US" smtClean="0"/>
              <a:pPr>
                <a:defRPr/>
              </a:pPr>
              <a:t>4/18/18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769BF62-690B-124C-8463-F974B10BB56B}" type="slidenum">
              <a:rPr lang="en-US" altLang="en-US" smtClean="0"/>
              <a:pPr/>
              <a:t>‹#›</a:t>
            </a:fld>
            <a:endParaRPr lang="en-US" altLang="en-US"/>
          </a:p>
        </p:txBody>
      </p:sp>
    </p:spTree>
    <p:extLst>
      <p:ext uri="{BB962C8B-B14F-4D97-AF65-F5344CB8AC3E}">
        <p14:creationId xmlns:p14="http://schemas.microsoft.com/office/powerpoint/2010/main" val="204704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7B8055B-0291-5F49-BB59-556D54EC1613}" type="datetimeFigureOut">
              <a:rPr lang="en-US" smtClean="0"/>
              <a:pPr>
                <a:defRPr/>
              </a:pPr>
              <a:t>4/18/18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DC9465D-C50F-3C44-8666-DBD8CF5821CD}" type="slidenum">
              <a:rPr lang="en-US" altLang="en-US" smtClean="0"/>
              <a:pPr/>
              <a:t>‹#›</a:t>
            </a:fld>
            <a:endParaRPr lang="en-US" altLang="en-US"/>
          </a:p>
        </p:txBody>
      </p:sp>
    </p:spTree>
    <p:extLst>
      <p:ext uri="{BB962C8B-B14F-4D97-AF65-F5344CB8AC3E}">
        <p14:creationId xmlns:p14="http://schemas.microsoft.com/office/powerpoint/2010/main" val="201031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5A25984-DC83-8A4D-B682-8AD0AFE1B9E7}" type="datetimeFigureOut">
              <a:rPr lang="en-US" smtClean="0"/>
              <a:pPr>
                <a:defRPr/>
              </a:pPr>
              <a:t>4/18/18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F0008B0-B8D4-4344-A135-393F967D663A}" type="slidenum">
              <a:rPr lang="en-US" altLang="en-US" smtClean="0"/>
              <a:pPr/>
              <a:t>‹#›</a:t>
            </a:fld>
            <a:endParaRPr lang="en-US" altLang="en-US"/>
          </a:p>
        </p:txBody>
      </p:sp>
      <p:sp>
        <p:nvSpPr>
          <p:cNvPr id="11" name="Rectangle 10"/>
          <p:cNvSpPr/>
          <p:nvPr userDrawn="1"/>
        </p:nvSpPr>
        <p:spPr>
          <a:xfrm>
            <a:off x="0" y="6020014"/>
            <a:ext cx="12192000" cy="83798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0136" y="6040476"/>
            <a:ext cx="2923853" cy="774997"/>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1975" y="6057372"/>
            <a:ext cx="980993" cy="758827"/>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2123" y="6067889"/>
            <a:ext cx="1574806" cy="734908"/>
          </a:xfrm>
          <a:prstGeom prst="rect">
            <a:avLst/>
          </a:prstGeom>
        </p:spPr>
      </p:pic>
    </p:spTree>
    <p:extLst>
      <p:ext uri="{BB962C8B-B14F-4D97-AF65-F5344CB8AC3E}">
        <p14:creationId xmlns:p14="http://schemas.microsoft.com/office/powerpoint/2010/main" val="1348540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7B24292-5DBE-C64C-AECF-934DD025F0FE}" type="datetimeFigureOut">
              <a:rPr lang="en-US" smtClean="0"/>
              <a:pPr>
                <a:defRPr/>
              </a:pPr>
              <a:t>4/18/18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CF340DD-FDBF-4E42-BCA9-A6414334435B}" type="slidenum">
              <a:rPr lang="en-US" altLang="en-US" smtClean="0"/>
              <a:pPr/>
              <a:t>‹#›</a:t>
            </a:fld>
            <a:endParaRPr lang="en-US" altLang="en-US"/>
          </a:p>
        </p:txBody>
      </p:sp>
    </p:spTree>
    <p:extLst>
      <p:ext uri="{BB962C8B-B14F-4D97-AF65-F5344CB8AC3E}">
        <p14:creationId xmlns:p14="http://schemas.microsoft.com/office/powerpoint/2010/main" val="37488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F32D75B7-9809-B148-AB70-81F1CC3C78EE}" type="datetimeFigureOut">
              <a:rPr lang="en-US" smtClean="0"/>
              <a:pPr>
                <a:defRPr/>
              </a:pPr>
              <a:t>4/18/18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404E85-AFD4-7442-8F73-EDAA83EA178D}" type="slidenum">
              <a:rPr lang="en-US" altLang="en-US" smtClean="0"/>
              <a:pPr/>
              <a:t>‹#›</a:t>
            </a:fld>
            <a:endParaRPr lang="en-US" altLang="en-US"/>
          </a:p>
        </p:txBody>
      </p:sp>
    </p:spTree>
    <p:extLst>
      <p:ext uri="{BB962C8B-B14F-4D97-AF65-F5344CB8AC3E}">
        <p14:creationId xmlns:p14="http://schemas.microsoft.com/office/powerpoint/2010/main" val="207657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E1C71B09-5F89-074B-91F1-F22AFFC6ABAF}" type="datetimeFigureOut">
              <a:rPr lang="en-US" smtClean="0"/>
              <a:pPr>
                <a:defRPr/>
              </a:pPr>
              <a:t>4/18/18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7A4DBDE2-4FCC-DD46-B3CD-7192104D63E0}" type="slidenum">
              <a:rPr lang="en-US" altLang="en-US" smtClean="0"/>
              <a:pPr/>
              <a:t>‹#›</a:t>
            </a:fld>
            <a:endParaRPr lang="en-US" altLang="en-US"/>
          </a:p>
        </p:txBody>
      </p:sp>
    </p:spTree>
    <p:extLst>
      <p:ext uri="{BB962C8B-B14F-4D97-AF65-F5344CB8AC3E}">
        <p14:creationId xmlns:p14="http://schemas.microsoft.com/office/powerpoint/2010/main" val="6750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AD4D99EA-167E-F94B-A575-F1DC8537344D}" type="datetimeFigureOut">
              <a:rPr lang="en-US" smtClean="0"/>
              <a:pPr>
                <a:defRPr/>
              </a:pPr>
              <a:t>4/18/18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077A139-E081-7847-AC51-6AFB30CFE5FE}" type="slidenum">
              <a:rPr lang="en-US" altLang="en-US" smtClean="0"/>
              <a:pPr/>
              <a:t>‹#›</a:t>
            </a:fld>
            <a:endParaRPr lang="en-US" altLang="en-US"/>
          </a:p>
        </p:txBody>
      </p:sp>
    </p:spTree>
    <p:extLst>
      <p:ext uri="{BB962C8B-B14F-4D97-AF65-F5344CB8AC3E}">
        <p14:creationId xmlns:p14="http://schemas.microsoft.com/office/powerpoint/2010/main" val="732918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A77BDF9-4D80-1A4D-9516-CB8AA7EC3E90}" type="datetimeFigureOut">
              <a:rPr lang="en-US" smtClean="0"/>
              <a:pPr>
                <a:defRPr/>
              </a:pPr>
              <a:t>4/18/18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3AFAD790-D2B8-2B49-B63B-DE83039D935D}" type="slidenum">
              <a:rPr lang="en-US" altLang="en-US" smtClean="0"/>
              <a:pPr/>
              <a:t>‹#›</a:t>
            </a:fld>
            <a:endParaRPr lang="en-US" altLang="en-US"/>
          </a:p>
        </p:txBody>
      </p:sp>
    </p:spTree>
    <p:extLst>
      <p:ext uri="{BB962C8B-B14F-4D97-AF65-F5344CB8AC3E}">
        <p14:creationId xmlns:p14="http://schemas.microsoft.com/office/powerpoint/2010/main" val="18782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E06FE1D-456D-BA45-8616-EBC4D0C8AB6F}" type="datetimeFigureOut">
              <a:rPr lang="en-US" smtClean="0"/>
              <a:pPr>
                <a:defRPr/>
              </a:pPr>
              <a:t>4/18/18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3F92CB1-19A7-DE44-9DEB-C93F1AC08AC8}" type="slidenum">
              <a:rPr lang="en-US" altLang="en-US" smtClean="0"/>
              <a:pPr/>
              <a:t>‹#›</a:t>
            </a:fld>
            <a:endParaRPr lang="en-US" altLang="en-US"/>
          </a:p>
        </p:txBody>
      </p:sp>
    </p:spTree>
    <p:extLst>
      <p:ext uri="{BB962C8B-B14F-4D97-AF65-F5344CB8AC3E}">
        <p14:creationId xmlns:p14="http://schemas.microsoft.com/office/powerpoint/2010/main" val="203902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3889CED-F81D-D340-B015-11B4332F96D6}" type="datetimeFigureOut">
              <a:rPr lang="en-US" smtClean="0"/>
              <a:pPr>
                <a:defRPr/>
              </a:pPr>
              <a:t>4/18/18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8DA4B41-CFD3-D745-8ABC-F8D114847B30}" type="slidenum">
              <a:rPr lang="en-US" altLang="en-US" smtClean="0"/>
              <a:pPr/>
              <a:t>‹#›</a:t>
            </a:fld>
            <a:endParaRPr lang="en-US" altLang="en-US"/>
          </a:p>
        </p:txBody>
      </p:sp>
    </p:spTree>
    <p:extLst>
      <p:ext uri="{BB962C8B-B14F-4D97-AF65-F5344CB8AC3E}">
        <p14:creationId xmlns:p14="http://schemas.microsoft.com/office/powerpoint/2010/main" val="387657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ADF11B1-6DAC-AB45-A470-056ADA79AD79}" type="datetimeFigureOut">
              <a:rPr lang="en-US" smtClean="0"/>
              <a:pPr>
                <a:defRPr/>
              </a:pPr>
              <a:t>4/18/18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08425-D8D7-F64D-90CF-810E90244AD9}" type="slidenum">
              <a:rPr lang="en-US" altLang="en-US" smtClean="0"/>
              <a:pPr/>
              <a:t>‹#›</a:t>
            </a:fld>
            <a:endParaRPr lang="en-US" altLang="en-US"/>
          </a:p>
        </p:txBody>
      </p:sp>
    </p:spTree>
    <p:extLst>
      <p:ext uri="{BB962C8B-B14F-4D97-AF65-F5344CB8AC3E}">
        <p14:creationId xmlns:p14="http://schemas.microsoft.com/office/powerpoint/2010/main" val="901149345"/>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5" Type="http://schemas.openxmlformats.org/officeDocument/2006/relationships/image" Target="../media/image5.emf"/><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jpeg"/></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8"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31" name="Rectangle 30"/>
          <p:cNvSpPr/>
          <p:nvPr/>
        </p:nvSpPr>
        <p:spPr>
          <a:xfrm>
            <a:off x="0" y="-84928"/>
            <a:ext cx="6209414" cy="6942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143" y="6009381"/>
            <a:ext cx="1431642" cy="668098"/>
          </a:xfrm>
          <a:prstGeom prst="rect">
            <a:avLst/>
          </a:prstGeom>
        </p:spPr>
      </p:pic>
      <p:sp>
        <p:nvSpPr>
          <p:cNvPr id="33" name="Title 1"/>
          <p:cNvSpPr txBox="1">
            <a:spLocks/>
          </p:cNvSpPr>
          <p:nvPr/>
        </p:nvSpPr>
        <p:spPr>
          <a:xfrm>
            <a:off x="6180388" y="804765"/>
            <a:ext cx="5982586" cy="359380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altLang="en-US" sz="4400" dirty="0" smtClean="0">
                <a:latin typeface="Arial" charset="0"/>
                <a:ea typeface="Arial" charset="0"/>
                <a:cs typeface="Arial" charset="0"/>
              </a:rPr>
              <a:t>April </a:t>
            </a:r>
            <a:r>
              <a:rPr lang="en-US" altLang="en-US" sz="4400" dirty="0" smtClean="0">
                <a:latin typeface="Arial" charset="0"/>
                <a:ea typeface="Arial" charset="0"/>
                <a:cs typeface="Arial" charset="0"/>
              </a:rPr>
              <a:t>2018</a:t>
            </a:r>
            <a:endParaRPr lang="en-US" altLang="en-US" sz="4400" dirty="0" smtClean="0">
              <a:latin typeface="Arial" charset="0"/>
              <a:ea typeface="Arial" charset="0"/>
              <a:cs typeface="Arial" charset="0"/>
            </a:endParaRPr>
          </a:p>
          <a:p>
            <a:pPr fontAlgn="auto">
              <a:spcAft>
                <a:spcPts val="0"/>
              </a:spcAft>
            </a:pPr>
            <a:endParaRPr lang="en-US" altLang="en-US" sz="4400" dirty="0">
              <a:latin typeface="Arial" charset="0"/>
              <a:ea typeface="Arial" charset="0"/>
              <a:cs typeface="Arial" charset="0"/>
            </a:endParaRPr>
          </a:p>
          <a:p>
            <a:pPr fontAlgn="auto">
              <a:spcAft>
                <a:spcPts val="0"/>
              </a:spcAft>
            </a:pPr>
            <a:r>
              <a:rPr lang="en-US" altLang="en-US" sz="4400" dirty="0" smtClean="0">
                <a:latin typeface="Arial" charset="0"/>
                <a:ea typeface="Arial" charset="0"/>
                <a:cs typeface="Arial" charset="0"/>
              </a:rPr>
              <a:t> </a:t>
            </a:r>
            <a:r>
              <a:rPr lang="en-US" altLang="en-US" sz="6600" b="1" dirty="0" smtClean="0">
                <a:latin typeface="Arial" charset="0"/>
                <a:ea typeface="Arial" charset="0"/>
                <a:cs typeface="Arial" charset="0"/>
              </a:rPr>
              <a:t>Mastermind </a:t>
            </a:r>
            <a:br>
              <a:rPr lang="en-US" altLang="en-US" sz="6600" b="1" dirty="0" smtClean="0">
                <a:latin typeface="Arial" charset="0"/>
                <a:ea typeface="Arial" charset="0"/>
                <a:cs typeface="Arial" charset="0"/>
              </a:rPr>
            </a:br>
            <a:r>
              <a:rPr lang="en-US" altLang="en-US" sz="6600" b="1" dirty="0" smtClean="0">
                <a:latin typeface="Arial" charset="0"/>
                <a:ea typeface="Arial" charset="0"/>
                <a:cs typeface="Arial" charset="0"/>
              </a:rPr>
              <a:t>Event</a:t>
            </a:r>
          </a:p>
          <a:p>
            <a:pPr fontAlgn="auto">
              <a:spcAft>
                <a:spcPts val="0"/>
              </a:spcAft>
            </a:pPr>
            <a:r>
              <a:rPr lang="en-US" altLang="en-US" b="1" dirty="0" smtClean="0">
                <a:latin typeface="Arial" charset="0"/>
                <a:ea typeface="Arial" charset="0"/>
                <a:cs typeface="Arial" charset="0"/>
              </a:rPr>
              <a:t/>
            </a:r>
            <a:br>
              <a:rPr lang="en-US" altLang="en-US" b="1" dirty="0" smtClean="0">
                <a:latin typeface="Arial" charset="0"/>
                <a:ea typeface="Arial" charset="0"/>
                <a:cs typeface="Arial" charset="0"/>
              </a:rPr>
            </a:br>
            <a:r>
              <a:rPr lang="en-US" altLang="en-US" dirty="0" smtClean="0">
                <a:latin typeface="Arial" charset="0"/>
                <a:ea typeface="Arial" charset="0"/>
                <a:cs typeface="Arial" charset="0"/>
              </a:rPr>
              <a:t>Melbourne</a:t>
            </a:r>
            <a:endParaRPr lang="en-US" altLang="en-US" sz="4400" dirty="0">
              <a:latin typeface="Arial" charset="0"/>
              <a:ea typeface="Arial" charset="0"/>
              <a:cs typeface="Arial" charset="0"/>
            </a:endParaRPr>
          </a:p>
        </p:txBody>
      </p:sp>
      <p:sp>
        <p:nvSpPr>
          <p:cNvPr id="34" name="Rectangle 33"/>
          <p:cNvSpPr>
            <a:spLocks noChangeArrowheads="1"/>
          </p:cNvSpPr>
          <p:nvPr/>
        </p:nvSpPr>
        <p:spPr bwMode="auto">
          <a:xfrm>
            <a:off x="6209413" y="5120460"/>
            <a:ext cx="5982585" cy="12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defTabSz="1219140" eaLnBrk="1" fontAlgn="base" hangingPunct="1">
              <a:spcBef>
                <a:spcPct val="0"/>
              </a:spcBef>
              <a:spcAft>
                <a:spcPct val="0"/>
              </a:spcAft>
              <a:buClrTx/>
              <a:buSzTx/>
              <a:buNone/>
            </a:pPr>
            <a:r>
              <a:rPr lang="en-US" altLang="en-US" sz="4800" b="1" dirty="0" smtClean="0">
                <a:solidFill>
                  <a:schemeClr val="tx1"/>
                </a:solidFill>
                <a:latin typeface="Arial" charset="0"/>
              </a:rPr>
              <a:t>Michael </a:t>
            </a:r>
            <a:r>
              <a:rPr lang="en-US" altLang="en-US" sz="4800" b="1" dirty="0" err="1" smtClean="0">
                <a:solidFill>
                  <a:schemeClr val="tx1"/>
                </a:solidFill>
                <a:latin typeface="Arial" charset="0"/>
              </a:rPr>
              <a:t>Tiemens</a:t>
            </a:r>
            <a:endParaRPr lang="en-US" altLang="en-US" sz="4800" b="1" dirty="0" smtClean="0">
              <a:solidFill>
                <a:schemeClr val="tx1"/>
              </a:solidFill>
              <a:latin typeface="Arial" charset="0"/>
            </a:endParaRPr>
          </a:p>
          <a:p>
            <a:pPr algn="ctr" defTabSz="1219140" eaLnBrk="1" fontAlgn="base" hangingPunct="1">
              <a:spcBef>
                <a:spcPct val="0"/>
              </a:spcBef>
              <a:spcAft>
                <a:spcPct val="0"/>
              </a:spcAft>
              <a:buClrTx/>
              <a:buSzTx/>
              <a:buNone/>
            </a:pPr>
            <a:r>
              <a:rPr lang="en-US" altLang="en-US" sz="2800" dirty="0" smtClean="0">
                <a:solidFill>
                  <a:schemeClr val="tx1"/>
                </a:solidFill>
                <a:latin typeface="Arial" charset="0"/>
              </a:rPr>
              <a:t>VIC</a:t>
            </a:r>
            <a:r>
              <a:rPr lang="en-US" altLang="en-US" sz="2800" dirty="0" smtClean="0">
                <a:solidFill>
                  <a:schemeClr val="tx1"/>
                </a:solidFill>
                <a:latin typeface="Arial" charset="0"/>
              </a:rPr>
              <a:t> </a:t>
            </a:r>
            <a:r>
              <a:rPr lang="en-US" altLang="en-US" sz="2800" dirty="0" smtClean="0">
                <a:solidFill>
                  <a:schemeClr val="tx1"/>
                </a:solidFill>
                <a:latin typeface="Arial" charset="0"/>
              </a:rPr>
              <a:t>State Coach</a:t>
            </a:r>
            <a:endParaRPr lang="en-US" altLang="en-US" sz="2800" dirty="0">
              <a:solidFill>
                <a:schemeClr val="tx1"/>
              </a:solidFill>
              <a:latin typeface="Arial" charset="0"/>
            </a:endParaRPr>
          </a:p>
        </p:txBody>
      </p:sp>
      <p:cxnSp>
        <p:nvCxnSpPr>
          <p:cNvPr id="35" name="Straight Connector 34"/>
          <p:cNvCxnSpPr/>
          <p:nvPr/>
        </p:nvCxnSpPr>
        <p:spPr>
          <a:xfrm>
            <a:off x="6719780" y="4562481"/>
            <a:ext cx="49760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8" y="2905518"/>
            <a:ext cx="6071191" cy="2986102"/>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46" y="308864"/>
            <a:ext cx="4352904" cy="2224580"/>
          </a:xfrm>
          <a:prstGeom prst="rect">
            <a:avLst/>
          </a:prstGeom>
        </p:spPr>
      </p:pic>
    </p:spTree>
    <p:extLst>
      <p:ext uri="{BB962C8B-B14F-4D97-AF65-F5344CB8AC3E}">
        <p14:creationId xmlns:p14="http://schemas.microsoft.com/office/powerpoint/2010/main" val="1507534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988" y="333375"/>
            <a:ext cx="11017250" cy="5399088"/>
          </a:xfrm>
        </p:spPr>
        <p:txBody>
          <a:bodyPr>
            <a:normAutofit fontScale="92500"/>
          </a:bodyPr>
          <a:lstStyle/>
          <a:p>
            <a:r>
              <a:rPr lang="en-US" altLang="en-US" sz="3200" dirty="0" smtClean="0"/>
              <a:t>Tasks that are significantly below your current abilities are boring. Tasks that are significantly beyond your current abilities are discouraging. But tasks that are </a:t>
            </a:r>
            <a:r>
              <a:rPr lang="en-US" altLang="en-US" sz="3200" dirty="0" smtClean="0">
                <a:solidFill>
                  <a:srgbClr val="FF0000"/>
                </a:solidFill>
              </a:rPr>
              <a:t>right on the border of success and failure are incredibly motivating </a:t>
            </a:r>
            <a:r>
              <a:rPr lang="en-US" altLang="en-US" sz="3200" dirty="0" smtClean="0"/>
              <a:t>to our human brains. We want nothing more than to master a skill just beyond our current horizon.</a:t>
            </a:r>
          </a:p>
          <a:p>
            <a:endParaRPr lang="en-US" altLang="en-US" sz="3200" dirty="0" smtClean="0"/>
          </a:p>
          <a:p>
            <a:r>
              <a:rPr lang="en-US" altLang="en-US" sz="3200" dirty="0" smtClean="0"/>
              <a:t>We call this phenomenon </a:t>
            </a:r>
            <a:r>
              <a:rPr lang="en-US" altLang="en-US" sz="3200" b="1" dirty="0" smtClean="0">
                <a:solidFill>
                  <a:srgbClr val="CC00FF"/>
                </a:solidFill>
              </a:rPr>
              <a:t>The Goldilocks Rule</a:t>
            </a:r>
            <a:r>
              <a:rPr lang="en-US" altLang="en-US" sz="3200" dirty="0" smtClean="0"/>
              <a:t>. The Goldilocks Rule states that humans experience peak motivation when working on tasks that are right on the edge of their current abilities. </a:t>
            </a:r>
            <a:r>
              <a:rPr lang="en-US" altLang="en-US" sz="3200" dirty="0" smtClean="0">
                <a:solidFill>
                  <a:srgbClr val="FF0000"/>
                </a:solidFill>
              </a:rPr>
              <a:t>Not too hard. Not too easy. Just right. </a:t>
            </a:r>
          </a:p>
          <a:p>
            <a:pPr>
              <a:buFont typeface="Arial" charset="0"/>
              <a:buNone/>
            </a:pPr>
            <a:endParaRPr lang="en-US" altLang="en-US" sz="3200" dirty="0" smtClean="0"/>
          </a:p>
          <a:p>
            <a:endParaRPr lang="en-US" altLang="en-US" sz="3200" dirty="0" smtClean="0"/>
          </a:p>
        </p:txBody>
      </p:sp>
      <p:pic>
        <p:nvPicPr>
          <p:cNvPr id="4100" name="Picture 4" descr="Image result for human b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8448" y="2498500"/>
            <a:ext cx="1848087" cy="123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612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he Goldilocks Rule"/>
          <p:cNvPicPr>
            <a:picLocks noChangeAspect="1" noChangeArrowheads="1"/>
          </p:cNvPicPr>
          <p:nvPr/>
        </p:nvPicPr>
        <p:blipFill>
          <a:blip r:embed="rId2">
            <a:extLst>
              <a:ext uri="{28A0092B-C50C-407E-A947-70E740481C1C}">
                <a14:useLocalDpi xmlns:a14="http://schemas.microsoft.com/office/drawing/2010/main" val="0"/>
              </a:ext>
            </a:extLst>
          </a:blip>
          <a:srcRect b="7175"/>
          <a:stretch>
            <a:fillRect/>
          </a:stretch>
        </p:blipFill>
        <p:spPr bwMode="auto">
          <a:xfrm>
            <a:off x="550863" y="260350"/>
            <a:ext cx="10945812"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275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623888" y="333375"/>
            <a:ext cx="10728325" cy="5327650"/>
          </a:xfrm>
        </p:spPr>
        <p:txBody>
          <a:bodyPr>
            <a:normAutofit fontScale="92500"/>
          </a:bodyPr>
          <a:lstStyle/>
          <a:p>
            <a:pPr marL="0" indent="0">
              <a:buFont typeface="Arial" charset="0"/>
              <a:buNone/>
            </a:pPr>
            <a:r>
              <a:rPr lang="en-US" altLang="en-US" sz="3200" b="1" dirty="0" smtClean="0">
                <a:solidFill>
                  <a:srgbClr val="C1059D"/>
                </a:solidFill>
              </a:rPr>
              <a:t>Steve Martin’s </a:t>
            </a:r>
            <a:r>
              <a:rPr lang="en-US" altLang="en-US" sz="3200" dirty="0" smtClean="0"/>
              <a:t>comedy career was a perfect example of what The Goldilocks Rule looks like in the real world. Each year, the length of his comedy routines expanded, but only by a minute or two. He was always adding new material, but he also kept a few jokes that were guaranteed to get laughs. There were just enough victories to keep him motivated and just enough mistakes to keep him working hard.</a:t>
            </a:r>
          </a:p>
          <a:p>
            <a:pPr marL="0" indent="0">
              <a:buFont typeface="Arial" charset="0"/>
              <a:buNone/>
            </a:pPr>
            <a:endParaRPr lang="en-US" altLang="en-US" sz="3200" dirty="0" smtClean="0"/>
          </a:p>
          <a:p>
            <a:pPr marL="0" indent="0">
              <a:buFont typeface="Arial" charset="0"/>
              <a:buNone/>
            </a:pPr>
            <a:r>
              <a:rPr lang="en-US" altLang="en-US" sz="3200" dirty="0" smtClean="0"/>
              <a:t>This is why when setting your 2 year plans you shouldn’t jump to a big deal too soon. Taking </a:t>
            </a:r>
            <a:r>
              <a:rPr lang="en-US" altLang="en-US" sz="3200" b="1" dirty="0" smtClean="0">
                <a:solidFill>
                  <a:srgbClr val="FF0000"/>
                </a:solidFill>
              </a:rPr>
              <a:t>time to grow </a:t>
            </a:r>
            <a:r>
              <a:rPr lang="en-US" altLang="en-US" sz="3200" dirty="0" smtClean="0"/>
              <a:t>into your portfolio and strengths has a lot of merit.</a:t>
            </a:r>
          </a:p>
          <a:p>
            <a:pPr marL="0" indent="0">
              <a:buFont typeface="Arial" charset="0"/>
              <a:buNone/>
            </a:pPr>
            <a:endParaRPr lang="en-US" altLang="en-US" sz="3200" dirty="0" smtClean="0"/>
          </a:p>
        </p:txBody>
      </p:sp>
    </p:spTree>
    <p:extLst>
      <p:ext uri="{BB962C8B-B14F-4D97-AF65-F5344CB8AC3E}">
        <p14:creationId xmlns:p14="http://schemas.microsoft.com/office/powerpoint/2010/main" val="3607950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623888" y="333375"/>
            <a:ext cx="10515600" cy="542925"/>
          </a:xfrm>
        </p:spPr>
        <p:txBody>
          <a:bodyPr>
            <a:normAutofit fontScale="90000"/>
          </a:bodyPr>
          <a:lstStyle/>
          <a:p>
            <a:r>
              <a:rPr lang="en-US" altLang="en-US" b="1" dirty="0" smtClean="0"/>
              <a:t>Measure Your Progress</a:t>
            </a:r>
            <a:endParaRPr lang="en-US" altLang="en-US" dirty="0" smtClean="0"/>
          </a:p>
        </p:txBody>
      </p:sp>
      <p:sp>
        <p:nvSpPr>
          <p:cNvPr id="3" name="Content Placeholder 2"/>
          <p:cNvSpPr>
            <a:spLocks noGrp="1"/>
          </p:cNvSpPr>
          <p:nvPr>
            <p:ph idx="1"/>
          </p:nvPr>
        </p:nvSpPr>
        <p:spPr>
          <a:xfrm>
            <a:off x="623888" y="1052513"/>
            <a:ext cx="10515600" cy="4824759"/>
          </a:xfrm>
        </p:spPr>
        <p:txBody>
          <a:bodyPr>
            <a:normAutofit fontScale="92500" lnSpcReduction="20000"/>
          </a:bodyPr>
          <a:lstStyle/>
          <a:p>
            <a:r>
              <a:rPr lang="en-US" altLang="en-US" dirty="0" smtClean="0"/>
              <a:t>The second piece of the motivation puzzle that is crucial is to achieve that perfect blend of </a:t>
            </a:r>
            <a:r>
              <a:rPr lang="en-US" altLang="en-US" b="1" dirty="0" smtClean="0">
                <a:solidFill>
                  <a:srgbClr val="CC00FF"/>
                </a:solidFill>
              </a:rPr>
              <a:t>hard work </a:t>
            </a:r>
            <a:r>
              <a:rPr lang="en-US" altLang="en-US" dirty="0" smtClean="0"/>
              <a:t>and </a:t>
            </a:r>
            <a:r>
              <a:rPr lang="en-US" altLang="en-US" b="1" dirty="0" smtClean="0">
                <a:solidFill>
                  <a:srgbClr val="CC00FF"/>
                </a:solidFill>
              </a:rPr>
              <a:t>happiness</a:t>
            </a:r>
            <a:r>
              <a:rPr lang="en-US" altLang="en-US" dirty="0" smtClean="0"/>
              <a:t>.</a:t>
            </a:r>
          </a:p>
          <a:p>
            <a:r>
              <a:rPr lang="en-US" altLang="en-US" dirty="0" smtClean="0"/>
              <a:t>Working on challenges of an optimal level of difficulty has been found to not only be motivating, but also to be a major source of happiness. </a:t>
            </a:r>
          </a:p>
          <a:p>
            <a:r>
              <a:rPr lang="en-US" altLang="en-US" dirty="0" smtClean="0"/>
              <a:t>This blend of happiness and peak performance is sometimes referred to as flow, which is what athletes and performers experience when they are </a:t>
            </a:r>
            <a:r>
              <a:rPr lang="en-US" altLang="en-US" dirty="0" smtClean="0">
                <a:solidFill>
                  <a:srgbClr val="FF0000"/>
                </a:solidFill>
              </a:rPr>
              <a:t>“in the zone.” </a:t>
            </a:r>
          </a:p>
          <a:p>
            <a:pPr>
              <a:buFont typeface="Arial" charset="0"/>
              <a:buNone/>
            </a:pPr>
            <a:r>
              <a:rPr lang="en-US" altLang="en-US" b="1" dirty="0" smtClean="0">
                <a:solidFill>
                  <a:srgbClr val="CC00FF"/>
                </a:solidFill>
              </a:rPr>
              <a:t>Flow</a:t>
            </a:r>
            <a:r>
              <a:rPr lang="en-US" altLang="en-US" b="1" dirty="0" smtClean="0"/>
              <a:t> is the mental state you experience when you are so focused on the task at hand that the rest of the world fades away.</a:t>
            </a:r>
          </a:p>
          <a:p>
            <a:pPr>
              <a:buFont typeface="Arial" charset="0"/>
              <a:buNone/>
            </a:pPr>
            <a:endParaRPr lang="en-US" altLang="en-US" b="1" dirty="0" smtClean="0"/>
          </a:p>
          <a:p>
            <a:r>
              <a:rPr lang="en-US" altLang="en-US" dirty="0" smtClean="0"/>
              <a:t>The third motivation essential is seeing yourself make progress </a:t>
            </a:r>
            <a:r>
              <a:rPr lang="en-US" altLang="en-US" i="1" dirty="0" smtClean="0">
                <a:solidFill>
                  <a:srgbClr val="FF0000"/>
                </a:solidFill>
              </a:rPr>
              <a:t>in the moment</a:t>
            </a:r>
            <a:r>
              <a:rPr lang="en-US" altLang="en-US" dirty="0" smtClean="0">
                <a:solidFill>
                  <a:srgbClr val="FF0000"/>
                </a:solidFill>
              </a:rPr>
              <a:t>.</a:t>
            </a:r>
          </a:p>
          <a:p>
            <a:endParaRPr lang="en-US" altLang="en-US" b="1" dirty="0" smtClean="0"/>
          </a:p>
          <a:p>
            <a:endParaRPr lang="en-US" altLang="en-US" dirty="0" smtClean="0"/>
          </a:p>
        </p:txBody>
      </p:sp>
      <p:pic>
        <p:nvPicPr>
          <p:cNvPr id="5122" name="Picture 2" descr="Image result for in the z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0376" y="4293096"/>
            <a:ext cx="2518096" cy="141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234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838200" y="365125"/>
            <a:ext cx="10515600" cy="831850"/>
          </a:xfrm>
        </p:spPr>
        <p:txBody>
          <a:bodyPr>
            <a:normAutofit fontScale="90000"/>
          </a:bodyPr>
          <a:lstStyle/>
          <a:p>
            <a:r>
              <a:rPr lang="en-US" altLang="en-US" b="1" dirty="0" smtClean="0"/>
              <a:t>Two Steps to Consistent Motivation</a:t>
            </a:r>
            <a:r>
              <a:rPr lang="en-US" altLang="en-US" dirty="0" smtClean="0"/>
              <a:t/>
            </a:r>
            <a:br>
              <a:rPr lang="en-US" altLang="en-US" dirty="0" smtClean="0"/>
            </a:br>
            <a:endParaRPr lang="en-US" altLang="en-US" dirty="0" smtClean="0"/>
          </a:p>
        </p:txBody>
      </p:sp>
      <p:sp>
        <p:nvSpPr>
          <p:cNvPr id="38914" name="Content Placeholder 2"/>
          <p:cNvSpPr>
            <a:spLocks noGrp="1"/>
          </p:cNvSpPr>
          <p:nvPr>
            <p:ph idx="1"/>
          </p:nvPr>
        </p:nvSpPr>
        <p:spPr>
          <a:xfrm>
            <a:off x="838200" y="1052513"/>
            <a:ext cx="10515600" cy="4824759"/>
          </a:xfrm>
        </p:spPr>
        <p:txBody>
          <a:bodyPr>
            <a:normAutofit lnSpcReduction="10000"/>
          </a:bodyPr>
          <a:lstStyle/>
          <a:p>
            <a:r>
              <a:rPr lang="en-US" altLang="en-US" dirty="0" smtClean="0"/>
              <a:t>1) Stick to </a:t>
            </a:r>
            <a:r>
              <a:rPr lang="en-US" altLang="en-US" b="1" dirty="0" smtClean="0">
                <a:solidFill>
                  <a:srgbClr val="CC00FF"/>
                </a:solidFill>
              </a:rPr>
              <a:t>The Goldilocks Rule </a:t>
            </a:r>
            <a:r>
              <a:rPr lang="en-US" altLang="en-US" dirty="0" smtClean="0"/>
              <a:t>and work on tasks of just manageable difficulty.</a:t>
            </a:r>
          </a:p>
          <a:p>
            <a:r>
              <a:rPr lang="en-US" altLang="en-US" dirty="0" smtClean="0"/>
              <a:t>2) </a:t>
            </a:r>
            <a:r>
              <a:rPr lang="en-US" altLang="en-US" b="1" dirty="0" smtClean="0">
                <a:solidFill>
                  <a:srgbClr val="CC00FF"/>
                </a:solidFill>
              </a:rPr>
              <a:t>Measure your progress </a:t>
            </a:r>
            <a:r>
              <a:rPr lang="en-US" altLang="en-US" dirty="0" smtClean="0"/>
              <a:t>and receive immediate feedback whenever possible.</a:t>
            </a:r>
          </a:p>
          <a:p>
            <a:endParaRPr lang="en-US" altLang="en-US" dirty="0" smtClean="0"/>
          </a:p>
          <a:p>
            <a:r>
              <a:rPr lang="en-US" altLang="en-US" dirty="0" smtClean="0"/>
              <a:t>Wanting to improve your life is easy. </a:t>
            </a:r>
            <a:r>
              <a:rPr lang="en-US" altLang="en-US" dirty="0" smtClean="0">
                <a:solidFill>
                  <a:srgbClr val="FF0000"/>
                </a:solidFill>
              </a:rPr>
              <a:t>Sticking with it </a:t>
            </a:r>
            <a:r>
              <a:rPr lang="en-US" altLang="en-US" dirty="0" smtClean="0"/>
              <a:t>is a different part!</a:t>
            </a:r>
          </a:p>
          <a:p>
            <a:endParaRPr lang="en-US" altLang="en-US" dirty="0" smtClean="0"/>
          </a:p>
          <a:p>
            <a:r>
              <a:rPr lang="en-US" altLang="en-US" dirty="0" smtClean="0"/>
              <a:t>If you want to </a:t>
            </a:r>
            <a:r>
              <a:rPr lang="en-US" altLang="en-US" b="1" dirty="0" smtClean="0">
                <a:solidFill>
                  <a:srgbClr val="FF0000"/>
                </a:solidFill>
              </a:rPr>
              <a:t>stay motivated for good</a:t>
            </a:r>
            <a:r>
              <a:rPr lang="en-US" altLang="en-US" dirty="0" smtClean="0"/>
              <a:t>, then 1) start with a challenge that is just manageable, 2) measure your progress, and 3) repeat the process.</a:t>
            </a:r>
          </a:p>
          <a:p>
            <a:endParaRPr lang="en-US" altLang="en-US" dirty="0" smtClean="0"/>
          </a:p>
        </p:txBody>
      </p:sp>
      <p:pic>
        <p:nvPicPr>
          <p:cNvPr id="307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32302" t="20357" r="30783" b="9363"/>
          <a:stretch/>
        </p:blipFill>
        <p:spPr bwMode="auto">
          <a:xfrm>
            <a:off x="10508081" y="1484784"/>
            <a:ext cx="1460969"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723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551384" y="332656"/>
            <a:ext cx="11377264" cy="981075"/>
          </a:xfrm>
        </p:spPr>
        <p:txBody>
          <a:bodyPr>
            <a:normAutofit fontScale="90000"/>
          </a:bodyPr>
          <a:lstStyle/>
          <a:p>
            <a:r>
              <a:rPr lang="en-US" altLang="en-US" dirty="0" smtClean="0"/>
              <a:t>Inspirational Video for Consistent Motivation</a:t>
            </a:r>
          </a:p>
        </p:txBody>
      </p:sp>
      <p:sp>
        <p:nvSpPr>
          <p:cNvPr id="39938" name="Content Placeholder 2"/>
          <p:cNvSpPr>
            <a:spLocks noGrp="1"/>
          </p:cNvSpPr>
          <p:nvPr>
            <p:ph idx="1"/>
          </p:nvPr>
        </p:nvSpPr>
        <p:spPr>
          <a:xfrm>
            <a:off x="5015880" y="2492896"/>
            <a:ext cx="2736304" cy="792088"/>
          </a:xfrm>
        </p:spPr>
        <p:txBody>
          <a:bodyPr/>
          <a:lstStyle/>
          <a:p>
            <a:r>
              <a:rPr lang="en-US" altLang="en-US" dirty="0" smtClean="0"/>
              <a:t>Insert video</a:t>
            </a:r>
          </a:p>
        </p:txBody>
      </p:sp>
    </p:spTree>
    <p:extLst>
      <p:ext uri="{BB962C8B-B14F-4D97-AF65-F5344CB8AC3E}">
        <p14:creationId xmlns:p14="http://schemas.microsoft.com/office/powerpoint/2010/main" val="347026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838200" y="365125"/>
            <a:ext cx="10515600" cy="831850"/>
          </a:xfrm>
        </p:spPr>
        <p:txBody>
          <a:bodyPr>
            <a:normAutofit fontScale="90000"/>
          </a:bodyPr>
          <a:lstStyle/>
          <a:p>
            <a:r>
              <a:rPr lang="en-US" altLang="en-US" b="1" dirty="0" smtClean="0"/>
              <a:t>Two Steps to Consistent Motivation</a:t>
            </a:r>
            <a:r>
              <a:rPr lang="en-US" altLang="en-US" dirty="0" smtClean="0"/>
              <a:t/>
            </a:r>
            <a:br>
              <a:rPr lang="en-US" altLang="en-US" dirty="0" smtClean="0"/>
            </a:br>
            <a:endParaRPr lang="en-US" altLang="en-US" dirty="0" smtClean="0"/>
          </a:p>
        </p:txBody>
      </p:sp>
      <p:sp>
        <p:nvSpPr>
          <p:cNvPr id="38914" name="Content Placeholder 2"/>
          <p:cNvSpPr>
            <a:spLocks noGrp="1"/>
          </p:cNvSpPr>
          <p:nvPr>
            <p:ph idx="1"/>
          </p:nvPr>
        </p:nvSpPr>
        <p:spPr>
          <a:xfrm>
            <a:off x="838200" y="1340545"/>
            <a:ext cx="10515600" cy="1944439"/>
          </a:xfrm>
        </p:spPr>
        <p:txBody>
          <a:bodyPr>
            <a:normAutofit/>
          </a:bodyPr>
          <a:lstStyle/>
          <a:p>
            <a:r>
              <a:rPr lang="en-US" altLang="en-US" dirty="0" smtClean="0"/>
              <a:t>What are you going to do differently tomorrow to stay motivated? Write it down.</a:t>
            </a:r>
          </a:p>
          <a:p>
            <a:endParaRPr lang="en-US" altLang="en-US" dirty="0"/>
          </a:p>
          <a:p>
            <a:r>
              <a:rPr lang="en-US" altLang="en-US" dirty="0" smtClean="0"/>
              <a:t>Share with your neighbor.</a:t>
            </a:r>
          </a:p>
          <a:p>
            <a:endParaRPr lang="en-US" altLang="en-US" dirty="0" smtClean="0"/>
          </a:p>
        </p:txBody>
      </p:sp>
      <p:pic>
        <p:nvPicPr>
          <p:cNvPr id="2050" name="Picture 2" descr="Image result for motiv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240" y="3356992"/>
            <a:ext cx="38100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52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16388" name="AutoShape 23"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831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16389" name="AutoShape 33" descr="http://image.slidesharecdn.com/stm-150610114016-lva1-app6891/95/strata-title-management-4-638.jpg?cb=1433940732"/>
          <p:cNvSpPr>
            <a:spLocks noChangeAspect="1" noChangeArrowheads="1"/>
          </p:cNvSpPr>
          <p:nvPr/>
        </p:nvSpPr>
        <p:spPr bwMode="auto">
          <a:xfrm>
            <a:off x="1984375" y="1603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16"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17" name="Rectangle 16"/>
          <p:cNvSpPr/>
          <p:nvPr/>
        </p:nvSpPr>
        <p:spPr>
          <a:xfrm>
            <a:off x="0" y="-84928"/>
            <a:ext cx="6209414" cy="6942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143" y="6009381"/>
            <a:ext cx="1431642" cy="668098"/>
          </a:xfrm>
          <a:prstGeom prst="rect">
            <a:avLst/>
          </a:prstGeom>
        </p:spPr>
      </p:pic>
      <p:sp>
        <p:nvSpPr>
          <p:cNvPr id="19" name="Title 1"/>
          <p:cNvSpPr txBox="1">
            <a:spLocks/>
          </p:cNvSpPr>
          <p:nvPr/>
        </p:nvSpPr>
        <p:spPr>
          <a:xfrm>
            <a:off x="6209414" y="0"/>
            <a:ext cx="5982586" cy="6858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100000"/>
              </a:lnSpc>
              <a:spcAft>
                <a:spcPts val="0"/>
              </a:spcAft>
            </a:pPr>
            <a:r>
              <a:rPr lang="en-US" altLang="en-US" b="1" dirty="0" smtClean="0">
                <a:latin typeface="Arial" charset="0"/>
                <a:ea typeface="Arial" charset="0"/>
                <a:cs typeface="Arial" charset="0"/>
              </a:rPr>
              <a:t>Accountability</a:t>
            </a:r>
          </a:p>
          <a:p>
            <a:pPr fontAlgn="auto">
              <a:lnSpc>
                <a:spcPct val="100000"/>
              </a:lnSpc>
              <a:spcAft>
                <a:spcPts val="0"/>
              </a:spcAft>
            </a:pPr>
            <a:r>
              <a:rPr lang="en-US" altLang="en-US" b="1" dirty="0" smtClean="0">
                <a:latin typeface="Arial" charset="0"/>
                <a:ea typeface="Arial" charset="0"/>
                <a:cs typeface="Arial" charset="0"/>
              </a:rPr>
              <a:t>Monthly Goals</a:t>
            </a:r>
          </a:p>
          <a:p>
            <a:pPr fontAlgn="auto">
              <a:lnSpc>
                <a:spcPct val="100000"/>
              </a:lnSpc>
              <a:spcAft>
                <a:spcPts val="0"/>
              </a:spcAft>
            </a:pPr>
            <a:r>
              <a:rPr lang="en-US" altLang="en-US" sz="5400" b="1" dirty="0">
                <a:latin typeface="Arial" charset="0"/>
                <a:ea typeface="Arial" charset="0"/>
                <a:cs typeface="Arial" charset="0"/>
              </a:rPr>
              <a:t> </a:t>
            </a:r>
            <a:endParaRPr lang="en-US" altLang="en-US" sz="5400" b="1" dirty="0" smtClean="0">
              <a:latin typeface="Arial" charset="0"/>
              <a:ea typeface="Arial" charset="0"/>
              <a:cs typeface="Arial"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98" y="2905518"/>
            <a:ext cx="6071191" cy="2986102"/>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46" y="308864"/>
            <a:ext cx="4352904" cy="2224580"/>
          </a:xfrm>
          <a:prstGeom prst="rect">
            <a:avLst/>
          </a:prstGeom>
        </p:spPr>
      </p:pic>
    </p:spTree>
    <p:extLst>
      <p:ext uri="{BB962C8B-B14F-4D97-AF65-F5344CB8AC3E}">
        <p14:creationId xmlns:p14="http://schemas.microsoft.com/office/powerpoint/2010/main" val="4119134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Multi-Unit Developments</a:t>
            </a:r>
            <a:endParaRPr lang="en-US" altLang="en-US" sz="3600" b="1" dirty="0">
              <a:latin typeface="Century Gothic" pitchFamily="34" charset="0"/>
            </a:endParaRPr>
          </a:p>
        </p:txBody>
      </p:sp>
      <p:sp>
        <p:nvSpPr>
          <p:cNvPr id="5"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Selling</a:t>
            </a:r>
            <a:r>
              <a:rPr lang="en-US" altLang="en-US" sz="2400" dirty="0" smtClean="0">
                <a:latin typeface="Century Gothic" pitchFamily="34" charset="0"/>
              </a:rPr>
              <a:t> is an essential skill of an active investor!</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Selling to a) </a:t>
            </a:r>
            <a:r>
              <a:rPr lang="en-US" altLang="en-US" sz="2400" dirty="0">
                <a:solidFill>
                  <a:srgbClr val="FF0000"/>
                </a:solidFill>
                <a:latin typeface="Century Gothic" pitchFamily="34" charset="0"/>
              </a:rPr>
              <a:t>P</a:t>
            </a:r>
            <a:r>
              <a:rPr lang="en-US" altLang="en-US" sz="2400" dirty="0" smtClean="0">
                <a:solidFill>
                  <a:srgbClr val="FF0000"/>
                </a:solidFill>
                <a:latin typeface="Century Gothic" pitchFamily="34" charset="0"/>
              </a:rPr>
              <a:t>urchaser</a:t>
            </a:r>
            <a:r>
              <a:rPr lang="en-US" altLang="en-US" sz="2400" dirty="0" smtClean="0">
                <a:latin typeface="Century Gothic" pitchFamily="34" charset="0"/>
              </a:rPr>
              <a:t> &amp;/or b) </a:t>
            </a:r>
            <a:r>
              <a:rPr lang="en-US" altLang="en-US" sz="2400" dirty="0">
                <a:solidFill>
                  <a:srgbClr val="FF0000"/>
                </a:solidFill>
                <a:latin typeface="Century Gothic" pitchFamily="34" charset="0"/>
              </a:rPr>
              <a:t>T</a:t>
            </a:r>
            <a:r>
              <a:rPr lang="en-US" altLang="en-US" sz="2400" dirty="0" smtClean="0">
                <a:solidFill>
                  <a:srgbClr val="FF0000"/>
                </a:solidFill>
                <a:latin typeface="Century Gothic" pitchFamily="34" charset="0"/>
              </a:rPr>
              <a:t>enant</a:t>
            </a:r>
          </a:p>
          <a:p>
            <a:pPr marL="0" indent="0" eaLnBrk="1" hangingPunct="1">
              <a:lnSpc>
                <a:spcPct val="100000"/>
              </a:lnSpc>
              <a:spcAft>
                <a:spcPts val="600"/>
              </a:spcAft>
              <a:buClr>
                <a:schemeClr val="accent1"/>
              </a:buClr>
              <a:buSzPct val="75000"/>
              <a:buNone/>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a:latin typeface="Century Gothic" pitchFamily="34" charset="0"/>
              </a:rPr>
              <a:t>M</a:t>
            </a:r>
            <a:r>
              <a:rPr lang="en-US" altLang="en-US" sz="2400" dirty="0" smtClean="0">
                <a:latin typeface="Century Gothic" pitchFamily="34" charset="0"/>
              </a:rPr>
              <a:t>ulti-units = </a:t>
            </a:r>
            <a:r>
              <a:rPr lang="en-US" altLang="en-US" sz="2400" dirty="0" smtClean="0">
                <a:solidFill>
                  <a:srgbClr val="FF0000"/>
                </a:solidFill>
                <a:latin typeface="Century Gothic" pitchFamily="34" charset="0"/>
              </a:rPr>
              <a:t>More</a:t>
            </a:r>
            <a:r>
              <a:rPr lang="en-US" altLang="en-US" sz="2400" dirty="0" smtClean="0">
                <a:latin typeface="Century Gothic" pitchFamily="34" charset="0"/>
              </a:rPr>
              <a:t> product to SELL</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1) Selling the </a:t>
            </a:r>
            <a:r>
              <a:rPr lang="en-US" altLang="en-US" sz="2400" dirty="0" smtClean="0">
                <a:solidFill>
                  <a:srgbClr val="FF0000"/>
                </a:solidFill>
                <a:latin typeface="Century Gothic" pitchFamily="34" charset="0"/>
              </a:rPr>
              <a:t>Finished End Product</a:t>
            </a:r>
          </a:p>
          <a:p>
            <a:pPr lvl="3">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2) Selling </a:t>
            </a:r>
            <a:r>
              <a:rPr lang="en-US" altLang="en-US" sz="2400" dirty="0" smtClean="0">
                <a:solidFill>
                  <a:srgbClr val="FF0000"/>
                </a:solidFill>
                <a:latin typeface="Century Gothic" pitchFamily="34" charset="0"/>
              </a:rPr>
              <a:t>Off </a:t>
            </a:r>
            <a:r>
              <a:rPr lang="en-US" altLang="en-US" sz="2400" dirty="0">
                <a:solidFill>
                  <a:srgbClr val="FF0000"/>
                </a:solidFill>
                <a:latin typeface="Century Gothic" pitchFamily="34" charset="0"/>
              </a:rPr>
              <a:t>T</a:t>
            </a:r>
            <a:r>
              <a:rPr lang="en-US" altLang="en-US" sz="2400" dirty="0" smtClean="0">
                <a:solidFill>
                  <a:srgbClr val="FF0000"/>
                </a:solidFill>
                <a:latin typeface="Century Gothic" pitchFamily="34" charset="0"/>
              </a:rPr>
              <a:t>he Plan</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
        <p:nvSpPr>
          <p:cNvPr id="3" name="AutoShape 2" descr="Image result for se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494" y="1628800"/>
            <a:ext cx="312013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689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135560" y="1224322"/>
            <a:ext cx="7776864"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1) Selling the Finished End Product</a:t>
            </a:r>
            <a:endParaRPr lang="en-US" altLang="en-US" sz="3600" b="1" dirty="0">
              <a:latin typeface="Century Gothic" pitchFamily="34" charset="0"/>
            </a:endParaRPr>
          </a:p>
        </p:txBody>
      </p:sp>
      <p:sp>
        <p:nvSpPr>
          <p:cNvPr id="3" name="AutoShape 2" descr="Image result for se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Image result for s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104" y="2348880"/>
            <a:ext cx="4799856" cy="318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251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Title 1"/>
          <p:cNvSpPr txBox="1">
            <a:spLocks/>
          </p:cNvSpPr>
          <p:nvPr/>
        </p:nvSpPr>
        <p:spPr bwMode="auto">
          <a:xfrm>
            <a:off x="925221" y="5863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smtClean="0">
                <a:solidFill>
                  <a:prstClr val="black"/>
                </a:solidFill>
              </a:rPr>
              <a:t>Event Outline - </a:t>
            </a:r>
          </a:p>
        </p:txBody>
      </p:sp>
      <p:sp>
        <p:nvSpPr>
          <p:cNvPr id="6" name="Content Placeholder 2"/>
          <p:cNvSpPr txBox="1">
            <a:spLocks/>
          </p:cNvSpPr>
          <p:nvPr/>
        </p:nvSpPr>
        <p:spPr>
          <a:xfrm>
            <a:off x="337582" y="1161411"/>
            <a:ext cx="9963949" cy="47158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dirty="0" smtClean="0">
                <a:latin typeface="Century Gothic" panose="020B0502020202020204" pitchFamily="34" charset="0"/>
              </a:rPr>
              <a:t>6:00 – 6:30 Networking</a:t>
            </a:r>
          </a:p>
          <a:p>
            <a:pPr marL="685800" indent="-685800" algn="l">
              <a:buClr>
                <a:schemeClr val="accent1"/>
              </a:buClr>
              <a:buSzPct val="75000"/>
              <a:buFont typeface="Wingdings 2" panose="05020102010507070707" pitchFamily="18" charset="2"/>
              <a:buChar char=""/>
            </a:pPr>
            <a:endParaRPr lang="en-US" altLang="en-US" sz="1000" dirty="0" smtClean="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smtClean="0">
                <a:latin typeface="Century Gothic" panose="020B0502020202020204" pitchFamily="34" charset="0"/>
              </a:rPr>
              <a:t>6:30 - Start</a:t>
            </a:r>
            <a:endParaRPr lang="en-US" altLang="en-US" dirty="0" smtClean="0">
              <a:solidFill>
                <a:srgbClr val="FF0000"/>
              </a:solidFill>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endParaRPr lang="en-US" altLang="en-US" sz="1000" dirty="0" smtClean="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smtClean="0">
                <a:latin typeface="Century Gothic" panose="020B0502020202020204" pitchFamily="34" charset="0"/>
              </a:rPr>
              <a:t>6:30 – 6:45 Introductions</a:t>
            </a:r>
          </a:p>
          <a:p>
            <a:pPr marL="595313" indent="-685800" algn="l">
              <a:buClr>
                <a:schemeClr val="accent1"/>
              </a:buClr>
              <a:buSzPct val="75000"/>
              <a:buFont typeface="Wingdings 2" panose="05020102010507070707" pitchFamily="18" charset="2"/>
              <a:buChar char=""/>
            </a:pPr>
            <a:endParaRPr lang="en-US" altLang="en-US" sz="1000" dirty="0" smtClean="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smtClean="0">
                <a:latin typeface="Century Gothic" panose="020B0502020202020204" pitchFamily="34" charset="0"/>
              </a:rPr>
              <a:t>6:45 – 8:00 Accountability</a:t>
            </a:r>
          </a:p>
          <a:p>
            <a:pPr marL="685800" indent="-685800" algn="l">
              <a:buClr>
                <a:schemeClr val="accent1"/>
              </a:buClr>
              <a:buSzPct val="75000"/>
              <a:buFont typeface="Wingdings 2" panose="05020102010507070707" pitchFamily="18" charset="2"/>
              <a:buChar char=""/>
            </a:pPr>
            <a:endParaRPr lang="en-US" altLang="en-US" sz="1000" dirty="0" smtClean="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smtClean="0">
                <a:latin typeface="Century Gothic" panose="020B0502020202020204" pitchFamily="34" charset="0"/>
              </a:rPr>
              <a:t>8:00 – </a:t>
            </a:r>
            <a:r>
              <a:rPr lang="en-US" altLang="en-US" dirty="0">
                <a:latin typeface="Century Gothic" panose="020B0502020202020204" pitchFamily="34" charset="0"/>
              </a:rPr>
              <a:t>8:30 Networking </a:t>
            </a:r>
            <a:r>
              <a:rPr lang="en-US" altLang="en-US" dirty="0" smtClean="0">
                <a:latin typeface="Century Gothic" panose="020B0502020202020204" pitchFamily="34" charset="0"/>
              </a:rPr>
              <a:t>Break</a:t>
            </a:r>
          </a:p>
          <a:p>
            <a:pPr marL="685800" indent="-685800" algn="l">
              <a:buClr>
                <a:schemeClr val="accent1"/>
              </a:buClr>
              <a:buSzPct val="75000"/>
              <a:buFont typeface="Wingdings 2" panose="05020102010507070707" pitchFamily="18" charset="2"/>
              <a:buChar char=""/>
            </a:pPr>
            <a:endParaRPr lang="en-US" altLang="en-US" sz="1000" dirty="0" smtClean="0">
              <a:latin typeface="Century Gothic" panose="020B0502020202020204" pitchFamily="34" charset="0"/>
            </a:endParaRPr>
          </a:p>
          <a:p>
            <a:pPr marL="685800" indent="-685800" algn="l">
              <a:buClr>
                <a:schemeClr val="accent1"/>
              </a:buClr>
              <a:buSzPct val="75000"/>
              <a:buFont typeface="Wingdings 2" panose="05020102010507070707" pitchFamily="18" charset="2"/>
              <a:buChar char=""/>
            </a:pPr>
            <a:r>
              <a:rPr lang="en-US" altLang="en-US" dirty="0" smtClean="0">
                <a:latin typeface="Century Gothic" panose="020B0502020202020204" pitchFamily="34" charset="0"/>
              </a:rPr>
              <a:t>8:30 – 10:00 Multi Unit Development</a:t>
            </a:r>
            <a:endParaRPr lang="en-US" altLang="en-US" sz="6000" dirty="0" smtClean="0"/>
          </a:p>
          <a:p>
            <a:pPr marL="366713" lvl="1"/>
            <a:endParaRPr lang="en-US" altLang="en-US" sz="2400" dirty="0" smtClean="0"/>
          </a:p>
        </p:txBody>
      </p:sp>
    </p:spTree>
    <p:extLst>
      <p:ext uri="{BB962C8B-B14F-4D97-AF65-F5344CB8AC3E}">
        <p14:creationId xmlns:p14="http://schemas.microsoft.com/office/powerpoint/2010/main" val="1042342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Aspects of Selling</a:t>
            </a:r>
            <a:endParaRPr lang="en-US" altLang="en-US" sz="3600" b="1" dirty="0">
              <a:latin typeface="Century Gothic" pitchFamily="34" charset="0"/>
            </a:endParaRPr>
          </a:p>
        </p:txBody>
      </p:sp>
      <p:sp>
        <p:nvSpPr>
          <p:cNvPr id="5"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1) </a:t>
            </a:r>
            <a:r>
              <a:rPr lang="en-US" altLang="en-US" sz="2400" dirty="0">
                <a:solidFill>
                  <a:srgbClr val="FF0000"/>
                </a:solidFill>
                <a:latin typeface="Century Gothic" pitchFamily="34" charset="0"/>
              </a:rPr>
              <a:t>Photographs</a:t>
            </a:r>
            <a:r>
              <a:rPr lang="en-US" altLang="en-US" sz="2400" dirty="0">
                <a:latin typeface="Century Gothic" pitchFamily="34" charset="0"/>
              </a:rPr>
              <a:t> – Selection, order, money </a:t>
            </a:r>
            <a:r>
              <a:rPr lang="en-US" altLang="en-US" sz="2400" dirty="0" smtClean="0">
                <a:latin typeface="Century Gothic" pitchFamily="34" charset="0"/>
              </a:rPr>
              <a:t>shot</a:t>
            </a:r>
          </a:p>
          <a:p>
            <a:pPr>
              <a:lnSpc>
                <a:spcPct val="100000"/>
              </a:lnSpc>
              <a:spcAft>
                <a:spcPts val="600"/>
              </a:spcAft>
              <a:buClr>
                <a:schemeClr val="accent1"/>
              </a:buClr>
              <a:buSzPct val="75000"/>
              <a:buFont typeface="Wingdings 2" pitchFamily="18" charset="2"/>
              <a:buChar char=""/>
            </a:pPr>
            <a:endParaRPr lang="en-US" altLang="en-US" sz="2400" dirty="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a:latin typeface="Century Gothic" pitchFamily="34" charset="0"/>
              </a:rPr>
              <a:t>2</a:t>
            </a:r>
            <a:r>
              <a:rPr lang="en-US" altLang="en-US" sz="2400" dirty="0" smtClean="0">
                <a:latin typeface="Century Gothic" pitchFamily="34" charset="0"/>
              </a:rPr>
              <a:t>) Advertisement </a:t>
            </a:r>
            <a:r>
              <a:rPr lang="en-US" altLang="en-US" sz="2400" dirty="0" smtClean="0">
                <a:solidFill>
                  <a:srgbClr val="FF0000"/>
                </a:solidFill>
                <a:latin typeface="Century Gothic" pitchFamily="34" charset="0"/>
              </a:rPr>
              <a:t>Copywriting</a:t>
            </a:r>
            <a:r>
              <a:rPr lang="en-US" altLang="en-US" sz="2400" dirty="0" smtClean="0">
                <a:latin typeface="Century Gothic" pitchFamily="34" charset="0"/>
              </a:rPr>
              <a:t> – Written add on internet listing, sign board, fliers, newspaper, agents window etc.</a:t>
            </a:r>
          </a:p>
          <a:p>
            <a:pPr marL="0" indent="0" eaLnBrk="1" hangingPunct="1">
              <a:lnSpc>
                <a:spcPct val="100000"/>
              </a:lnSpc>
              <a:spcAft>
                <a:spcPts val="600"/>
              </a:spcAft>
              <a:buClr>
                <a:schemeClr val="accent1"/>
              </a:buClr>
              <a:buSzPct val="75000"/>
              <a:buNone/>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3) Pricing</a:t>
            </a:r>
            <a:r>
              <a:rPr lang="en-US" altLang="en-US" sz="2400" dirty="0" smtClean="0">
                <a:latin typeface="Century Gothic" pitchFamily="34" charset="0"/>
              </a:rPr>
              <a:t> – Set price, range, offers over, auction, tender, submit all offers</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4) Selling </a:t>
            </a:r>
            <a:r>
              <a:rPr lang="en-US" altLang="en-US" sz="2400" dirty="0" smtClean="0">
                <a:solidFill>
                  <a:srgbClr val="FF0000"/>
                </a:solidFill>
                <a:latin typeface="Century Gothic" pitchFamily="34" charset="0"/>
              </a:rPr>
              <a:t>Method</a:t>
            </a:r>
            <a:r>
              <a:rPr lang="en-US" altLang="en-US" sz="2400" dirty="0" smtClean="0">
                <a:latin typeface="Century Gothic" pitchFamily="34" charset="0"/>
              </a:rPr>
              <a:t> – Listing, Auction vs Transparent Negotiation</a:t>
            </a:r>
          </a:p>
        </p:txBody>
      </p:sp>
    </p:spTree>
    <p:extLst>
      <p:ext uri="{BB962C8B-B14F-4D97-AF65-F5344CB8AC3E}">
        <p14:creationId xmlns:p14="http://schemas.microsoft.com/office/powerpoint/2010/main" val="3551028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799856" y="200623"/>
            <a:ext cx="352839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Photographs</a:t>
            </a:r>
            <a:endParaRPr lang="en-US" altLang="en-US" sz="3600" b="1" dirty="0">
              <a:latin typeface="Century Gothic" pitchFamily="34" charset="0"/>
            </a:endParaRPr>
          </a:p>
        </p:txBody>
      </p:sp>
      <p:sp>
        <p:nvSpPr>
          <p:cNvPr id="3"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a:latin typeface="Century Gothic" pitchFamily="34" charset="0"/>
              </a:rPr>
              <a:t>Photo Selection</a:t>
            </a:r>
          </a:p>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The </a:t>
            </a:r>
            <a:r>
              <a:rPr lang="en-US" altLang="en-US" sz="2400" dirty="0">
                <a:latin typeface="Century Gothic" pitchFamily="34" charset="0"/>
              </a:rPr>
              <a:t>Money Shot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Photo Order</a:t>
            </a:r>
          </a:p>
        </p:txBody>
      </p:sp>
      <p:pic>
        <p:nvPicPr>
          <p:cNvPr id="9218" name="Picture 2" descr="Image result for real estate photograp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792" y="2780928"/>
            <a:ext cx="7761654" cy="326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055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703512" y="404664"/>
            <a:ext cx="9145016"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Agents Original Photo Selection &amp; Order</a:t>
            </a:r>
            <a:endParaRPr lang="en-US" altLang="en-US" sz="3600" b="1" dirty="0">
              <a:latin typeface="Century Gothic" pitchFamily="34" charset="0"/>
            </a:endParaRPr>
          </a:p>
        </p:txBody>
      </p:sp>
      <p:pic>
        <p:nvPicPr>
          <p:cNvPr id="11"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6133"/>
          <a:stretch/>
        </p:blipFill>
        <p:spPr bwMode="auto">
          <a:xfrm>
            <a:off x="1553580" y="1377695"/>
            <a:ext cx="1638300" cy="45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6169"/>
          <a:stretch/>
        </p:blipFill>
        <p:spPr bwMode="auto">
          <a:xfrm>
            <a:off x="3143089" y="1377696"/>
            <a:ext cx="1590675" cy="449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t="7741"/>
          <a:stretch/>
        </p:blipFill>
        <p:spPr bwMode="auto">
          <a:xfrm>
            <a:off x="4661756" y="1377696"/>
            <a:ext cx="1524000" cy="446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6">
            <a:extLst>
              <a:ext uri="{28A0092B-C50C-407E-A947-70E740481C1C}">
                <a14:useLocalDpi xmlns:a14="http://schemas.microsoft.com/office/drawing/2010/main" val="0"/>
              </a:ext>
            </a:extLst>
          </a:blip>
          <a:srcRect t="7849"/>
          <a:stretch/>
        </p:blipFill>
        <p:spPr bwMode="auto">
          <a:xfrm>
            <a:off x="6101916" y="1377696"/>
            <a:ext cx="1524000" cy="439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rotWithShape="1">
          <a:blip r:embed="rId7">
            <a:extLst>
              <a:ext uri="{28A0092B-C50C-407E-A947-70E740481C1C}">
                <a14:useLocalDpi xmlns:a14="http://schemas.microsoft.com/office/drawing/2010/main" val="0"/>
              </a:ext>
            </a:extLst>
          </a:blip>
          <a:srcRect t="8112"/>
          <a:stretch/>
        </p:blipFill>
        <p:spPr bwMode="auto">
          <a:xfrm>
            <a:off x="7625916" y="1377696"/>
            <a:ext cx="1524000" cy="436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rotWithShape="1">
          <a:blip r:embed="rId8">
            <a:extLst>
              <a:ext uri="{28A0092B-C50C-407E-A947-70E740481C1C}">
                <a14:useLocalDpi xmlns:a14="http://schemas.microsoft.com/office/drawing/2010/main" val="0"/>
              </a:ext>
            </a:extLst>
          </a:blip>
          <a:srcRect t="8797"/>
          <a:stretch/>
        </p:blipFill>
        <p:spPr bwMode="auto">
          <a:xfrm>
            <a:off x="9104895" y="1377696"/>
            <a:ext cx="1533525" cy="436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quot;No&quot; Symbol 16"/>
          <p:cNvSpPr/>
          <p:nvPr/>
        </p:nvSpPr>
        <p:spPr>
          <a:xfrm>
            <a:off x="2916102" y="326048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8" name="&quot;No&quot; Symbol 17"/>
          <p:cNvSpPr/>
          <p:nvPr/>
        </p:nvSpPr>
        <p:spPr>
          <a:xfrm>
            <a:off x="5940438" y="218036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19" name="&quot;No&quot; Symbol 18"/>
          <p:cNvSpPr/>
          <p:nvPr/>
        </p:nvSpPr>
        <p:spPr>
          <a:xfrm>
            <a:off x="5940438" y="3227142"/>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0" name="&quot;No&quot; Symbol 19"/>
          <p:cNvSpPr/>
          <p:nvPr/>
        </p:nvSpPr>
        <p:spPr>
          <a:xfrm>
            <a:off x="5939349" y="5330698"/>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1" name="&quot;No&quot; Symbol 20"/>
          <p:cNvSpPr/>
          <p:nvPr/>
        </p:nvSpPr>
        <p:spPr>
          <a:xfrm>
            <a:off x="7380598" y="218036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2" name="&quot;No&quot; Symbol 21"/>
          <p:cNvSpPr/>
          <p:nvPr/>
        </p:nvSpPr>
        <p:spPr>
          <a:xfrm>
            <a:off x="7380598" y="434060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3" name="&quot;No&quot; Symbol 22"/>
          <p:cNvSpPr/>
          <p:nvPr/>
        </p:nvSpPr>
        <p:spPr>
          <a:xfrm>
            <a:off x="8892766" y="217073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4" name="&quot;No&quot; Symbol 23"/>
          <p:cNvSpPr/>
          <p:nvPr/>
        </p:nvSpPr>
        <p:spPr>
          <a:xfrm>
            <a:off x="10404934" y="218036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5" name="&quot;No&quot; Symbol 24"/>
          <p:cNvSpPr/>
          <p:nvPr/>
        </p:nvSpPr>
        <p:spPr>
          <a:xfrm>
            <a:off x="10403845" y="3206584"/>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6" name="&quot;No&quot; Symbol 25"/>
          <p:cNvSpPr/>
          <p:nvPr/>
        </p:nvSpPr>
        <p:spPr>
          <a:xfrm>
            <a:off x="10340890" y="434060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7" name="&quot;No&quot; Symbol 26"/>
          <p:cNvSpPr/>
          <p:nvPr/>
        </p:nvSpPr>
        <p:spPr>
          <a:xfrm>
            <a:off x="10330747" y="5249683"/>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
        <p:nvSpPr>
          <p:cNvPr id="28" name="&quot;No&quot; Symbol 27"/>
          <p:cNvSpPr/>
          <p:nvPr/>
        </p:nvSpPr>
        <p:spPr>
          <a:xfrm>
            <a:off x="8892766" y="4330970"/>
            <a:ext cx="144016" cy="162030"/>
          </a:xfrm>
          <a:prstGeom prst="noSmoking">
            <a:avLst/>
          </a:prstGeom>
          <a:solidFill>
            <a:srgbClr val="FF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solidFill>
                <a:schemeClr val="tx1"/>
              </a:solidFill>
            </a:endParaRPr>
          </a:p>
        </p:txBody>
      </p:sp>
    </p:spTree>
    <p:extLst>
      <p:ext uri="{BB962C8B-B14F-4D97-AF65-F5344CB8AC3E}">
        <p14:creationId xmlns:p14="http://schemas.microsoft.com/office/powerpoint/2010/main" val="2001589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76" t="4861" r="17172" b="4734"/>
          <a:stretch/>
        </p:blipFill>
        <p:spPr bwMode="auto">
          <a:xfrm>
            <a:off x="323088" y="980728"/>
            <a:ext cx="5124840" cy="384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968" y="980728"/>
            <a:ext cx="5753699" cy="386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spTree>
    <p:extLst>
      <p:ext uri="{BB962C8B-B14F-4D97-AF65-F5344CB8AC3E}">
        <p14:creationId xmlns:p14="http://schemas.microsoft.com/office/powerpoint/2010/main" val="26913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9218" name="Picture 2" descr="C:\Users\Tamara Read\Documents\2014\PROPERTY_FinancialAbundance\Consultancy 2015\11_Dymphna_Ultimate Accelerator_13July15\4_UltimateAccelorator\23_StudentInfo\4_WA_2016\2_DevinaBerlinCiputa_16May16\6_DealAdd_12March17\4_V2_Photos\2_image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00" t="5415" r="18066" b="4947"/>
          <a:stretch/>
        </p:blipFill>
        <p:spPr bwMode="auto">
          <a:xfrm>
            <a:off x="265639" y="980728"/>
            <a:ext cx="5756066" cy="433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27" t="6814" r="17309" b="5443"/>
          <a:stretch/>
        </p:blipFill>
        <p:spPr bwMode="auto">
          <a:xfrm>
            <a:off x="6240016" y="980728"/>
            <a:ext cx="5738217" cy="433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889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32" t="5066" r="17299" b="5295"/>
          <a:stretch/>
        </p:blipFill>
        <p:spPr bwMode="auto">
          <a:xfrm>
            <a:off x="407368" y="1124744"/>
            <a:ext cx="5625924" cy="419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32" t="7084" r="17204" b="5128"/>
          <a:stretch/>
        </p:blipFill>
        <p:spPr bwMode="auto">
          <a:xfrm>
            <a:off x="6168008" y="1124744"/>
            <a:ext cx="5711856" cy="417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184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23" t="6146" r="17204" b="4935"/>
          <a:stretch/>
        </p:blipFill>
        <p:spPr bwMode="auto">
          <a:xfrm>
            <a:off x="263352" y="1231392"/>
            <a:ext cx="5657214" cy="430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222" t="6820" r="18233" b="4935"/>
          <a:stretch/>
        </p:blipFill>
        <p:spPr bwMode="auto">
          <a:xfrm>
            <a:off x="6310434" y="1250424"/>
            <a:ext cx="5762230" cy="428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687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03" y="1356320"/>
            <a:ext cx="5363361" cy="388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449" y="1356320"/>
            <a:ext cx="5767116" cy="38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107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35" t="4822" r="17191" b="5442"/>
          <a:stretch/>
        </p:blipFill>
        <p:spPr bwMode="auto">
          <a:xfrm>
            <a:off x="402621" y="1196752"/>
            <a:ext cx="5477355" cy="407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92" y="1196752"/>
            <a:ext cx="6054425" cy="407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202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340768"/>
            <a:ext cx="6090288" cy="412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524" t="6651" r="17322" b="4928"/>
          <a:stretch/>
        </p:blipFill>
        <p:spPr bwMode="auto">
          <a:xfrm>
            <a:off x="6476238" y="1333912"/>
            <a:ext cx="5589087" cy="412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065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AutoShape 9" descr="https://encrypted-tbn1.gstatic.com/images?q=tbn:ANd9GcSLwxuqqg8RrfLYoh5FAOOqoiibf5BLBnP8PrKbdvEeWFVVqRVcNQ"/>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dirty="0">
              <a:solidFill>
                <a:schemeClr val="tx1"/>
              </a:solidFill>
              <a:latin typeface="Arial" charset="0"/>
            </a:endParaRPr>
          </a:p>
        </p:txBody>
      </p:sp>
      <p:sp>
        <p:nvSpPr>
          <p:cNvPr id="11" name="Title 1"/>
          <p:cNvSpPr txBox="1">
            <a:spLocks/>
          </p:cNvSpPr>
          <p:nvPr/>
        </p:nvSpPr>
        <p:spPr bwMode="auto">
          <a:xfrm>
            <a:off x="925221" y="586392"/>
            <a:ext cx="8091050" cy="4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defTabSz="914400" eaLnBrk="1" fontAlgn="base" hangingPunct="1">
              <a:spcBef>
                <a:spcPct val="0"/>
              </a:spcBef>
              <a:spcAft>
                <a:spcPct val="0"/>
              </a:spcAft>
              <a:buClrTx/>
              <a:buSzTx/>
              <a:buFontTx/>
              <a:buNone/>
            </a:pPr>
            <a:r>
              <a:rPr lang="en-US" altLang="en-US" sz="3600" b="1" dirty="0" smtClean="0">
                <a:solidFill>
                  <a:prstClr val="black"/>
                </a:solidFill>
              </a:rPr>
              <a:t>Workshop Format</a:t>
            </a:r>
          </a:p>
        </p:txBody>
      </p:sp>
      <p:sp>
        <p:nvSpPr>
          <p:cNvPr id="12" name="Content Placeholder 2"/>
          <p:cNvSpPr txBox="1">
            <a:spLocks/>
          </p:cNvSpPr>
          <p:nvPr/>
        </p:nvSpPr>
        <p:spPr>
          <a:xfrm>
            <a:off x="928595" y="1350065"/>
            <a:ext cx="9963949" cy="47158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85800" indent="-685800" algn="l">
              <a:buClr>
                <a:schemeClr val="accent1"/>
              </a:buClr>
              <a:buSzPct val="75000"/>
              <a:buFont typeface="Wingdings 2" panose="05020102010507070707" pitchFamily="18" charset="2"/>
              <a:buChar char=""/>
            </a:pPr>
            <a:r>
              <a:rPr lang="en-US" altLang="en-US" sz="2800" dirty="0">
                <a:latin typeface="Century Gothic" panose="020B0502020202020204" pitchFamily="34" charset="0"/>
              </a:rPr>
              <a:t>Use </a:t>
            </a:r>
            <a:r>
              <a:rPr lang="en-US" altLang="en-US" sz="2800" dirty="0" smtClean="0">
                <a:latin typeface="Century Gothic" panose="020B0502020202020204" pitchFamily="34" charset="0"/>
              </a:rPr>
              <a:t>microphone</a:t>
            </a:r>
          </a:p>
          <a:p>
            <a:pPr marL="685800" indent="-685800" algn="l">
              <a:buClr>
                <a:schemeClr val="accent1"/>
              </a:buClr>
              <a:buSzPct val="75000"/>
              <a:buFont typeface="Wingdings 2" panose="05020102010507070707" pitchFamily="18" charset="2"/>
              <a:buChar char=""/>
            </a:pPr>
            <a:r>
              <a:rPr lang="en-US" altLang="en-US" sz="2800" dirty="0" smtClean="0">
                <a:latin typeface="Century Gothic" panose="020B0502020202020204" pitchFamily="34" charset="0"/>
              </a:rPr>
              <a:t>Involve </a:t>
            </a:r>
            <a:r>
              <a:rPr lang="en-US" altLang="en-US" sz="2800" dirty="0">
                <a:latin typeface="Century Gothic" panose="020B0502020202020204" pitchFamily="34" charset="0"/>
              </a:rPr>
              <a:t>everyone in the </a:t>
            </a:r>
            <a:r>
              <a:rPr lang="en-US" altLang="en-US" sz="2800" dirty="0" smtClean="0">
                <a:latin typeface="Century Gothic" panose="020B0502020202020204" pitchFamily="34" charset="0"/>
              </a:rPr>
              <a:t>conversation</a:t>
            </a:r>
          </a:p>
          <a:p>
            <a:pPr marL="685800" indent="-685800" algn="l">
              <a:buClr>
                <a:schemeClr val="accent1"/>
              </a:buClr>
              <a:buSzPct val="75000"/>
              <a:buFont typeface="Wingdings 2" panose="05020102010507070707" pitchFamily="18" charset="2"/>
              <a:buChar char=""/>
            </a:pPr>
            <a:r>
              <a:rPr lang="en-US" altLang="en-US" sz="2800" dirty="0" smtClean="0">
                <a:latin typeface="Century Gothic" panose="020B0502020202020204" pitchFamily="34" charset="0"/>
              </a:rPr>
              <a:t>Be </a:t>
            </a:r>
            <a:r>
              <a:rPr lang="en-US" altLang="en-US" sz="2800" dirty="0">
                <a:latin typeface="Century Gothic" panose="020B0502020202020204" pitchFamily="34" charset="0"/>
              </a:rPr>
              <a:t>supportive</a:t>
            </a:r>
            <a:endParaRPr lang="en-US" altLang="en-US" sz="2800" dirty="0" smtClean="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490" y="3441560"/>
            <a:ext cx="2797532" cy="209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514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1075240"/>
            <a:ext cx="5976664" cy="403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452" t="5334" r="17499" b="5411"/>
          <a:stretch/>
        </p:blipFill>
        <p:spPr bwMode="auto">
          <a:xfrm>
            <a:off x="6528048" y="1075249"/>
            <a:ext cx="5439868" cy="406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419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1" y="1052745"/>
            <a:ext cx="6185395" cy="420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115" t="5063" r="17416" b="5201"/>
          <a:stretch/>
        </p:blipFill>
        <p:spPr bwMode="auto">
          <a:xfrm>
            <a:off x="6456040" y="1086600"/>
            <a:ext cx="5585032" cy="416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8467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5" y="1124744"/>
            <a:ext cx="6246277" cy="418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153" t="4873" r="17273" b="5103"/>
          <a:stretch/>
        </p:blipFill>
        <p:spPr bwMode="auto">
          <a:xfrm>
            <a:off x="6456040" y="1196752"/>
            <a:ext cx="5504295" cy="411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515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1100368"/>
            <a:ext cx="5804390" cy="394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016" y="1124760"/>
            <a:ext cx="5658240" cy="3809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073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Original Photo Selection &amp; Order</a:t>
            </a:r>
            <a:endParaRPr lang="en-US" altLang="en-US" sz="3600" b="1" dirty="0">
              <a:latin typeface="Century Gothic"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1196752"/>
            <a:ext cx="5726087" cy="386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200" y="1258183"/>
            <a:ext cx="5544325" cy="375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2070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839416" y="620688"/>
            <a:ext cx="10801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p>
        </p:txBody>
      </p:sp>
      <p:sp>
        <p:nvSpPr>
          <p:cNvPr id="3" name="Content Placeholder 2"/>
          <p:cNvSpPr txBox="1">
            <a:spLocks/>
          </p:cNvSpPr>
          <p:nvPr/>
        </p:nvSpPr>
        <p:spPr bwMode="auto">
          <a:xfrm>
            <a:off x="208144" y="1952836"/>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On your table - select the photos to keep &amp; those to remove (tip – group lounge/dinning, kitchen/laundry, bedrooms, bathrooms, outside)</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a:lnSpc>
                <a:spcPct val="100000"/>
              </a:lnSpc>
              <a:spcAft>
                <a:spcPts val="600"/>
              </a:spcAft>
              <a:buClr>
                <a:schemeClr val="accent1"/>
              </a:buClr>
              <a:buSzPct val="75000"/>
              <a:buFont typeface="Wingdings 2" pitchFamily="18" charset="2"/>
              <a:buChar char=""/>
            </a:pPr>
            <a:r>
              <a:rPr lang="en-US" altLang="en-US" sz="2400" dirty="0">
                <a:latin typeface="Century Gothic" pitchFamily="34" charset="0"/>
              </a:rPr>
              <a:t>Discuss which photos to </a:t>
            </a:r>
            <a:r>
              <a:rPr lang="en-US" altLang="en-US" sz="2400" dirty="0" smtClean="0">
                <a:latin typeface="Century Gothic" pitchFamily="34" charset="0"/>
              </a:rPr>
              <a:t>keep and which to remove &amp; why</a:t>
            </a:r>
          </a:p>
          <a:p>
            <a:pPr>
              <a:lnSpc>
                <a:spcPct val="100000"/>
              </a:lnSpc>
              <a:spcAft>
                <a:spcPts val="600"/>
              </a:spcAft>
              <a:buClr>
                <a:schemeClr val="accent1"/>
              </a:buClr>
              <a:buSzPct val="75000"/>
              <a:buFont typeface="Wingdings 2" pitchFamily="18" charset="2"/>
              <a:buChar char=""/>
            </a:pPr>
            <a:endParaRPr lang="en-US" altLang="en-US" sz="2400" dirty="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Group feedback on photo selection </a:t>
            </a:r>
          </a:p>
        </p:txBody>
      </p:sp>
      <p:sp>
        <p:nvSpPr>
          <p:cNvPr id="4" name="AutoShape 2" descr="Image result for dele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4432" y="3789040"/>
            <a:ext cx="1928930" cy="198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48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Photo Selection -</a:t>
            </a:r>
            <a:endParaRPr lang="en-US" altLang="en-US" sz="3600" b="1" dirty="0">
              <a:latin typeface="Century Gothic" pitchFamily="34" charset="0"/>
            </a:endParaRPr>
          </a:p>
        </p:txBody>
      </p:sp>
      <p:sp>
        <p:nvSpPr>
          <p:cNvPr id="5" name="Content Placeholder 2"/>
          <p:cNvSpPr txBox="1">
            <a:spLocks/>
          </p:cNvSpPr>
          <p:nvPr/>
        </p:nvSpPr>
        <p:spPr bwMode="auto">
          <a:xfrm>
            <a:off x="2711624" y="1196752"/>
            <a:ext cx="705028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indent="0" algn="ctr">
              <a:lnSpc>
                <a:spcPct val="100000"/>
              </a:lnSpc>
              <a:spcAft>
                <a:spcPts val="600"/>
              </a:spcAft>
              <a:buClr>
                <a:schemeClr val="accent1"/>
              </a:buClr>
              <a:buSzPct val="75000"/>
              <a:buNone/>
            </a:pPr>
            <a:r>
              <a:rPr lang="en-US" altLang="en-US" sz="3600" dirty="0" smtClean="0">
                <a:solidFill>
                  <a:srgbClr val="FF0000"/>
                </a:solidFill>
                <a:latin typeface="Century Gothic" pitchFamily="34" charset="0"/>
              </a:rPr>
              <a:t>Less is More </a:t>
            </a:r>
            <a:r>
              <a:rPr lang="en-US" altLang="en-US" sz="3600" dirty="0" smtClean="0">
                <a:latin typeface="Century Gothic" pitchFamily="34" charset="0"/>
              </a:rPr>
              <a:t>- Better </a:t>
            </a:r>
            <a:r>
              <a:rPr lang="en-US" altLang="en-US" sz="3600" dirty="0">
                <a:latin typeface="Century Gothic" pitchFamily="34" charset="0"/>
              </a:rPr>
              <a:t>to leave out a photo than have it turn the buyer off so they decide not to </a:t>
            </a:r>
            <a:r>
              <a:rPr lang="en-US" altLang="en-US" sz="3600" dirty="0" smtClean="0">
                <a:latin typeface="Century Gothic" pitchFamily="34" charset="0"/>
              </a:rPr>
              <a:t>inspect</a:t>
            </a:r>
            <a:r>
              <a:rPr lang="en-US" altLang="en-US" sz="3600" dirty="0">
                <a:latin typeface="Century Gothic" pitchFamily="34" charset="0"/>
              </a:rPr>
              <a:t>. </a:t>
            </a:r>
            <a:endParaRPr lang="en-US" altLang="en-US" sz="3600" dirty="0" smtClean="0">
              <a:latin typeface="Century Gothic" pitchFamily="34" charset="0"/>
            </a:endParaRPr>
          </a:p>
        </p:txBody>
      </p:sp>
      <p:pic>
        <p:nvPicPr>
          <p:cNvPr id="11266" name="Picture 2" descr="Image result for less is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874" y="3660601"/>
            <a:ext cx="2581779" cy="236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977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151784" y="2420888"/>
            <a:ext cx="39935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spTree>
    <p:extLst>
      <p:ext uri="{BB962C8B-B14F-4D97-AF65-F5344CB8AC3E}">
        <p14:creationId xmlns:p14="http://schemas.microsoft.com/office/powerpoint/2010/main" val="3107637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18256" y="4462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grpSp>
        <p:nvGrpSpPr>
          <p:cNvPr id="3" name="Group 2"/>
          <p:cNvGrpSpPr/>
          <p:nvPr/>
        </p:nvGrpSpPr>
        <p:grpSpPr>
          <a:xfrm>
            <a:off x="263352" y="764704"/>
            <a:ext cx="5753699" cy="3861750"/>
            <a:chOff x="263352" y="764704"/>
            <a:chExt cx="5753699" cy="386175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764704"/>
              <a:ext cx="5753699" cy="386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
            <p:cNvSpPr txBox="1">
              <a:spLocks noChangeArrowheads="1"/>
            </p:cNvSpPr>
            <p:nvPr/>
          </p:nvSpPr>
          <p:spPr bwMode="auto">
            <a:xfrm>
              <a:off x="5624513" y="836712"/>
              <a:ext cx="314325" cy="3905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a:effectLst/>
                  <a:latin typeface="Times New Roman"/>
                  <a:ea typeface="Times New Roman"/>
                </a:rPr>
                <a:t>2</a:t>
              </a:r>
              <a:endParaRPr lang="en-US" sz="1200" dirty="0">
                <a:effectLst/>
                <a:latin typeface="Times New Roman"/>
                <a:ea typeface="Times New Roman"/>
              </a:endParaRPr>
            </a:p>
          </p:txBody>
        </p:sp>
      </p:grpSp>
      <p:grpSp>
        <p:nvGrpSpPr>
          <p:cNvPr id="2" name="Group 1"/>
          <p:cNvGrpSpPr/>
          <p:nvPr/>
        </p:nvGrpSpPr>
        <p:grpSpPr>
          <a:xfrm>
            <a:off x="6353640" y="764704"/>
            <a:ext cx="5726087" cy="3861750"/>
            <a:chOff x="6353640" y="764704"/>
            <a:chExt cx="5726087" cy="3861750"/>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640" y="764704"/>
              <a:ext cx="5726087" cy="386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
            <p:cNvSpPr txBox="1">
              <a:spLocks noChangeArrowheads="1"/>
            </p:cNvSpPr>
            <p:nvPr/>
          </p:nvSpPr>
          <p:spPr bwMode="auto">
            <a:xfrm>
              <a:off x="11496600" y="855953"/>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23</a:t>
              </a:r>
              <a:endParaRPr lang="en-US" sz="1200" dirty="0">
                <a:effectLst/>
                <a:latin typeface="Times New Roman"/>
                <a:ea typeface="Times New Roman"/>
              </a:endParaRPr>
            </a:p>
          </p:txBody>
        </p:sp>
      </p:grpSp>
      <p:sp>
        <p:nvSpPr>
          <p:cNvPr id="11" name="Content Placeholder 2"/>
          <p:cNvSpPr txBox="1">
            <a:spLocks/>
          </p:cNvSpPr>
          <p:nvPr/>
        </p:nvSpPr>
        <p:spPr bwMode="auto">
          <a:xfrm>
            <a:off x="286499" y="4581128"/>
            <a:ext cx="386528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Unflattering</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Patchy grass</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Sparse garden</a:t>
            </a:r>
          </a:p>
        </p:txBody>
      </p:sp>
      <p:sp>
        <p:nvSpPr>
          <p:cNvPr id="12" name="Content Placeholder 2"/>
          <p:cNvSpPr txBox="1">
            <a:spLocks/>
          </p:cNvSpPr>
          <p:nvPr/>
        </p:nvSpPr>
        <p:spPr bwMode="auto">
          <a:xfrm>
            <a:off x="6528047" y="4581128"/>
            <a:ext cx="555168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Unflattering aspect – house &amp; yard</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Detracts from other photos</a:t>
            </a:r>
          </a:p>
        </p:txBody>
      </p:sp>
    </p:spTree>
    <p:extLst>
      <p:ext uri="{BB962C8B-B14F-4D97-AF65-F5344CB8AC3E}">
        <p14:creationId xmlns:p14="http://schemas.microsoft.com/office/powerpoint/2010/main" val="38530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2738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grpSp>
        <p:nvGrpSpPr>
          <p:cNvPr id="4" name="Group 3"/>
          <p:cNvGrpSpPr/>
          <p:nvPr/>
        </p:nvGrpSpPr>
        <p:grpSpPr>
          <a:xfrm>
            <a:off x="5951984" y="764704"/>
            <a:ext cx="5804390" cy="3943145"/>
            <a:chOff x="5951984" y="764704"/>
            <a:chExt cx="5804390" cy="3943145"/>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764704"/>
              <a:ext cx="5804390" cy="394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11154841" y="897285"/>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21</a:t>
              </a:r>
              <a:endParaRPr lang="en-US" sz="1200" dirty="0">
                <a:effectLst/>
                <a:latin typeface="Times New Roman"/>
                <a:ea typeface="Times New Roman"/>
              </a:endParaRPr>
            </a:p>
          </p:txBody>
        </p:sp>
      </p:grpSp>
      <p:grpSp>
        <p:nvGrpSpPr>
          <p:cNvPr id="3" name="Group 2"/>
          <p:cNvGrpSpPr/>
          <p:nvPr/>
        </p:nvGrpSpPr>
        <p:grpSpPr>
          <a:xfrm>
            <a:off x="152904" y="764704"/>
            <a:ext cx="5760640" cy="3859455"/>
            <a:chOff x="119336" y="764704"/>
            <a:chExt cx="5760640" cy="3859455"/>
          </a:xfrm>
        </p:grpSpPr>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764704"/>
              <a:ext cx="5760640" cy="385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5322193" y="860143"/>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19</a:t>
              </a:r>
              <a:endParaRPr lang="en-US" sz="1200" dirty="0">
                <a:effectLst/>
                <a:latin typeface="Times New Roman"/>
                <a:ea typeface="Times New Roman"/>
              </a:endParaRPr>
            </a:p>
          </p:txBody>
        </p:sp>
      </p:grpSp>
      <p:sp>
        <p:nvSpPr>
          <p:cNvPr id="9" name="Content Placeholder 2"/>
          <p:cNvSpPr txBox="1">
            <a:spLocks/>
          </p:cNvSpPr>
          <p:nvPr/>
        </p:nvSpPr>
        <p:spPr bwMode="auto">
          <a:xfrm>
            <a:off x="316667" y="4702105"/>
            <a:ext cx="422532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Weeds in pavers</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Detracts from photo # 1</a:t>
            </a:r>
          </a:p>
        </p:txBody>
      </p:sp>
      <p:sp>
        <p:nvSpPr>
          <p:cNvPr id="10" name="Content Placeholder 2"/>
          <p:cNvSpPr txBox="1">
            <a:spLocks/>
          </p:cNvSpPr>
          <p:nvPr/>
        </p:nvSpPr>
        <p:spPr bwMode="auto">
          <a:xfrm>
            <a:off x="6353640" y="4581128"/>
            <a:ext cx="422532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a:latin typeface="Century Gothic" pitchFamily="34" charset="0"/>
              </a:rPr>
              <a:t>Unflattering </a:t>
            </a:r>
            <a:r>
              <a:rPr lang="en-US" altLang="en-US" sz="2200" dirty="0" smtClean="0">
                <a:latin typeface="Century Gothic" pitchFamily="34" charset="0"/>
              </a:rPr>
              <a:t>aspect</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Detracts from photo # 1</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Doesn’t add anything</a:t>
            </a:r>
          </a:p>
        </p:txBody>
      </p:sp>
    </p:spTree>
    <p:extLst>
      <p:ext uri="{BB962C8B-B14F-4D97-AF65-F5344CB8AC3E}">
        <p14:creationId xmlns:p14="http://schemas.microsoft.com/office/powerpoint/2010/main" val="21111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1" descr="data:image/jpeg;base64,/9j/4AAQSkZJRgABAQAAAQABAAD/2wCEAAkGBxITEhUSExQWFhUXGRgaGRcYFyAaGBoYHRseGhcXFxcYHiggGBolHRwWITEkJSkrLi4uGCAzODMsNygtLisBCgoKDg0OGxAQGzQkHyYsNDcsLzQ0NCwsLC8sLCwsLCwsLCwsLCwsLCwsLCwsLCwsLCwsLCwsLCwsLCwsLCwsLP/AABEIAMkA+wMBIgACEQEDEQH/xAAbAAACAgMBAAAAAAAAAAAAAAAABgUHAQMEAv/EAEUQAAECAwUFBAYGCQQDAQEAAAECEQADIQQFEjFBBlFhcYETIpGhFCMyscHRB0JSYnLwFTNDU4KSsuHxFiRjonPC0pM0/8QAGQEBAAMBAQAAAAAAAAAAAAAAAAECAwQF/8QAJxEAAgIBBAIDAAIDAQAAAAAAAAECESEDEjFRE0EiMmEEgVJxsTP/2gAMAwEAAhEDEQA/ALwaAGMxgiAMwRh4HgDMEYeB4AzBGHgeAMwRh4HgDMEEYeAMwRh4y8AEEEYeAMwQQQAQQQQAQQQQAQQRh4AzBBBABBBGHgDMEYeCAB4MMZggAggggDxOUySdwJ8IqRG01sUG9IVloEjwID+cWpeimkzTuQv+kxTYsqkliQMq5dKxWTOjRSadncdpbYQ3bLpr11pB/qe2D9upqZkPT+GkcBVoTyLvnpxjWpJ+yT1HlFcmjjElxtPaiKT5hbc3y+NIBtLbD+3V/wBfc0Q+EtVJPX5xg2sDJBH54RGfRaoLlE0vaq1pSr1yiCyXKQCHo6SAC9Y4Rf8AagP/AOid0UY4pcxMwpSXS6tz5b+sdqrLLyClFs+7/eIe5BqD4Mf6ntdB28z+YnXP/Lxul7RWv9/M/m+X9o0y7Ik1DjccI+ceTIAIBrTfl0MVtkbUd/8AqK1DOev+ZvhAraq059svxAHuiLSh6YacCP7RlctIzTTiYWyHX4SqdqLUR+uV4hz84kLm2htC1mWqasggnR34FqQtSRKJNR4v4RssK09sli5IVrpTyiHZDprgfkXhMH7VWuZ+ddI8qveYP2ivzxiKQaZgdY0rmJzUSK6AH86RS32UpE9LvaYf2hHhG306aziYryiBlTUGoJ+MbZnDEdc84i5dikSky8poDmYrwHwEJl77fy5c9cu0dospwhOEDIuSSXAdzuyEd6rQDVljjQHxeIObdkudNmd00ZnZ/ZFYW3yX04rcT2z20lnthKZZUlYD4FBiRvDEgjrEreC1SpS5gJBSHd+Idm4Qk7OXemTb5YGqV/0Fx5Q4bSzP9rOA+z8YYTwayI+y31MVQTlnmovwFNY6Jl6T3Ce0Xl9o+ZJhYumQZYY5kU57y3KOybZVkYDMS2rA9RWNsshRiTn6XWA6p60gZkzWfxjP6SmkBSLStT/ZU4bTio8oW592ICQosMmBGX3leUFrQcKZbApYAKSXD6MR0rFhtQzXTf6jPloM2Yp5iRXIuQC9fz5xYkUxs7OxTpKlvjRNQnFRylwQ/DOusXPFoHPrqmggggi5gEEEEAR20S2ss4/8ah4hoqWTZQVEBLq0bzL7otHbBZFjmsHJAAG8lQEJthsglpzdR9o8dw4Rz609p2fxvr/ZzyLoS3fPQfPWIy239d1nJSudLBGYcrUOiXIMK23G0k6fNVY7KSEJJTMWnNShmgEZJGR38s+G5dhHbHmat8IzUG8yZpe50hzsl+3dOLS5styW7xKC+5ltG+8bjITjlusCuHXo2e9oSLdsuEEtvws2fD3Q3bJXBarKQFz3lkfqWKgk/cWTTkA0S3szGRDhfKOSQvEpGAnES1dSxfgW0hsslyhNVEh6lKfiflEXIs6Jd4oyGOWtYG5QYKA6F/GGcEkxXV1W6orHT7Ie33vYLNSbMlJI0JxK/lDnyiNRt5dSjh7RPWQtvHBCPfWzcpdrnFP6vtFMHoC/eHLE8dk7ZuWE0SMtwziVCL5Zl5Z+kWNZ5Nmnpxy8CknJUs69KPziFvq7ZkkdojvoGdKp3ONRxEK+xyZtntaBLCihZwzECoY5K4FJYvueLW7IKBSaguDxBoYq24Pk0hJTWUV6qYkgkAbzyGvDpGzZ+YZk4kBgEKcsQwdLDjpEeruKYGjtXdEzskkJtOD7qz0dLfCNpP42ZO91DJLu8kArJG4PXrujxbLfYpDCdOlIV9lcwP4O8ats1TvRVCSohailJUnMJJYlJ0JoH0eK3sWxDqK5jnU8d5c++MVnll3jhFk3ff8AYZqsMq0Sio/VEwP0BNY67ZJXQguBVqA72rQxV9r2VQR7AbTfHq7r3tlgUAVKmyBnKWXUkf8AGo1HI05RO3plPIuJIsyYVGUVEYThJYiuT13QsXda1CdNTXJPuz5wyS7cidZzNQXQpCmPQ0O4g0bfCWm0KFpIGqU16HfyisW3aNo4kqJ+61f7uSTn3x/0Vn4RO7WLCbLOUdEHxpCzdhafI4qU/VCocZ1iTNSUzBiQcwTnwhFmk1TF247sVMSmct0BQoPrFLULfVp/iOtd4XfK7ip8kKfJU1LvxrQwhbV3nabZNXJkq7OzJJQkJLdphoVFsxuGTNHCNhsCHVU5muUa037KpItxdhkzUUYpVkpJd+tQYUL8uuZZCFJJVLNOI+6RlXfwiH2ImzrHakSnUZM44cJNAr6qk7i9KZg8BFl3pIEyWpBGYLcC1DFbcSapibdykAypiCGVMQ43KBDgcIuiKSuqWxTUUUCRTN9PnF2x0absw/keggggjQ5gggggCF2rmNJb7Sk+XefyhLvS19lImzB9RClCmoBbzhu2xHq0fi+BhLvuSV2acnMmWr3ZRxa2dSjt0f8AzEnZW6GCSrNRd9XzJP51hyBCas50300eFyXLVhllAOHDvo+XxjTaLKU4V6guOBfKOtR3cmHkaO28rehCkzFJKgFBWHVgXieRtJYyjtPSZWHisA8iDUHnCneMjEKKpu3b/CISTsimesDCCouaumgqXIjLU0YvNm/mcsGNpb+Va7WmbZVEdgGlzAGxLd1FjXCzJ5Pvhhu+0X3bE4QZMhGSpuE4jvwsS54gAcRHZcWzyJc2XZiEUQZisH2XapZ6kNDutSEIOSUISTwSkDyoIynJKkkUjFttti5cuyUmQgJWpU0ipUe6HzJYVz4xrvPa67LNQqlqUPqy0hZ6nIHmYr/aS+7Vb1lKVKRZie6hNHGhmb1HcabhrG+6tk0JDlLq41idnuTKqf8Agiak/SaqbMTLs9mZJUAVKOQfPCkN5xZ0tLFuMVfd9zAz5KEv7YcaBIOJXKgMWh2lYz1ErVFtGbldlTy1lShucR1WG8xItaJiiyQMMw7kryPQ4TyBguSyGapKEs5D1LZB84mbfs6sqEshJK0kCoqRU8qRo5KqMY21uQ4YQoZOD1BHxEaTY0mtRFaTZtvu71cueFAezKWMaRrR6pTyIEddj+kG2gessaVjehZTTexB98ZbOjbyJ8j0u60nI+IiJvfZrGCUsTXM/wBojZf0jgMJlknJrmkpV7yIk7Bt1YZisPamWTQCYhSK/jIw+cGpEva1QjTVXrZSbOAlElayxKQfa9tlBwNTE/Z7KFT1K+zLTlzOvhD2qQlaWUkKSdDUGFA2YyLVND90JDPkAchxMWUryTpwqSRusUn/AHEgmjry/hU0NV4zCmVMKaEIWx3d0sYXrErFOkHQr3fdVDNe8sdjNP3F/wBJiseDabzkrbZSSBMSVACtN1Mx0ETabFPK1LUXl97Ch+NCoa5b4xsxYsaiRkCSatpzqB5tElar1CmGApUQa0ZxoNQW3iOhPBT2QJs5M6SohiibL8CoB6Z9Ie1qJhSn/szqFy25Y0uOUOBEYyyWbQgWNDLL6O3TKLsBilpIPaTHFQVV67tIuWzF0JO9I90baL5Rz/yOEzbBBBHQcwQQQQAl/SbeHYy7Os+z23e/DgUD4O/SI1JDOliCBXQg5F9Xjp+liXilyU8VnwCR8Yru5NpF2QCXNSVytCKrRyH1k8NNI5deG52uTu0foicRZzJ9WagElLhxgOXhl0fWOa2uqoA5ZV4b4mJN7WO0pwpmoU+hOFQ6FiDHr9Gyk1SokbiQRFYa6j9lkS03LgXbNJxAqLcd3KJq55OBCp0zuBqPRkCpUp8nZ+QEc9tvaw2ZzMmywc8L4i/BCXJMKd8bQTbw9RISuXZz7aiGXMAOQA9lGvHyi0pvU4wisYqH6yU2Jvr0q8rRNySqW0of8ctTP1Kn6w7X/ZDNs06Uk95aFAc93XLrFbWexqsk2XMl+2hLgaEEsUltCA3WHu6do7NaPYUEzB7UtZCVDk/tDiPKKSjm0L5ixEulHZrqN4Y79xGnKGSRLUsshyT9Ubt/KGS1WSQs41olk07xYcnMRl57WWGyghU1D/u5TKUd1E0HUiJ3XwVUXFU2SV03YmSCssZhFT9kbgfeY7cVFcj7oqa3beWufaJa5SDLlIU+F3Kx988RRtH1zizLrvKVaECZKUCDmknvJORSoaGKTi1lk6cotbYiXsET6WgaCUo+SU/GG+8J/wDvrKl85doV4dmP/YxhMix2UqnerlEiqlLyFKJxGgpkNwhMs22UmbeYmqWEWaVKXLQtfdxKUUlSq5PhDcofbKKwj447X2WBe90Jnd5hjZn3p0HviAst3BBwrA4RH359JKZc2ULMlE6U/rFg5/cQd4oX4gb4nrFtVYbU3fShf2JhwTByfPmCREU0rJw3SNNrulBTkAYWbfs+lZKcOTVNB/iHwWOWp2WSPxAj3R4nzLJJTimLlgAZrUA3FjEKXQcLPOyElaLHLQslwCz54XOHo2XBoi7fNEy1TQCDgCUK5s58HA6RwXvt+F+qsKe1WadqQRLRxANVnwHHSIrZi9pdjnTU2kLU6EEHDiJUSpUxan1JPlF6bLQe0cbvs47aUkO6FORwwljycgQy2uVilrSPrJUPEECFRO3dj/5Bw7Ns+AMbRt3YyM5n/wCZiyi+iXKzxcaMCwk0ISxBoa6scvnEgq7Ricd4aPpvbjHANurB9pb8ZZiARtSpJkrmK9ViGIsXwtTxLQUWTd8ExbJRxpSMyUtSpZQJNNAIaArOIBG2FiOSz/IflHsbVWQZLPHumIafRJFKmBE2YlVFKJIcaE05xbN3l5Us/cT7hFeTNprGRVdOKa+GcPdwTQqzylDIpDUamlDwaNdHlmOvwiQgggjoOYIIIIARvpRu9cxElSVlISpSVUcHEAQ7/h84rtOzCalU5XgIuvaGwdtIXLAc0KdKguK+XWEyVd4IY0/PGMdWUk8HXoKDjnkrG3XFLS7kqd64fkIgLZctnFACDofyIsxbzRRI6Ev4mI61bOhWaq8K+bt7ootWuS01FleyLtloqkZaqSD746v07PSwQoMNyW90Og2USoMVnwrGheySMeBJcgAkqyALbostVMptiuBTTfVpUrvKDNUlGgPvcxptkpSj3+9kQW3h6eMOszZRIlrUSxAPs1BDh8ywz3xtm7PKTLxqCcISk7izUNTnlEOYUY+ytV2NOWExvkygj2ZaX4pf3w/WbZ+SvszX1iSriO645x0WjZuUgy0kKIWogkkOKJYsBxi2SfGnyJQt0/AXCAAHbDVnAdhzjkm2cr9YQAWdxRRGT0PnD+NmPWrAcsgBsQ9kEMp2r9XxjWvZs9phwl8LMSwwu7u0LHiRXfoiSrEUlXMn5x3yFFRIwJwsKYBvh2n7MywpKEhSlEOajAOZ1qDrGyx3GErbCEqYUzCg+mTeJyiG3RPiVizYZq5Y7sqTvrLBPvjzeUgzh30JfgG+MOt33eJk0S8CcFXWSxLEOUg8+MdyLjlknAhwCQ6lBL8BGVSuw1FFXybgT9mmugpqY9/6dlpV7AJB1yizbx2dQmUCQQ471ci9G1PhHqZc6AlUyYkghmD5v57tIn5k1ASLLbZ0sYUBAA3I+Ucy7TPXNUoqLsHYAeXJoerHcaVE4kKAZ8+I4OddIyvZyUhdMS1rOWIAUAFWFMjEJNE3FZEgrnkgYlPlkBy0jZ2k4j9aogvk3XSH2y3CnGEqQoHMMe6WNA8aLvuGV2JVMCqKNAak0oKa+UW+QepAR+xW7v1wJ+Udszt5iQlayUhqYUDlUJh9s+zElgVBQUdMTsDUaR6l3HIBbvPvcddK+cVe8lTgJl33VMUwKlAZeyn5Vial7FIIqVeHyidFkRL9nET4+TR33NNUoqCiCzUGfWppFXu9sb16FlOxUoDVx+dYtG67N2cmXL+whKfAAREyJIUpI4/5hgjfQTyzn1p3SCCCCNzAIIIIAI1TkhlFhkfdG2Oa8lNJmHchZ/6mARVFiQMIJd6UJy6PHUJvBMaJS1OA6Ujk58TEjLSfteA+AjhaOk5wrh8ubHWNU1UoqckJUAKhTHeB7okPR1nSnGnxeMzrE9VIQegfk+6I3RXsOMuiJRbCpE4O4SzKaprlSp0jbbCTZ1sQPVdfYz/JjvWEIDKQEjJmZMebZPT2ZKUpPdZn0bdE4ZDdPIvWF0JspVkE57u6GiTm2nvyMLAhSsi5rhY05RGoQlwkkOAGS2egpEpZrAXBCEp3GhMd8opZZSGpeEeFqSmcrGQMSAHORLjdlkaR6m2hKJycSmBQ1TRwaA7suUSUmxgsFYTTIjf7ozMuqWoEHCc8w+cYbo9nR8uiItik9sk4kodDOSN5pnTMRzy7WO0ftAtYpUggAlqHcH0ibmXYku4BZqcMunxiPl3afZQEtmKBxzOZi0UnwVepteUadmworQAtOcx0g/hwknQaNxid9GSMSpc1MurkBQKX1pEZd0kyZiUqQkOFHEkV0enHPpEpLs8k17KtcwQPCKSaTorK5ZRptVox2YqUoA8CAKFnaOq0KkLl+2llAVcZ0NR749zJAYAbmIagG5sjzjg7IJcJlkauElvGK70FBs9W+9pKAWnS8QFA4z6xok2+V2klaloqgucSWxEHOtHceMcK5skkTFy0g0D4alqDMe6NtskrUQ8lZScxgNDk7AUEWTQlFjCi9JIIT2kvf7VP8xD2JZAE3EClCj3RyDq8xGq75KkZSlJ4lJfx/OUdE+eqUlpclSxmyd+VX0+UNy4RTa/ZMC1oICsdDyrzjxNtCAGxADx+EK9jvtCh2YQUqBPdzbfTSsS9lmlQBGWlCfhBquSOVaPVqtUkhzMA8a7y0SWxk1CpywlYV3HIH4gxrzMRU+TMUGA6M451jv2IkFNpWVBnlkAjIspNImLTZOdrHgIG4R6ggjYxCCCCACCCCACOG+z/ALeb+BXuMd0R20JPo01sylvGnxiJcAQbvsuLMUoXOnQ6x22+2yrPLVMWoJQnM6k6AaqJOgj3IASkJGnmdTFcbcW5VotJkgnspVG3r+sf/Xod8ealuZ0t+KFvk9W/6RbQteGzSUgaFYKlHokhKfOPcray8UVWJRG4oLNzSQx6xI7MbPpSnEoVLc/7RL2y7JbFqtnwMa1Ho5/JqtXdGu59sJE8iVOSJa1UAV3kKfcrQ8DGb6sipAUpBOBQVQ1amUd1y3HIQlMzAlUwgHEQ5D5BL5dI87YzgiyTFHTD4lQTTxjO1upHU4ylp3LkjLtsRnTQtKnCQlyzka4RxrDFPIloKlKCUJDkksABqSco0XFZuylJTrmr8Rz+XSF7b150yVZArufrZnGrIHiCfCOmct8vwmEPHH9Fy/dvrTMUUWFDJFO0UjEs8Qk0SOBBPKI2XtJe8vDMXNJH2VS04TTIhKQfCH/Z3ZtEsY1Ya6DLzz18dY6bVYUqBQUhtHDDd456RrDZ0YSlJvlnDsltWm0ns5g7OezsD3VjUoerjd74n7XJJZSPbFefDnFabR3cqQoTZQwrQoKBG8Vyiz7qtQnSZU4BgtCVNucAt0MZ6kUvlE6INtVIVNqNtkWdUpZlmYe8nCCxy1fl5x3bI7aotqjL7MypjOEqIOIDNiwqNzZb6xFba3NLM5yA8xiBuLHF54f5oWJsldlXLtEuhQqu7c3IjEOsUlGM/wDZMYNRbLpUkCpGW4+6Kztv0l9sFyJNmm4l4pYJWMSXdOLDh+OkWTd9pTMlpWk4gpKVg7wQ4Oe6K7v26kyLUZqE91Z7RLaOXU38WLyjPTS9oim+CLvu1W1CQuYlOBLEEHvHViWY9B4xO7OfST6VaEyTIUgrfCrGFAEAliMIpQ74klIlzZIWuoUKg5nk5p/iIbYu5EC2zZoHdlBk8Fqo3QYvKNPi4O1wWmmpJliypj/EfERX21f0hJsloVZk2dUwpCXOLCKh2AAOhz5wyXLtGi0TbTKT+wmBGLeGDn+YLHSIP6QLmSpaLQwcshRbUOUk8w46CMoRW6poiWV8WK0uVaShU9CEpC3URiOIYjiYNlpGy7fpHXJSiSbKSEgJK+0OIgUcJIYHPWGW4ezVIYkBqMdK5buTxA3ncaJk6XLR9dYAO4D2vCvhHRFxk6kis4UrRZS7ehEkzie4E4jyZ/H5xD/RttVNtltKTLQiUmXMIYHES6QHJLZE5CPO2Sz2aLOkDvFyHoEpoARz/pjt+jqxhE8EDNCv7uGppFdCKWaM9RllwQQR1HOEEEEAEEEEAER20CmkK6e8RIxF7SKAkl/tJ98U1Pqy0PshSlJq8V/cNiExaiQ5KiS+8knPnFhJMKlySVS5i0fZUR0ehjzoezfXVuI3SJCJaWIbKsabwQlQOEUIcR0TKhtYE7jkI1FJrIpSdrBZ09lOlLVholSGJbMAhRGW8QvX3tCu3TpElMpaJImoKgcySpk4iKACpZzUcIbLxsSCo0FTTJ33RG7Q3ZJsUhVpK1HAUNQVOMYfj4REdqlxkrF6jW30v+DpKU3whWvRf+9mGh9gV0AS+emZhjkrxAKFQQCORDiFnaKW1pzZK0gkjOndID55A9YvDPJ0z/BqlS0+rBUXLsG4ORTc8eVKT3uGrdMs41yJbiWU5JArwyjZKsjlSSXJBr1DRqngx/SE2lsQ7Iro+lHzjq2NJ9DlA594eC1D4Ro2utJloKT7vKJC5LOZdnlII7wSMX4jVQ8SYiT+NGqWEyK2wkgLkKo5x+DJiLtF3drLVL3ng7b6x17U2l7TIl/ZSpRb79E/0GNlkJwrALkVrnh0qOR8YpnBa6Nv0d2tfZKsy/bkKp/4yTh5sXHCkSe1ljC5JmAVRnvw6ni1D0MJllmrsttlTyT2a/VzK5BVA+5ixr9mLLWAoEGoIIPEHOKauJbl7KRxgr42soThZsIpRwWy3xKWOYLHdqpymxEFdanEqkob/secLFpsqzbU2Jy2P/ozlQ3d3zhj28n4ky5AAYd9Q4DuoHvP8MWl6j2T9mIWwV4mzW0YlAonshRGRUT3VHjiPmYt622PtZakKPtAdFaHxiqrdYO4Th6M3+Dyiy9k739IsyF+0sd1dWOIanmGPWLa0bqaM4/F7WLN1SyjEFJZiQ+bMWYtWkSGy1k7S1LnAUlpYYapxK1H8L+McW2yTIm9ugEBYORYYwKvzDHxiZ2fnGRYDNNJiwZh/EqiPLDFb+N9l5O2l0RV5WztbUsgghPdHIburnrDbssQm0Sk6lK38MsucJt12I4s6cd/OGTZZ/0g7uHUBo3cVlvjeNKkYSjhssqCCCNjAIIIIAIIIIAIXdu5hTZSRmFoPgX+EMULm3SmkJ4zE/0qis/qxtcsIXbHaUzEBadcxuOojgvGyAKM0ajvcCMlU0Zh0ELibzXZphKWKT7SdD8jxhos1/SFgOcBP1VZfzDu+bx5souLtHXpai1FT5Nt2Wx01NRu15RuNoJBLNGgmU74kdCP8Rmfa5IHfmJbc4J8BEqZZ6LRrssnGsLOSchvOnQZwl/STeHbLTZ0VTLOJX/k0HQE9TwiVvra4AGXZwcRpi1H4U/EtyiHsN14WXNZsSaHMnEMz8TGmnF7tzKy42x/sntgr0PYpss2i0A4PvI0HNNByaJu/ru7eWyWC0VSd+9L8fgIibwulDhcpQSQxSAag5ulWYMddkvdaWEwYvvBgeZQ9eh6RpNZtGsFJo5NntoezV2E0FJy71CDubwrDHMvSSh1uHAz4Zs8R1omWKeQV4CoaqSUqB3OQCPGMSbPZJZcYOqirwd+MLKzSka1g2iYmYpLS0nEHHtnRt6ddxoz6SNrtSZSVTZiu6Ktq+gG8xHXnf0oDMqVo1MshWvgIgF2a0WpYmTgezTVIbClP8Oe/jENNvOCywqRolmZOmCeQy5iyW3JCWQnoG6vE1ZR2anKSz16s78NRnlHQLNKlKlAEFys1I3CnSO+fLQoghTFmVuIqwIO7hCVllVUKO16CUlIY6037xDRsRefb2VCie8juLH3k5Hqlj1iMvixJUAUkEilaRA3Rb5lhnTBhK0zADhJaoJqDllFnHfClyYybUrfA9zrrQbWi0t3ky1SzXeQUnoyh/FCZelqM6dMmCoKmS32E91JPA1V/FEivbBa0qQmzlJW6QcbkEhsXs1amsarHd4ChwG8eEUjFp/Iuni0arbJ9UDQuObUrxG+OTYO8OxtS5BJwzcq5LGTcw46CGNQQpJBApk3L8+EJl6XetKhMliqCFAihoR41jaLi04MpqKWJFibR3Wi0yewVRyCk8QX9zjkTHJtBNwIlyyw4cBQdM/CIdG3alB/RjufE1eqY9YplrUmYpGEYad4FgHauZBzy1jnUJXUiU1yjosCilClAvQsIm9nSfS0K3mtXZ0nw/xEFaZZCOzQATqXanDziZuOYfS5TGmMU6EfGN1yUk3nBZcEEEdByhBBBABBBBABELtZd3byMLthUlWZGTg5cCYmSY8TJeIEHUEeMRJWqLRdNMrobHyT3iHO91f/AFGZexsgVAPPEr/6hu/RawGDZM7x6Rd69QD1jk2SOhzi84FE7OSk07o5gO/WPKtlpSgQXruJT7jDgq7lvpGDdy9w8YjZLov5UJkjY6Sj2Q3In5x5t+yScJWFElIxMpRIpVqnhDt+j17h4x5XdaiCCBXjDZIlay7F6VciCATLQ+9n8DG4XLLr6tHPDEzYbkVLQlDg4QA/LpHQLvXvT5/KJ2T6IesvTIBF3JB9lI5JjYq7UnMJPMRNpu5Y1HnGRd6t6fOJ2z6KPUiLv6Dlfu0P+ERsVdSDmE+ETvoC96fE/KM+gL+74n5Q2T6HkXYvpuOWVA4U+Ed6Lnk/u0fyiJMXep6ke+NvoZ3+UNkn6IeouyJF1Sh9RPgI9pu6X9hP8oiS9CO8eEevRDvh45dEeRdkUq7pbk4E+AjV+iJP7uX/ACiJk2M7xGPQzvEPHLoeRdkQq6ZX7tDfhEa/0NJ/doHQRN+hneIwbEd4h45dDyfpCpu2WKJQkDgKRoXdUt/1aT/CPlDALAd4g9AO8Q8cuifIuyAF0SwGMqW27CI6btuqX2qCJaE4XNAAenVolTYDvEbrLZcLklyYtCEryispquTqgjEZjpMAggggAjDwRmAMARmCCACCCCACCCCACCCCACCCCACCCCACCCCACCCCACCCCACCCCACCCCACCCCACCCCACMRmCAMAxmMERkQAQQQQAQQQQAQQQQAQQQQBw3xImrl4ZK8C3He3A0VpmASRxAiHF228qQ89ISR6zCouFEEns+7klSZYDtRcwnIAshgEALsqw2/sVpXNQZii6VBZASHC8NEOzqmIoxwoRqS3gXVbEBQlzEsoLYFZASpSppxDuHLFJpvSerLGYAWl3RaxiwTakNWavLtVrH1e6ShSRTLC1QXjNquq1qQUidUieCe0UB3sXZYcKaN3H3VYQyRgQBAGwWvGT2ndxPh7VQJHfZjgOBnlhq4sJfjiRd1qRKMvGk95wRMKDhp6sEIOHU4tWyrRhEYgBcmXZbSV+uYEqIZZd/W4PqUAxSQQKHATrWZsUiYmWEqW6go1zJTiJSCTrhYPHUYzAELe93zVzcctMogyVyz2ilBypSCHSEkFICVa1dso4J1wTcOBIQE9nLSfWEk4ZomKQ3Z4QgpxJyYO2FoaIBAC0bgmYXwSFTOylyw4YNiebiIQyu6mWA6W7mQBIjxPuG0NhC0FHZS0BCnxJwKlkpExiFYgJjkoAPdBSQGhojMAL923PMRMkKUEDs0FJUFOogg4UtgFBTUJz7oozDHmPUAEEEEAEEEEAEEEEAEEEEAf/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1800" dirty="0">
              <a:latin typeface="Arial" charset="0"/>
            </a:endParaRPr>
          </a:p>
        </p:txBody>
      </p:sp>
      <p:sp>
        <p:nvSpPr>
          <p:cNvPr id="26" name="Rectangle 25"/>
          <p:cNvSpPr/>
          <p:nvPr/>
        </p:nvSpPr>
        <p:spPr>
          <a:xfrm>
            <a:off x="0" y="-84138"/>
            <a:ext cx="6208713" cy="6942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endParaRPr lang="en-US" altLang="en-US" sz="1800" dirty="0">
              <a:solidFill>
                <a:srgbClr val="FFFFFF"/>
              </a:solidFill>
            </a:endParaRPr>
          </a:p>
        </p:txBody>
      </p:sp>
      <p:pic>
        <p:nvPicPr>
          <p:cNvPr id="16387"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5388" y="6008688"/>
            <a:ext cx="14319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1"/>
          <p:cNvSpPr txBox="1">
            <a:spLocks/>
          </p:cNvSpPr>
          <p:nvPr/>
        </p:nvSpPr>
        <p:spPr bwMode="auto">
          <a:xfrm>
            <a:off x="6208713" y="298450"/>
            <a:ext cx="59832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spcBef>
                <a:spcPct val="0"/>
              </a:spcBef>
              <a:buFontTx/>
              <a:buNone/>
            </a:pPr>
            <a:r>
              <a:rPr lang="en-US" altLang="en-US" sz="4400" dirty="0">
                <a:latin typeface="Arial" charset="0"/>
                <a:cs typeface="Arial" charset="0"/>
              </a:rPr>
              <a:t>The Goldilocks Phenomenon</a:t>
            </a:r>
          </a:p>
        </p:txBody>
      </p:sp>
      <p:cxnSp>
        <p:nvCxnSpPr>
          <p:cNvPr id="30" name="Straight Connector 29"/>
          <p:cNvCxnSpPr/>
          <p:nvPr/>
        </p:nvCxnSpPr>
        <p:spPr>
          <a:xfrm>
            <a:off x="6711950" y="2708275"/>
            <a:ext cx="49752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390"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 y="2905125"/>
            <a:ext cx="60721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 y="309563"/>
            <a:ext cx="43529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21563" y="2989263"/>
            <a:ext cx="35560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18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3721"/>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grpSp>
        <p:nvGrpSpPr>
          <p:cNvPr id="3" name="Group 2"/>
          <p:cNvGrpSpPr/>
          <p:nvPr/>
        </p:nvGrpSpPr>
        <p:grpSpPr>
          <a:xfrm>
            <a:off x="119335" y="664434"/>
            <a:ext cx="5791467" cy="3899009"/>
            <a:chOff x="119335" y="664434"/>
            <a:chExt cx="5791467" cy="3899009"/>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5" y="664434"/>
              <a:ext cx="5791467" cy="389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5178177" y="826135"/>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22</a:t>
              </a:r>
              <a:endParaRPr lang="en-US" sz="1200" dirty="0">
                <a:effectLst/>
                <a:latin typeface="Times New Roman"/>
                <a:ea typeface="Times New Roman"/>
              </a:endParaRPr>
            </a:p>
          </p:txBody>
        </p:sp>
      </p:grpSp>
      <p:grpSp>
        <p:nvGrpSpPr>
          <p:cNvPr id="4" name="Group 3"/>
          <p:cNvGrpSpPr/>
          <p:nvPr/>
        </p:nvGrpSpPr>
        <p:grpSpPr>
          <a:xfrm>
            <a:off x="6111255" y="664434"/>
            <a:ext cx="5889401" cy="3988702"/>
            <a:chOff x="6111255" y="664434"/>
            <a:chExt cx="5889401" cy="3988702"/>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255" y="664434"/>
              <a:ext cx="5889401" cy="398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11367839" y="789750"/>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24</a:t>
              </a:r>
              <a:endParaRPr lang="en-US" sz="1200" dirty="0">
                <a:effectLst/>
                <a:latin typeface="Times New Roman"/>
                <a:ea typeface="Times New Roman"/>
              </a:endParaRPr>
            </a:p>
          </p:txBody>
        </p:sp>
      </p:grpSp>
      <p:sp>
        <p:nvSpPr>
          <p:cNvPr id="9" name="Content Placeholder 2"/>
          <p:cNvSpPr txBox="1">
            <a:spLocks/>
          </p:cNvSpPr>
          <p:nvPr/>
        </p:nvSpPr>
        <p:spPr bwMode="auto">
          <a:xfrm>
            <a:off x="553296" y="4587576"/>
            <a:ext cx="4225325"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Plain lookin</a:t>
            </a:r>
            <a:r>
              <a:rPr lang="en-US" altLang="en-US" sz="2200" dirty="0">
                <a:latin typeface="Century Gothic" pitchFamily="34" charset="0"/>
              </a:rPr>
              <a:t>g</a:t>
            </a:r>
            <a:endParaRPr lang="en-US" altLang="en-US" sz="2200" dirty="0" smtClean="0">
              <a:latin typeface="Century Gothic" pitchFamily="34" charset="0"/>
            </a:endParaRP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Unflattering aspect</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Doesn’t add anything</a:t>
            </a:r>
          </a:p>
        </p:txBody>
      </p:sp>
      <p:sp>
        <p:nvSpPr>
          <p:cNvPr id="10" name="Content Placeholder 2"/>
          <p:cNvSpPr txBox="1">
            <a:spLocks/>
          </p:cNvSpPr>
          <p:nvPr/>
        </p:nvSpPr>
        <p:spPr bwMode="auto">
          <a:xfrm>
            <a:off x="6534488" y="4581128"/>
            <a:ext cx="4833351"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Plain looking</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Closed in feel</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Doesn’t add anything</a:t>
            </a:r>
          </a:p>
        </p:txBody>
      </p:sp>
    </p:spTree>
    <p:extLst>
      <p:ext uri="{BB962C8B-B14F-4D97-AF65-F5344CB8AC3E}">
        <p14:creationId xmlns:p14="http://schemas.microsoft.com/office/powerpoint/2010/main" val="145008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4462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grpSp>
        <p:nvGrpSpPr>
          <p:cNvPr id="2" name="Group 1"/>
          <p:cNvGrpSpPr/>
          <p:nvPr/>
        </p:nvGrpSpPr>
        <p:grpSpPr>
          <a:xfrm>
            <a:off x="265704" y="692696"/>
            <a:ext cx="5665607" cy="3815563"/>
            <a:chOff x="265704" y="692696"/>
            <a:chExt cx="5665607" cy="3815563"/>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04" y="692696"/>
              <a:ext cx="5665607" cy="381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5508129" y="789173"/>
              <a:ext cx="27622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9</a:t>
              </a:r>
              <a:endParaRPr lang="en-US" sz="1200" dirty="0">
                <a:effectLst/>
                <a:latin typeface="Times New Roman"/>
                <a:ea typeface="Times New Roman"/>
              </a:endParaRPr>
            </a:p>
          </p:txBody>
        </p:sp>
      </p:grpSp>
      <p:grpSp>
        <p:nvGrpSpPr>
          <p:cNvPr id="3" name="Group 2"/>
          <p:cNvGrpSpPr/>
          <p:nvPr/>
        </p:nvGrpSpPr>
        <p:grpSpPr>
          <a:xfrm>
            <a:off x="6161449" y="692696"/>
            <a:ext cx="5767116" cy="3872880"/>
            <a:chOff x="6161449" y="692696"/>
            <a:chExt cx="5767116" cy="3872880"/>
          </a:xfrm>
        </p:grpSpPr>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449" y="692696"/>
              <a:ext cx="5767116" cy="38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
            <p:cNvSpPr txBox="1">
              <a:spLocks noChangeArrowheads="1"/>
            </p:cNvSpPr>
            <p:nvPr/>
          </p:nvSpPr>
          <p:spPr bwMode="auto">
            <a:xfrm>
              <a:off x="11370865" y="809725"/>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10</a:t>
              </a:r>
              <a:endParaRPr lang="en-US" sz="1200" dirty="0">
                <a:effectLst/>
                <a:latin typeface="Times New Roman"/>
                <a:ea typeface="Times New Roman"/>
              </a:endParaRPr>
            </a:p>
          </p:txBody>
        </p:sp>
      </p:grpSp>
      <p:sp>
        <p:nvSpPr>
          <p:cNvPr id="10" name="Content Placeholder 2"/>
          <p:cNvSpPr txBox="1">
            <a:spLocks/>
          </p:cNvSpPr>
          <p:nvPr/>
        </p:nvSpPr>
        <p:spPr bwMode="auto">
          <a:xfrm>
            <a:off x="6534488" y="4797152"/>
            <a:ext cx="483335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OK photo but doesn’t really add anything</a:t>
            </a:r>
          </a:p>
        </p:txBody>
      </p:sp>
      <p:sp>
        <p:nvSpPr>
          <p:cNvPr id="11" name="Content Placeholder 2"/>
          <p:cNvSpPr txBox="1">
            <a:spLocks/>
          </p:cNvSpPr>
          <p:nvPr/>
        </p:nvSpPr>
        <p:spPr bwMode="auto">
          <a:xfrm>
            <a:off x="265704" y="4508259"/>
            <a:ext cx="483335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OK photo but doesn’t really add anything</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Include ?? – butlers pantry?</a:t>
            </a:r>
          </a:p>
        </p:txBody>
      </p:sp>
    </p:spTree>
    <p:extLst>
      <p:ext uri="{BB962C8B-B14F-4D97-AF65-F5344CB8AC3E}">
        <p14:creationId xmlns:p14="http://schemas.microsoft.com/office/powerpoint/2010/main" val="27043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2738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grpSp>
        <p:nvGrpSpPr>
          <p:cNvPr id="3" name="Group 2"/>
          <p:cNvGrpSpPr/>
          <p:nvPr/>
        </p:nvGrpSpPr>
        <p:grpSpPr>
          <a:xfrm>
            <a:off x="263352" y="692696"/>
            <a:ext cx="5746073" cy="3888432"/>
            <a:chOff x="263352" y="692696"/>
            <a:chExt cx="5746073" cy="3888432"/>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692696"/>
              <a:ext cx="5746073"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5367337" y="836712"/>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13</a:t>
              </a:r>
              <a:endParaRPr lang="en-US" sz="1200" dirty="0">
                <a:effectLst/>
                <a:latin typeface="Times New Roman"/>
                <a:ea typeface="Times New Roman"/>
              </a:endParaRPr>
            </a:p>
          </p:txBody>
        </p:sp>
      </p:grpSp>
      <p:grpSp>
        <p:nvGrpSpPr>
          <p:cNvPr id="4" name="Group 3"/>
          <p:cNvGrpSpPr/>
          <p:nvPr/>
        </p:nvGrpSpPr>
        <p:grpSpPr>
          <a:xfrm>
            <a:off x="6240016" y="692696"/>
            <a:ext cx="5689469" cy="3833624"/>
            <a:chOff x="6240016" y="692696"/>
            <a:chExt cx="5689469" cy="3833624"/>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016" y="692696"/>
              <a:ext cx="5689469" cy="383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11352584" y="817664"/>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12</a:t>
              </a:r>
              <a:endParaRPr lang="en-US" sz="1200" dirty="0">
                <a:effectLst/>
                <a:latin typeface="Times New Roman"/>
                <a:ea typeface="Times New Roman"/>
              </a:endParaRPr>
            </a:p>
          </p:txBody>
        </p:sp>
      </p:grpSp>
      <p:sp>
        <p:nvSpPr>
          <p:cNvPr id="9" name="Content Placeholder 2"/>
          <p:cNvSpPr txBox="1">
            <a:spLocks/>
          </p:cNvSpPr>
          <p:nvPr/>
        </p:nvSpPr>
        <p:spPr bwMode="auto">
          <a:xfrm>
            <a:off x="265704" y="4587969"/>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Reflection in tall mirror cabinet messes with perspective = distracting! Looks like narrow door next to vanity???</a:t>
            </a:r>
          </a:p>
        </p:txBody>
      </p:sp>
      <p:sp>
        <p:nvSpPr>
          <p:cNvPr id="2" name="Oval 1"/>
          <p:cNvSpPr/>
          <p:nvPr/>
        </p:nvSpPr>
        <p:spPr>
          <a:xfrm>
            <a:off x="1631504" y="817665"/>
            <a:ext cx="1050875" cy="3763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bwMode="auto">
          <a:xfrm>
            <a:off x="6616975" y="4653136"/>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Reflection in tall mirror cabinet messes with perspective</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Makes </a:t>
            </a:r>
            <a:r>
              <a:rPr lang="en-US" altLang="en-US" sz="2200" dirty="0" err="1" smtClean="0">
                <a:latin typeface="Century Gothic" pitchFamily="34" charset="0"/>
              </a:rPr>
              <a:t>ensuite</a:t>
            </a:r>
            <a:r>
              <a:rPr lang="en-US" altLang="en-US" sz="2200" dirty="0" smtClean="0">
                <a:latin typeface="Century Gothic" pitchFamily="34" charset="0"/>
              </a:rPr>
              <a:t> look very narrow</a:t>
            </a:r>
          </a:p>
        </p:txBody>
      </p:sp>
      <p:sp>
        <p:nvSpPr>
          <p:cNvPr id="11" name="Oval 10"/>
          <p:cNvSpPr/>
          <p:nvPr/>
        </p:nvSpPr>
        <p:spPr>
          <a:xfrm>
            <a:off x="8184231" y="817664"/>
            <a:ext cx="720081" cy="37634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3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99392"/>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Deleted Photos</a:t>
            </a:r>
          </a:p>
        </p:txBody>
      </p:sp>
      <p:grpSp>
        <p:nvGrpSpPr>
          <p:cNvPr id="2" name="Group 1"/>
          <p:cNvGrpSpPr/>
          <p:nvPr/>
        </p:nvGrpSpPr>
        <p:grpSpPr>
          <a:xfrm>
            <a:off x="89261" y="580681"/>
            <a:ext cx="5997195" cy="4072455"/>
            <a:chOff x="89261" y="580681"/>
            <a:chExt cx="5997195" cy="4072455"/>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61" y="580681"/>
              <a:ext cx="5997195" cy="407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5447928" y="724688"/>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17</a:t>
              </a:r>
              <a:endParaRPr lang="en-US" sz="1200" dirty="0">
                <a:effectLst/>
                <a:latin typeface="Times New Roman"/>
                <a:ea typeface="Times New Roman"/>
              </a:endParaRPr>
            </a:p>
          </p:txBody>
        </p:sp>
      </p:grpSp>
      <p:grpSp>
        <p:nvGrpSpPr>
          <p:cNvPr id="3" name="Group 2"/>
          <p:cNvGrpSpPr/>
          <p:nvPr/>
        </p:nvGrpSpPr>
        <p:grpSpPr>
          <a:xfrm>
            <a:off x="6168008" y="580681"/>
            <a:ext cx="5881049" cy="4072455"/>
            <a:chOff x="6168008" y="580681"/>
            <a:chExt cx="5881049" cy="4072455"/>
          </a:xfrm>
        </p:grpSpPr>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8" y="580681"/>
              <a:ext cx="5881049" cy="407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11424592" y="724687"/>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15</a:t>
              </a:r>
              <a:endParaRPr lang="en-US" sz="1200" dirty="0">
                <a:effectLst/>
                <a:latin typeface="Times New Roman"/>
                <a:ea typeface="Times New Roman"/>
              </a:endParaRPr>
            </a:p>
          </p:txBody>
        </p:sp>
      </p:grpSp>
      <p:sp>
        <p:nvSpPr>
          <p:cNvPr id="9" name="Content Placeholder 2"/>
          <p:cNvSpPr txBox="1">
            <a:spLocks/>
          </p:cNvSpPr>
          <p:nvPr/>
        </p:nvSpPr>
        <p:spPr bwMode="auto">
          <a:xfrm>
            <a:off x="265704" y="5085184"/>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OK – but photo #18 better </a:t>
            </a:r>
          </a:p>
        </p:txBody>
      </p:sp>
      <p:sp>
        <p:nvSpPr>
          <p:cNvPr id="10" name="Content Placeholder 2"/>
          <p:cNvSpPr txBox="1">
            <a:spLocks/>
          </p:cNvSpPr>
          <p:nvPr/>
        </p:nvSpPr>
        <p:spPr bwMode="auto">
          <a:xfrm>
            <a:off x="6236671" y="4761148"/>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Makes room look very narrow</a:t>
            </a:r>
          </a:p>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Other bedroom photos = better</a:t>
            </a:r>
          </a:p>
          <a:p>
            <a:pPr>
              <a:lnSpc>
                <a:spcPct val="100000"/>
              </a:lnSpc>
              <a:spcAft>
                <a:spcPts val="600"/>
              </a:spcAft>
              <a:buClr>
                <a:schemeClr val="accent1"/>
              </a:buClr>
              <a:buSzPct val="75000"/>
              <a:buFont typeface="Wingdings 2" pitchFamily="18" charset="2"/>
              <a:buChar char=""/>
            </a:pPr>
            <a:endParaRPr lang="en-US" altLang="en-US" sz="2200" dirty="0">
              <a:latin typeface="Century Gothic" pitchFamily="34" charset="0"/>
            </a:endParaRPr>
          </a:p>
          <a:p>
            <a:pPr>
              <a:lnSpc>
                <a:spcPct val="100000"/>
              </a:lnSpc>
              <a:spcAft>
                <a:spcPts val="600"/>
              </a:spcAft>
              <a:buClr>
                <a:schemeClr val="accent1"/>
              </a:buClr>
              <a:buSzPct val="75000"/>
              <a:buFont typeface="Wingdings 2" pitchFamily="18" charset="2"/>
              <a:buChar char=""/>
            </a:pPr>
            <a:endParaRPr lang="en-US" altLang="en-US" sz="2200" dirty="0" smtClean="0">
              <a:latin typeface="Century Gothic" pitchFamily="34" charset="0"/>
            </a:endParaRPr>
          </a:p>
          <a:p>
            <a:pPr>
              <a:lnSpc>
                <a:spcPct val="100000"/>
              </a:lnSpc>
              <a:spcAft>
                <a:spcPts val="600"/>
              </a:spcAft>
              <a:buClr>
                <a:schemeClr val="accent1"/>
              </a:buClr>
              <a:buSzPct val="75000"/>
              <a:buFont typeface="Wingdings 2" pitchFamily="18" charset="2"/>
              <a:buChar char=""/>
            </a:pPr>
            <a:endParaRPr lang="en-US" altLang="en-US" sz="2200" dirty="0">
              <a:latin typeface="Century Gothic" pitchFamily="34" charset="0"/>
            </a:endParaRPr>
          </a:p>
          <a:p>
            <a:pPr>
              <a:lnSpc>
                <a:spcPct val="100000"/>
              </a:lnSpc>
              <a:spcAft>
                <a:spcPts val="600"/>
              </a:spcAft>
              <a:buClr>
                <a:schemeClr val="accent1"/>
              </a:buClr>
              <a:buSzPct val="75000"/>
              <a:buFont typeface="Wingdings 2" pitchFamily="18" charset="2"/>
              <a:buChar char=""/>
            </a:pPr>
            <a:endParaRPr lang="en-US" altLang="en-US" sz="2200" dirty="0" smtClean="0">
              <a:latin typeface="Century Gothic" pitchFamily="34" charset="0"/>
            </a:endParaRPr>
          </a:p>
        </p:txBody>
      </p:sp>
    </p:spTree>
    <p:extLst>
      <p:ext uri="{BB962C8B-B14F-4D97-AF65-F5344CB8AC3E}">
        <p14:creationId xmlns:p14="http://schemas.microsoft.com/office/powerpoint/2010/main" val="4170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495600" y="2109232"/>
            <a:ext cx="676875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Photo Selection &amp; Order</a:t>
            </a:r>
            <a:endParaRPr lang="en-US" altLang="en-US" sz="3600" b="1" dirty="0">
              <a:latin typeface="Century Gothic" pitchFamily="34" charset="0"/>
            </a:endParaRPr>
          </a:p>
        </p:txBody>
      </p:sp>
    </p:spTree>
    <p:extLst>
      <p:ext uri="{BB962C8B-B14F-4D97-AF65-F5344CB8AC3E}">
        <p14:creationId xmlns:p14="http://schemas.microsoft.com/office/powerpoint/2010/main" val="3813625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Order of Photos</a:t>
            </a:r>
            <a:endParaRPr lang="en-US" altLang="en-US" sz="3600" b="1" dirty="0">
              <a:latin typeface="Century Gothic" pitchFamily="34" charset="0"/>
            </a:endParaRPr>
          </a:p>
        </p:txBody>
      </p:sp>
      <p:sp>
        <p:nvSpPr>
          <p:cNvPr id="5"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Order is important – want most impactful first – need to keep peoples attention. Group photos e.g. lounge/dining/kitchen, bedrooms, outside.</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Agent had no order to the pics</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Decide on the money shot!!!</a:t>
            </a:r>
          </a:p>
        </p:txBody>
      </p:sp>
      <p:pic>
        <p:nvPicPr>
          <p:cNvPr id="12290" name="Picture 2" descr="Image result for the money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3373362"/>
            <a:ext cx="285750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8181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839416" y="620688"/>
            <a:ext cx="10801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p>
        </p:txBody>
      </p:sp>
      <p:sp>
        <p:nvSpPr>
          <p:cNvPr id="3" name="Content Placeholder 2"/>
          <p:cNvSpPr txBox="1">
            <a:spLocks/>
          </p:cNvSpPr>
          <p:nvPr/>
        </p:nvSpPr>
        <p:spPr bwMode="auto">
          <a:xfrm>
            <a:off x="179512" y="1952836"/>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On your table – select the </a:t>
            </a:r>
            <a:r>
              <a:rPr lang="en-US" altLang="en-US" sz="2400" dirty="0">
                <a:solidFill>
                  <a:srgbClr val="FF0000"/>
                </a:solidFill>
                <a:latin typeface="Century Gothic" pitchFamily="34" charset="0"/>
              </a:rPr>
              <a:t>money </a:t>
            </a:r>
            <a:r>
              <a:rPr lang="en-US" altLang="en-US" sz="2400" dirty="0" smtClean="0">
                <a:solidFill>
                  <a:srgbClr val="FF0000"/>
                </a:solidFill>
                <a:latin typeface="Century Gothic" pitchFamily="34" charset="0"/>
              </a:rPr>
              <a:t>shot</a:t>
            </a:r>
            <a:r>
              <a:rPr lang="en-US" altLang="en-US" sz="2400" dirty="0" smtClean="0">
                <a:latin typeface="Century Gothic" pitchFamily="34" charset="0"/>
              </a:rPr>
              <a:t> &amp; decide on the </a:t>
            </a:r>
            <a:r>
              <a:rPr lang="en-US" altLang="en-US" sz="2400" dirty="0" smtClean="0">
                <a:solidFill>
                  <a:srgbClr val="FF0000"/>
                </a:solidFill>
                <a:latin typeface="Century Gothic" pitchFamily="34" charset="0"/>
              </a:rPr>
              <a:t>photo order</a:t>
            </a:r>
            <a:endParaRPr lang="en-US" altLang="en-US" sz="2400" dirty="0">
              <a:solidFill>
                <a:srgbClr val="FF0000"/>
              </a:solidFill>
              <a:latin typeface="Century Gothic" pitchFamily="34" charset="0"/>
            </a:endParaRPr>
          </a:p>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Group feedback</a:t>
            </a:r>
          </a:p>
        </p:txBody>
      </p:sp>
      <p:pic>
        <p:nvPicPr>
          <p:cNvPr id="13314" name="Picture 2" descr="Image result for order is import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49" y="2636912"/>
            <a:ext cx="4290509" cy="325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092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76" t="4861" r="17172" b="4734"/>
          <a:stretch/>
        </p:blipFill>
        <p:spPr bwMode="auto">
          <a:xfrm>
            <a:off x="3431704" y="911135"/>
            <a:ext cx="6552728" cy="491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sp>
        <p:nvSpPr>
          <p:cNvPr id="7" name="Title 1"/>
          <p:cNvSpPr txBox="1">
            <a:spLocks/>
          </p:cNvSpPr>
          <p:nvPr/>
        </p:nvSpPr>
        <p:spPr bwMode="auto">
          <a:xfrm>
            <a:off x="263352" y="2659196"/>
            <a:ext cx="2971024"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Money Shot!</a:t>
            </a:r>
            <a:endParaRPr lang="en-US" altLang="en-US" sz="3600" b="1" dirty="0">
              <a:latin typeface="Century Gothic" pitchFamily="34" charset="0"/>
            </a:endParaRPr>
          </a:p>
        </p:txBody>
      </p:sp>
      <p:sp>
        <p:nvSpPr>
          <p:cNvPr id="6" name="Text Box 2"/>
          <p:cNvSpPr txBox="1">
            <a:spLocks noChangeArrowheads="1"/>
          </p:cNvSpPr>
          <p:nvPr/>
        </p:nvSpPr>
        <p:spPr bwMode="auto">
          <a:xfrm>
            <a:off x="9624392" y="980728"/>
            <a:ext cx="266700" cy="3429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a:effectLst/>
                <a:latin typeface="Times New Roman"/>
                <a:ea typeface="Times New Roman"/>
              </a:rPr>
              <a:t>1</a:t>
            </a:r>
            <a:endParaRPr lang="en-US" sz="1200">
              <a:effectLst/>
              <a:latin typeface="Times New Roman"/>
              <a:ea typeface="Times New Roman"/>
            </a:endParaRPr>
          </a:p>
        </p:txBody>
      </p:sp>
      <p:sp>
        <p:nvSpPr>
          <p:cNvPr id="8" name="Content Placeholder 2"/>
          <p:cNvSpPr txBox="1">
            <a:spLocks/>
          </p:cNvSpPr>
          <p:nvPr/>
        </p:nvSpPr>
        <p:spPr bwMode="auto">
          <a:xfrm>
            <a:off x="28632" y="3842360"/>
            <a:ext cx="297102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Resort Feel!!!!</a:t>
            </a:r>
          </a:p>
        </p:txBody>
      </p:sp>
    </p:spTree>
    <p:extLst>
      <p:ext uri="{BB962C8B-B14F-4D97-AF65-F5344CB8AC3E}">
        <p14:creationId xmlns:p14="http://schemas.microsoft.com/office/powerpoint/2010/main" val="12272721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pic>
        <p:nvPicPr>
          <p:cNvPr id="6" name="Picture 2" descr="C:\Users\Tamara Read\Documents\2014\PROPERTY_FinancialAbundance\Consultancy 2015\11_Dymphna_Ultimate Accelerator_13July15\4_UltimateAccelorator\23_StudentInfo\4_WA_2016\2_DevinaBerlinCiputa_16May16\6_DealAdd_12March17\4_V2_Photos\2_image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00" t="5415" r="18066" b="4947"/>
          <a:stretch/>
        </p:blipFill>
        <p:spPr bwMode="auto">
          <a:xfrm>
            <a:off x="6240016" y="1015797"/>
            <a:ext cx="5470615" cy="4122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27" t="6814" r="17309" b="5443"/>
          <a:stretch/>
        </p:blipFill>
        <p:spPr bwMode="auto">
          <a:xfrm>
            <a:off x="263352" y="1025693"/>
            <a:ext cx="5738217" cy="419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5591944" y="1113309"/>
            <a:ext cx="285750"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4</a:t>
            </a:r>
            <a:endParaRPr lang="en-US" sz="1200" dirty="0">
              <a:effectLst/>
              <a:latin typeface="Times New Roman"/>
              <a:ea typeface="Times New Roman"/>
            </a:endParaRPr>
          </a:p>
        </p:txBody>
      </p:sp>
      <p:sp>
        <p:nvSpPr>
          <p:cNvPr id="9" name="Text Box 2"/>
          <p:cNvSpPr txBox="1">
            <a:spLocks noChangeArrowheads="1"/>
          </p:cNvSpPr>
          <p:nvPr/>
        </p:nvSpPr>
        <p:spPr bwMode="auto">
          <a:xfrm>
            <a:off x="11352584" y="1076924"/>
            <a:ext cx="27622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3</a:t>
            </a:r>
            <a:endParaRPr lang="en-US" sz="1200" dirty="0">
              <a:effectLst/>
              <a:latin typeface="Times New Roman"/>
              <a:ea typeface="Times New Roman"/>
            </a:endParaRPr>
          </a:p>
        </p:txBody>
      </p:sp>
      <p:sp>
        <p:nvSpPr>
          <p:cNvPr id="10" name="Content Placeholder 2"/>
          <p:cNvSpPr txBox="1">
            <a:spLocks/>
          </p:cNvSpPr>
          <p:nvPr/>
        </p:nvSpPr>
        <p:spPr bwMode="auto">
          <a:xfrm>
            <a:off x="3791744" y="5392560"/>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Most impressive pics first</a:t>
            </a:r>
          </a:p>
        </p:txBody>
      </p:sp>
    </p:spTree>
    <p:extLst>
      <p:ext uri="{BB962C8B-B14F-4D97-AF65-F5344CB8AC3E}">
        <p14:creationId xmlns:p14="http://schemas.microsoft.com/office/powerpoint/2010/main" val="5756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32" t="5066" r="17299" b="5295"/>
          <a:stretch/>
        </p:blipFill>
        <p:spPr bwMode="auto">
          <a:xfrm>
            <a:off x="407368" y="1124744"/>
            <a:ext cx="5625924" cy="419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32" t="7084" r="17204" b="5128"/>
          <a:stretch/>
        </p:blipFill>
        <p:spPr bwMode="auto">
          <a:xfrm>
            <a:off x="6168008" y="1124744"/>
            <a:ext cx="5711856" cy="417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5663952" y="1196752"/>
            <a:ext cx="27622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5</a:t>
            </a:r>
            <a:endParaRPr lang="en-US" sz="1200" dirty="0">
              <a:effectLst/>
              <a:latin typeface="Times New Roman"/>
              <a:ea typeface="Times New Roman"/>
            </a:endParaRPr>
          </a:p>
        </p:txBody>
      </p:sp>
      <p:sp>
        <p:nvSpPr>
          <p:cNvPr id="8" name="Text Box 2"/>
          <p:cNvSpPr txBox="1">
            <a:spLocks noChangeArrowheads="1"/>
          </p:cNvSpPr>
          <p:nvPr/>
        </p:nvSpPr>
        <p:spPr bwMode="auto">
          <a:xfrm>
            <a:off x="11496600" y="1196751"/>
            <a:ext cx="27622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6</a:t>
            </a:r>
            <a:endParaRPr lang="en-US" sz="1200" dirty="0">
              <a:effectLst/>
              <a:latin typeface="Times New Roman"/>
              <a:ea typeface="Times New Roman"/>
            </a:endParaRPr>
          </a:p>
        </p:txBody>
      </p:sp>
    </p:spTree>
    <p:extLst>
      <p:ext uri="{BB962C8B-B14F-4D97-AF65-F5344CB8AC3E}">
        <p14:creationId xmlns:p14="http://schemas.microsoft.com/office/powerpoint/2010/main" val="791008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Title 1"/>
          <p:cNvSpPr txBox="1">
            <a:spLocks/>
          </p:cNvSpPr>
          <p:nvPr/>
        </p:nvSpPr>
        <p:spPr bwMode="auto">
          <a:xfrm>
            <a:off x="3431704" y="1196752"/>
            <a:ext cx="5904284" cy="23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571500" indent="-5715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indent="0" eaLnBrk="1" hangingPunct="1">
              <a:lnSpc>
                <a:spcPct val="100000"/>
              </a:lnSpc>
              <a:spcBef>
                <a:spcPct val="0"/>
              </a:spcBef>
              <a:buNone/>
            </a:pPr>
            <a:r>
              <a:rPr lang="en-US" altLang="en-US" sz="6600" dirty="0" smtClean="0">
                <a:latin typeface="+mj-lt"/>
              </a:rPr>
              <a:t>Let Me Read </a:t>
            </a:r>
          </a:p>
          <a:p>
            <a:pPr marL="0" indent="0" eaLnBrk="1" hangingPunct="1">
              <a:lnSpc>
                <a:spcPct val="100000"/>
              </a:lnSpc>
              <a:spcBef>
                <a:spcPct val="0"/>
              </a:spcBef>
              <a:buNone/>
            </a:pPr>
            <a:r>
              <a:rPr lang="en-US" altLang="en-US" sz="6600" dirty="0" smtClean="0">
                <a:latin typeface="+mj-lt"/>
              </a:rPr>
              <a:t>You A Story!!</a:t>
            </a:r>
            <a:endParaRPr lang="en-US" altLang="en-US" sz="6600" b="1" dirty="0">
              <a:latin typeface="+mj-lt"/>
            </a:endParaRPr>
          </a:p>
        </p:txBody>
      </p:sp>
      <p:sp>
        <p:nvSpPr>
          <p:cNvPr id="18434" name="AutoShape 9" descr="https://encrypted-tbn1.gstatic.com/images?q=tbn:ANd9GcSLwxuqqg8RrfLYoh5FAOOqoiibf5BLBnP8PrKbdvEeWFVVqRVcN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1800" dirty="0">
              <a:latin typeface="Arial" charset="0"/>
            </a:endParaRPr>
          </a:p>
        </p:txBody>
      </p:sp>
    </p:spTree>
    <p:extLst>
      <p:ext uri="{BB962C8B-B14F-4D97-AF65-F5344CB8AC3E}">
        <p14:creationId xmlns:p14="http://schemas.microsoft.com/office/powerpoint/2010/main" val="26127944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23" t="6146" r="17204" b="4935"/>
          <a:stretch/>
        </p:blipFill>
        <p:spPr bwMode="auto">
          <a:xfrm>
            <a:off x="407368" y="1231392"/>
            <a:ext cx="5657214" cy="417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222" t="6820" r="18233" b="4935"/>
          <a:stretch/>
        </p:blipFill>
        <p:spPr bwMode="auto">
          <a:xfrm>
            <a:off x="6168008" y="1250424"/>
            <a:ext cx="5762230" cy="428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5686820" y="1329333"/>
            <a:ext cx="27622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7</a:t>
            </a:r>
            <a:endParaRPr lang="en-US" sz="1200" dirty="0">
              <a:effectLst/>
              <a:latin typeface="Times New Roman"/>
              <a:ea typeface="Times New Roman"/>
            </a:endParaRPr>
          </a:p>
        </p:txBody>
      </p:sp>
      <p:sp>
        <p:nvSpPr>
          <p:cNvPr id="8" name="Text Box 2"/>
          <p:cNvSpPr txBox="1">
            <a:spLocks noChangeArrowheads="1"/>
          </p:cNvSpPr>
          <p:nvPr/>
        </p:nvSpPr>
        <p:spPr bwMode="auto">
          <a:xfrm>
            <a:off x="11568608" y="1329333"/>
            <a:ext cx="27622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8</a:t>
            </a:r>
            <a:endParaRPr lang="en-US" sz="1200" dirty="0">
              <a:effectLst/>
              <a:latin typeface="Times New Roman"/>
              <a:ea typeface="Times New Roman"/>
            </a:endParaRPr>
          </a:p>
        </p:txBody>
      </p:sp>
      <p:sp>
        <p:nvSpPr>
          <p:cNvPr id="9" name="Content Placeholder 2"/>
          <p:cNvSpPr txBox="1">
            <a:spLocks/>
          </p:cNvSpPr>
          <p:nvPr/>
        </p:nvSpPr>
        <p:spPr bwMode="auto">
          <a:xfrm>
            <a:off x="3791744" y="5566164"/>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Aesthetic first then function</a:t>
            </a:r>
          </a:p>
        </p:txBody>
      </p:sp>
    </p:spTree>
    <p:extLst>
      <p:ext uri="{BB962C8B-B14F-4D97-AF65-F5344CB8AC3E}">
        <p14:creationId xmlns:p14="http://schemas.microsoft.com/office/powerpoint/2010/main" val="141221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235" t="4822" r="17191" b="5442"/>
          <a:stretch/>
        </p:blipFill>
        <p:spPr bwMode="auto">
          <a:xfrm>
            <a:off x="402621" y="1196752"/>
            <a:ext cx="5747083" cy="428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452" t="5334" r="17499" b="5411"/>
          <a:stretch/>
        </p:blipFill>
        <p:spPr bwMode="auto">
          <a:xfrm>
            <a:off x="6240016" y="1196753"/>
            <a:ext cx="5634116" cy="4283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5610224" y="1257325"/>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11</a:t>
            </a:r>
            <a:endParaRPr lang="en-US" sz="1200" dirty="0">
              <a:effectLst/>
              <a:latin typeface="Times New Roman"/>
              <a:ea typeface="Times New Roman"/>
            </a:endParaRPr>
          </a:p>
        </p:txBody>
      </p:sp>
      <p:sp>
        <p:nvSpPr>
          <p:cNvPr id="8" name="Text Box 2"/>
          <p:cNvSpPr txBox="1">
            <a:spLocks noChangeArrowheads="1"/>
          </p:cNvSpPr>
          <p:nvPr/>
        </p:nvSpPr>
        <p:spPr bwMode="auto">
          <a:xfrm>
            <a:off x="11298857" y="1257516"/>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16</a:t>
            </a:r>
            <a:endParaRPr lang="en-US" sz="1200" dirty="0">
              <a:effectLst/>
              <a:latin typeface="Times New Roman"/>
              <a:ea typeface="Times New Roman"/>
            </a:endParaRPr>
          </a:p>
        </p:txBody>
      </p:sp>
      <p:sp>
        <p:nvSpPr>
          <p:cNvPr id="9" name="Content Placeholder 2"/>
          <p:cNvSpPr txBox="1">
            <a:spLocks/>
          </p:cNvSpPr>
          <p:nvPr/>
        </p:nvSpPr>
        <p:spPr bwMode="auto">
          <a:xfrm>
            <a:off x="3791744" y="5566164"/>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Master first then next largest etc.</a:t>
            </a:r>
          </a:p>
        </p:txBody>
      </p:sp>
    </p:spTree>
    <p:extLst>
      <p:ext uri="{BB962C8B-B14F-4D97-AF65-F5344CB8AC3E}">
        <p14:creationId xmlns:p14="http://schemas.microsoft.com/office/powerpoint/2010/main" val="3667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24" t="6651" r="17322" b="4928"/>
          <a:stretch/>
        </p:blipFill>
        <p:spPr bwMode="auto">
          <a:xfrm>
            <a:off x="335360" y="1097280"/>
            <a:ext cx="5711686" cy="421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115" t="5063" r="17416" b="5201"/>
          <a:stretch/>
        </p:blipFill>
        <p:spPr bwMode="auto">
          <a:xfrm>
            <a:off x="6271608" y="1086600"/>
            <a:ext cx="5585032" cy="416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5452496" y="1185317"/>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14</a:t>
            </a:r>
            <a:endParaRPr lang="en-US" sz="1200" dirty="0">
              <a:effectLst/>
              <a:latin typeface="Times New Roman"/>
              <a:ea typeface="Times New Roman"/>
            </a:endParaRPr>
          </a:p>
        </p:txBody>
      </p:sp>
      <p:sp>
        <p:nvSpPr>
          <p:cNvPr id="8" name="Text Box 2"/>
          <p:cNvSpPr txBox="1">
            <a:spLocks noChangeArrowheads="1"/>
          </p:cNvSpPr>
          <p:nvPr/>
        </p:nvSpPr>
        <p:spPr bwMode="auto">
          <a:xfrm>
            <a:off x="11297713" y="1185317"/>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18</a:t>
            </a:r>
            <a:endParaRPr lang="en-US" sz="1200" dirty="0">
              <a:effectLst/>
              <a:latin typeface="Times New Roman"/>
              <a:ea typeface="Times New Roman"/>
            </a:endParaRPr>
          </a:p>
        </p:txBody>
      </p:sp>
      <p:sp>
        <p:nvSpPr>
          <p:cNvPr id="9" name="Content Placeholder 2"/>
          <p:cNvSpPr txBox="1">
            <a:spLocks/>
          </p:cNvSpPr>
          <p:nvPr/>
        </p:nvSpPr>
        <p:spPr bwMode="auto">
          <a:xfrm>
            <a:off x="3863752" y="5445224"/>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Walk through order</a:t>
            </a:r>
          </a:p>
        </p:txBody>
      </p:sp>
    </p:spTree>
    <p:extLst>
      <p:ext uri="{BB962C8B-B14F-4D97-AF65-F5344CB8AC3E}">
        <p14:creationId xmlns:p14="http://schemas.microsoft.com/office/powerpoint/2010/main" val="8493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Selection &amp; Order</a:t>
            </a:r>
            <a:endParaRPr lang="en-US" altLang="en-US" sz="3600" b="1" dirty="0">
              <a:latin typeface="Century Gothic" pitchFamily="34" charset="0"/>
            </a:endParaRPr>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153" t="4873" r="17273" b="5103"/>
          <a:stretch/>
        </p:blipFill>
        <p:spPr bwMode="auto">
          <a:xfrm>
            <a:off x="518256" y="1142231"/>
            <a:ext cx="5504295" cy="429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478" t="5129" r="17473" b="4943"/>
          <a:stretch/>
        </p:blipFill>
        <p:spPr bwMode="auto">
          <a:xfrm>
            <a:off x="6240016" y="1142231"/>
            <a:ext cx="5688632" cy="428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
          <p:cNvSpPr txBox="1">
            <a:spLocks noChangeArrowheads="1"/>
          </p:cNvSpPr>
          <p:nvPr/>
        </p:nvSpPr>
        <p:spPr bwMode="auto">
          <a:xfrm>
            <a:off x="5466209" y="1185317"/>
            <a:ext cx="485775"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effectLst/>
                <a:latin typeface="Times New Roman"/>
                <a:ea typeface="Times New Roman"/>
              </a:rPr>
              <a:t>20</a:t>
            </a:r>
            <a:endParaRPr lang="en-US" sz="1200" dirty="0">
              <a:effectLst/>
              <a:latin typeface="Times New Roman"/>
              <a:ea typeface="Times New Roman"/>
            </a:endParaRPr>
          </a:p>
        </p:txBody>
      </p:sp>
      <p:sp>
        <p:nvSpPr>
          <p:cNvPr id="8" name="Text Box 2"/>
          <p:cNvSpPr txBox="1">
            <a:spLocks noChangeArrowheads="1"/>
          </p:cNvSpPr>
          <p:nvPr/>
        </p:nvSpPr>
        <p:spPr bwMode="auto">
          <a:xfrm>
            <a:off x="11136560" y="1257325"/>
            <a:ext cx="720080" cy="3714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dirty="0" smtClean="0">
                <a:latin typeface="Times New Roman"/>
                <a:ea typeface="Times New Roman"/>
              </a:rPr>
              <a:t>New</a:t>
            </a:r>
            <a:endParaRPr lang="en-US" sz="1200" dirty="0">
              <a:effectLst/>
              <a:latin typeface="Times New Roman"/>
              <a:ea typeface="Times New Roman"/>
            </a:endParaRPr>
          </a:p>
        </p:txBody>
      </p:sp>
      <p:sp>
        <p:nvSpPr>
          <p:cNvPr id="9" name="Content Placeholder 2"/>
          <p:cNvSpPr txBox="1">
            <a:spLocks/>
          </p:cNvSpPr>
          <p:nvPr/>
        </p:nvSpPr>
        <p:spPr bwMode="auto">
          <a:xfrm>
            <a:off x="3858784" y="5517232"/>
            <a:ext cx="574372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200" dirty="0" smtClean="0">
                <a:latin typeface="Century Gothic" pitchFamily="34" charset="0"/>
              </a:rPr>
              <a:t>Finish on a high – pool shot!</a:t>
            </a:r>
          </a:p>
        </p:txBody>
      </p:sp>
    </p:spTree>
    <p:extLst>
      <p:ext uri="{BB962C8B-B14F-4D97-AF65-F5344CB8AC3E}">
        <p14:creationId xmlns:p14="http://schemas.microsoft.com/office/powerpoint/2010/main" val="32832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Photo Tips -</a:t>
            </a:r>
            <a:endParaRPr lang="en-US" altLang="en-US" sz="3600" b="1" dirty="0">
              <a:latin typeface="Century Gothic" pitchFamily="34" charset="0"/>
            </a:endParaRPr>
          </a:p>
        </p:txBody>
      </p:sp>
      <p:sp>
        <p:nvSpPr>
          <p:cNvPr id="5"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Have indoor &amp; outside plants in photo – feels alive &amp; softens effect – should have put a pot plant at front door, plus in the pebble of the alfresco area. Use the </a:t>
            </a:r>
            <a:r>
              <a:rPr lang="en-US" altLang="en-US" sz="2400" dirty="0" smtClean="0">
                <a:solidFill>
                  <a:srgbClr val="FF0000"/>
                </a:solidFill>
                <a:latin typeface="Century Gothic" pitchFamily="34" charset="0"/>
              </a:rPr>
              <a:t>palm frond effect</a:t>
            </a:r>
            <a:r>
              <a:rPr lang="en-US" altLang="en-US" sz="2400" dirty="0" smtClean="0">
                <a:latin typeface="Century Gothic" pitchFamily="34" charset="0"/>
              </a:rPr>
              <a: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Swish</a:t>
            </a:r>
            <a:r>
              <a:rPr lang="en-US" altLang="en-US" sz="2400" dirty="0" smtClean="0">
                <a:latin typeface="Century Gothic" pitchFamily="34" charset="0"/>
              </a:rPr>
              <a:t> the water in the pool!</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View the photos </a:t>
            </a:r>
            <a:r>
              <a:rPr lang="en-US" altLang="en-US" sz="2400" dirty="0" smtClean="0">
                <a:latin typeface="Century Gothic" pitchFamily="34" charset="0"/>
              </a:rPr>
              <a:t>as the photographer is taken them to ensure you are happy – make suggestions …………… you know the property best!!</a:t>
            </a:r>
          </a:p>
        </p:txBody>
      </p:sp>
    </p:spTree>
    <p:extLst>
      <p:ext uri="{BB962C8B-B14F-4D97-AF65-F5344CB8AC3E}">
        <p14:creationId xmlns:p14="http://schemas.microsoft.com/office/powerpoint/2010/main" val="3621250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567608" y="200622"/>
            <a:ext cx="7704856"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Advertisement Copy Writing</a:t>
            </a:r>
            <a:endParaRPr lang="en-US" altLang="en-US" sz="3600" b="1" dirty="0">
              <a:latin typeface="Century Gothic" pitchFamily="34" charset="0"/>
            </a:endParaRPr>
          </a:p>
        </p:txBody>
      </p:sp>
      <p:sp>
        <p:nvSpPr>
          <p:cNvPr id="3" name="Content Placeholder 2"/>
          <p:cNvSpPr txBox="1">
            <a:spLocks/>
          </p:cNvSpPr>
          <p:nvPr/>
        </p:nvSpPr>
        <p:spPr bwMode="auto">
          <a:xfrm>
            <a:off x="262240" y="1628800"/>
            <a:ext cx="6157796"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The words to go with the photos!!!</a:t>
            </a:r>
          </a:p>
        </p:txBody>
      </p:sp>
      <p:pic>
        <p:nvPicPr>
          <p:cNvPr id="14340" name="Picture 4" descr="Image result for wor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752" y="2636912"/>
            <a:ext cx="4294291" cy="287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1699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9622" y="404664"/>
            <a:ext cx="356152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p>
        </p:txBody>
      </p:sp>
      <p:sp>
        <p:nvSpPr>
          <p:cNvPr id="8" name="Content Placeholder 2"/>
          <p:cNvSpPr txBox="1">
            <a:spLocks/>
          </p:cNvSpPr>
          <p:nvPr/>
        </p:nvSpPr>
        <p:spPr bwMode="auto">
          <a:xfrm>
            <a:off x="59622" y="1628800"/>
            <a:ext cx="3368813"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Read original add copy that went with the agents photos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thoughts on table</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with group</a:t>
            </a:r>
          </a:p>
        </p:txBody>
      </p:sp>
      <p:grpSp>
        <p:nvGrpSpPr>
          <p:cNvPr id="9" name="Group 8"/>
          <p:cNvGrpSpPr/>
          <p:nvPr/>
        </p:nvGrpSpPr>
        <p:grpSpPr>
          <a:xfrm>
            <a:off x="3503712" y="116632"/>
            <a:ext cx="5491180" cy="6696744"/>
            <a:chOff x="1319213" y="44624"/>
            <a:chExt cx="6550893" cy="8193572"/>
          </a:xfrm>
        </p:grpSpPr>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4624"/>
              <a:ext cx="650557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40031"/>
            <a:stretch/>
          </p:blipFill>
          <p:spPr bwMode="auto">
            <a:xfrm>
              <a:off x="1364531" y="5085184"/>
              <a:ext cx="6505575" cy="315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23822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Principals of Good Copywriting -</a:t>
            </a:r>
            <a:endParaRPr lang="en-US" altLang="en-US" sz="3600" b="1" dirty="0">
              <a:latin typeface="Century Gothic" pitchFamily="34" charset="0"/>
            </a:endParaRPr>
          </a:p>
        </p:txBody>
      </p:sp>
      <p:sp>
        <p:nvSpPr>
          <p:cNvPr id="5"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1) Features Tell ………and..……. </a:t>
            </a:r>
            <a:r>
              <a:rPr lang="en-US" altLang="en-US" sz="2400" dirty="0" smtClean="0">
                <a:solidFill>
                  <a:srgbClr val="FF0000"/>
                </a:solidFill>
                <a:latin typeface="Century Gothic" pitchFamily="34" charset="0"/>
              </a:rPr>
              <a:t>Benefits Sell </a:t>
            </a:r>
            <a:r>
              <a:rPr lang="en-US" altLang="en-US" sz="2400" dirty="0" smtClean="0">
                <a:latin typeface="Century Gothic" pitchFamily="34" charset="0"/>
              </a:rPr>
              <a:t>– highlight the benefits!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2) Sculpt your copy to a </a:t>
            </a:r>
            <a:r>
              <a:rPr lang="en-US" altLang="en-US" sz="2400" dirty="0" smtClean="0">
                <a:solidFill>
                  <a:srgbClr val="FF0000"/>
                </a:solidFill>
                <a:latin typeface="Century Gothic" pitchFamily="34" charset="0"/>
              </a:rPr>
              <a:t>target persona </a:t>
            </a:r>
            <a:r>
              <a:rPr lang="en-US" altLang="en-US" sz="2400" dirty="0" smtClean="0">
                <a:latin typeface="Century Gothic" pitchFamily="34" charset="0"/>
              </a:rPr>
              <a:t>e.g. Mum of a young family first home buyer</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3) Expand on the benefits &amp; describe the positive impact on the target persona’s life ………….. </a:t>
            </a:r>
            <a:r>
              <a:rPr lang="en-US" altLang="en-US" sz="2400" dirty="0" smtClean="0">
                <a:solidFill>
                  <a:srgbClr val="FF0000"/>
                </a:solidFill>
                <a:latin typeface="Century Gothic" pitchFamily="34" charset="0"/>
              </a:rPr>
              <a:t>Plant the seeds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4) Tell them what they </a:t>
            </a:r>
            <a:r>
              <a:rPr lang="en-US" altLang="en-US" sz="2400" dirty="0" smtClean="0">
                <a:solidFill>
                  <a:srgbClr val="FF0000"/>
                </a:solidFill>
                <a:latin typeface="Century Gothic" pitchFamily="34" charset="0"/>
              </a:rPr>
              <a:t>will loose </a:t>
            </a:r>
            <a:r>
              <a:rPr lang="en-US" altLang="en-US" sz="2400" dirty="0" smtClean="0">
                <a:latin typeface="Century Gothic" pitchFamily="34" charset="0"/>
              </a:rPr>
              <a:t>if they don’t act e.g. properties like this rarely come on the market, so don’t be kicking yourself if you miss out on this gem!</a:t>
            </a:r>
          </a:p>
          <a:p>
            <a:pPr eaLnBrk="1" hangingPunct="1">
              <a:lnSpc>
                <a:spcPct val="100000"/>
              </a:lnSpc>
              <a:spcAft>
                <a:spcPts val="600"/>
              </a:spcAft>
              <a:buClr>
                <a:schemeClr val="accent1"/>
              </a:buClr>
              <a:buSzPct val="75000"/>
              <a:buFont typeface="Wingdings 2" pitchFamily="18" charset="2"/>
              <a:buChar char=""/>
            </a:pPr>
            <a:r>
              <a:rPr lang="en-US" altLang="en-US" sz="2400" dirty="0">
                <a:latin typeface="Century Gothic" pitchFamily="34" charset="0"/>
              </a:rPr>
              <a:t>5</a:t>
            </a:r>
            <a:r>
              <a:rPr lang="en-US" altLang="en-US" sz="2400" dirty="0" smtClean="0">
                <a:latin typeface="Century Gothic" pitchFamily="34" charset="0"/>
              </a:rPr>
              <a:t>) </a:t>
            </a:r>
            <a:r>
              <a:rPr lang="en-US" altLang="en-US" sz="2400" dirty="0" smtClean="0">
                <a:solidFill>
                  <a:srgbClr val="FF0000"/>
                </a:solidFill>
                <a:latin typeface="Century Gothic" pitchFamily="34" charset="0"/>
              </a:rPr>
              <a:t>Call to action </a:t>
            </a:r>
            <a:r>
              <a:rPr lang="en-US" altLang="en-US" sz="2400" dirty="0" smtClean="0">
                <a:latin typeface="Century Gothic" pitchFamily="34" charset="0"/>
              </a:rPr>
              <a:t>– tell the reader what to do next – make it simple, direct and don’t make them have to think!! E.g. Pick up the phone and call now.</a:t>
            </a:r>
          </a:p>
        </p:txBody>
      </p:sp>
    </p:spTree>
    <p:extLst>
      <p:ext uri="{BB962C8B-B14F-4D97-AF65-F5344CB8AC3E}">
        <p14:creationId xmlns:p14="http://schemas.microsoft.com/office/powerpoint/2010/main" val="16741684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9622" y="404664"/>
            <a:ext cx="356152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p>
        </p:txBody>
      </p:sp>
      <p:sp>
        <p:nvSpPr>
          <p:cNvPr id="8" name="Content Placeholder 2"/>
          <p:cNvSpPr txBox="1">
            <a:spLocks/>
          </p:cNvSpPr>
          <p:nvPr/>
        </p:nvSpPr>
        <p:spPr bwMode="auto">
          <a:xfrm>
            <a:off x="59622" y="1628800"/>
            <a:ext cx="3368813"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Re-read original add copy relative to </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thoughts on table</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with group</a:t>
            </a:r>
          </a:p>
        </p:txBody>
      </p:sp>
      <p:grpSp>
        <p:nvGrpSpPr>
          <p:cNvPr id="9" name="Group 8"/>
          <p:cNvGrpSpPr/>
          <p:nvPr/>
        </p:nvGrpSpPr>
        <p:grpSpPr>
          <a:xfrm>
            <a:off x="3503712" y="116632"/>
            <a:ext cx="5491180" cy="6696744"/>
            <a:chOff x="1319213" y="44624"/>
            <a:chExt cx="6550893" cy="8193572"/>
          </a:xfrm>
        </p:grpSpPr>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4624"/>
              <a:ext cx="650557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40031"/>
            <a:stretch/>
          </p:blipFill>
          <p:spPr bwMode="auto">
            <a:xfrm>
              <a:off x="1364531" y="5085184"/>
              <a:ext cx="6505575" cy="315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068176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21232" y="378998"/>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Feedback -</a:t>
            </a:r>
            <a:endParaRPr lang="en-US" altLang="en-US" sz="3600" b="1" dirty="0">
              <a:latin typeface="Century Gothic" pitchFamily="34" charset="0"/>
            </a:endParaRPr>
          </a:p>
        </p:txBody>
      </p:sp>
      <p:sp>
        <p:nvSpPr>
          <p:cNvPr id="5" name="Content Placeholder 2"/>
          <p:cNvSpPr txBox="1">
            <a:spLocks/>
          </p:cNvSpPr>
          <p:nvPr/>
        </p:nvSpPr>
        <p:spPr bwMode="auto">
          <a:xfrm>
            <a:off x="4223792" y="2420888"/>
            <a:ext cx="3960440" cy="4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0" indent="0" eaLnBrk="1" hangingPunct="1">
              <a:lnSpc>
                <a:spcPct val="100000"/>
              </a:lnSpc>
              <a:spcAft>
                <a:spcPts val="600"/>
              </a:spcAft>
              <a:buClr>
                <a:schemeClr val="accent1"/>
              </a:buClr>
              <a:buSzPct val="75000"/>
              <a:buNone/>
            </a:pPr>
            <a:r>
              <a:rPr lang="en-US" altLang="en-US" sz="5400" dirty="0" smtClean="0">
                <a:latin typeface="Century Gothic" pitchFamily="34" charset="0"/>
              </a:rPr>
              <a:t>AVERAGE</a:t>
            </a:r>
            <a:endParaRPr lang="en-US" altLang="en-US" sz="5400" dirty="0">
              <a:latin typeface="Century Gothic" pitchFamily="34" charset="0"/>
            </a:endParaRPr>
          </a:p>
        </p:txBody>
      </p:sp>
    </p:spTree>
    <p:extLst>
      <p:ext uri="{BB962C8B-B14F-4D97-AF65-F5344CB8AC3E}">
        <p14:creationId xmlns:p14="http://schemas.microsoft.com/office/powerpoint/2010/main" val="84653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teve Mar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188913"/>
            <a:ext cx="906780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255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4462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Feedback -</a:t>
            </a:r>
            <a:endParaRPr lang="en-US" altLang="en-US" sz="3600" b="1" dirty="0">
              <a:latin typeface="Century Gothic" pitchFamily="34" charset="0"/>
            </a:endParaRPr>
          </a:p>
        </p:txBody>
      </p:sp>
      <p:sp>
        <p:nvSpPr>
          <p:cNvPr id="5" name="Content Placeholder 2"/>
          <p:cNvSpPr txBox="1">
            <a:spLocks/>
          </p:cNvSpPr>
          <p:nvPr/>
        </p:nvSpPr>
        <p:spPr bwMode="auto">
          <a:xfrm>
            <a:off x="255440" y="1124744"/>
            <a:ext cx="1181722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Headline</a:t>
            </a:r>
            <a:r>
              <a:rPr lang="en-US" altLang="en-US" sz="2400" dirty="0" smtClean="0">
                <a:latin typeface="Century Gothic" pitchFamily="34" charset="0"/>
              </a:rPr>
              <a:t> (Hook) = Weak (not attention grabbing)</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Body Text </a:t>
            </a:r>
            <a:r>
              <a:rPr lang="en-US" altLang="en-US" sz="2400" dirty="0" smtClean="0">
                <a:latin typeface="Century Gothic" pitchFamily="34" charset="0"/>
              </a:rPr>
              <a:t>= Poor – describes the features not the benefits</a:t>
            </a:r>
            <a:r>
              <a:rPr lang="en-US" altLang="en-US" sz="2400" dirty="0">
                <a:latin typeface="Century Gothic" pitchFamily="34" charset="0"/>
              </a:rPr>
              <a:t> </a:t>
            </a:r>
            <a:r>
              <a:rPr lang="en-US" altLang="en-US" sz="2400" dirty="0" smtClean="0">
                <a:latin typeface="Century Gothic" pitchFamily="34" charset="0"/>
              </a:rPr>
              <a:t>– makes the reader have to work to think of their own positive benefits = RISKY!!</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 </a:t>
            </a:r>
            <a:r>
              <a:rPr lang="en-US" altLang="en-US" sz="2400" dirty="0" smtClean="0">
                <a:solidFill>
                  <a:srgbClr val="FF0000"/>
                </a:solidFill>
                <a:latin typeface="Century Gothic" pitchFamily="34" charset="0"/>
              </a:rPr>
              <a:t>Feature</a:t>
            </a:r>
            <a:r>
              <a:rPr lang="en-US" altLang="en-US" sz="2400" dirty="0" smtClean="0">
                <a:latin typeface="Century Gothic" pitchFamily="34" charset="0"/>
              </a:rPr>
              <a:t> </a:t>
            </a:r>
            <a:r>
              <a:rPr lang="en-US" altLang="en-US" sz="2400" dirty="0">
                <a:latin typeface="Century Gothic" pitchFamily="34" charset="0"/>
              </a:rPr>
              <a:t>= Location is perfect with local schools and shops near </a:t>
            </a:r>
            <a:r>
              <a:rPr lang="en-US" altLang="en-US" sz="2400" dirty="0" smtClean="0">
                <a:latin typeface="Century Gothic" pitchFamily="34" charset="0"/>
              </a:rPr>
              <a:t>by</a:t>
            </a:r>
          </a:p>
          <a:p>
            <a:pPr lvl="3">
              <a:lnSpc>
                <a:spcPct val="100000"/>
              </a:lnSpc>
              <a:spcAft>
                <a:spcPts val="600"/>
              </a:spcAft>
              <a:buClr>
                <a:schemeClr val="accent1"/>
              </a:buClr>
              <a:buSzPct val="75000"/>
              <a:buFont typeface="Wingdings 2" pitchFamily="18" charset="2"/>
              <a:buChar char=""/>
            </a:pPr>
            <a:endParaRPr lang="en-US" altLang="en-US" sz="2400" dirty="0">
              <a:latin typeface="Century Gothic" pitchFamily="34" charset="0"/>
            </a:endParaRP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 </a:t>
            </a:r>
            <a:r>
              <a:rPr lang="en-US" altLang="en-US" sz="2400" dirty="0" smtClean="0">
                <a:solidFill>
                  <a:srgbClr val="FF0000"/>
                </a:solidFill>
                <a:latin typeface="Century Gothic" pitchFamily="34" charset="0"/>
              </a:rPr>
              <a:t>Benefit </a:t>
            </a:r>
            <a:r>
              <a:rPr lang="en-US" altLang="en-US" sz="2400" dirty="0">
                <a:solidFill>
                  <a:srgbClr val="FF0000"/>
                </a:solidFill>
                <a:latin typeface="Century Gothic" pitchFamily="34" charset="0"/>
              </a:rPr>
              <a:t>/ Emotion </a:t>
            </a:r>
            <a:r>
              <a:rPr lang="en-US" altLang="en-US" sz="2400" dirty="0">
                <a:latin typeface="Century Gothic" pitchFamily="34" charset="0"/>
              </a:rPr>
              <a:t>= Kids can easily walk to school freeing up your valuable time</a:t>
            </a:r>
            <a:r>
              <a:rPr lang="en-US" altLang="en-US" sz="2400" dirty="0" smtClean="0">
                <a:latin typeface="Century Gothic" pitchFamily="34" charset="0"/>
              </a:rPr>
              <a:t>.</a:t>
            </a:r>
          </a:p>
        </p:txBody>
      </p:sp>
      <p:pic>
        <p:nvPicPr>
          <p:cNvPr id="4100" name="Picture 4" descr="Image result for person thinking with thought 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358559"/>
            <a:ext cx="2952750"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948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4462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Feedback -</a:t>
            </a:r>
            <a:endParaRPr lang="en-US" altLang="en-US" sz="3600" b="1" dirty="0">
              <a:latin typeface="Century Gothic" pitchFamily="34" charset="0"/>
            </a:endParaRPr>
          </a:p>
        </p:txBody>
      </p:sp>
      <p:sp>
        <p:nvSpPr>
          <p:cNvPr id="5" name="Content Placeholder 2"/>
          <p:cNvSpPr txBox="1">
            <a:spLocks/>
          </p:cNvSpPr>
          <p:nvPr/>
        </p:nvSpPr>
        <p:spPr bwMode="auto">
          <a:xfrm>
            <a:off x="255440" y="620688"/>
            <a:ext cx="11817224"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marL="685800" lvl="2" indent="-685800">
              <a:lnSpc>
                <a:spcPct val="100000"/>
              </a:lnSpc>
              <a:spcBef>
                <a:spcPts val="1000"/>
              </a:spcBef>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Wasted Words </a:t>
            </a:r>
            <a:r>
              <a:rPr lang="en-US" altLang="en-US" sz="2400" dirty="0" smtClean="0">
                <a:latin typeface="Century Gothic" pitchFamily="34" charset="0"/>
              </a:rPr>
              <a:t>= Most features can be seen from the symbols on the add </a:t>
            </a:r>
            <a:r>
              <a:rPr lang="en-US" altLang="en-US" sz="2400" dirty="0">
                <a:latin typeface="Century Gothic" pitchFamily="34" charset="0"/>
              </a:rPr>
              <a:t>&amp;</a:t>
            </a:r>
            <a:r>
              <a:rPr lang="en-US" altLang="en-US" sz="2400" dirty="0" smtClean="0">
                <a:latin typeface="Century Gothic" pitchFamily="34" charset="0"/>
              </a:rPr>
              <a:t> photos – don’t waste words on it. </a:t>
            </a:r>
            <a:r>
              <a:rPr lang="en-US" altLang="en-US" sz="2400" dirty="0">
                <a:latin typeface="Century Gothic" pitchFamily="34" charset="0"/>
              </a:rPr>
              <a:t>e</a:t>
            </a:r>
            <a:r>
              <a:rPr lang="en-US" altLang="en-US" sz="2400" dirty="0" smtClean="0">
                <a:latin typeface="Century Gothic" pitchFamily="34" charset="0"/>
              </a:rPr>
              <a:t>.g</a:t>
            </a:r>
            <a:r>
              <a:rPr lang="en-US" altLang="en-US" sz="2400" dirty="0">
                <a:latin typeface="Century Gothic" pitchFamily="34" charset="0"/>
              </a:rPr>
              <a:t>. </a:t>
            </a:r>
            <a:endParaRPr lang="en-US" altLang="en-US" sz="2400" dirty="0" smtClean="0">
              <a:latin typeface="Century Gothic" pitchFamily="34" charset="0"/>
            </a:endParaRPr>
          </a:p>
          <a:p>
            <a:pPr marL="2057400" lvl="5" indent="-685800">
              <a:lnSpc>
                <a:spcPct val="100000"/>
              </a:lnSpc>
              <a:spcBef>
                <a:spcPts val="1000"/>
              </a:spcBef>
              <a:spcAft>
                <a:spcPts val="600"/>
              </a:spcAft>
              <a:buClr>
                <a:schemeClr val="accent1"/>
              </a:buClr>
              <a:buSzPct val="75000"/>
              <a:buFont typeface="Wingdings 2" pitchFamily="18" charset="2"/>
              <a:buChar char=""/>
            </a:pPr>
            <a:r>
              <a:rPr lang="en-US" altLang="en-US" sz="2400" dirty="0" err="1" smtClean="0">
                <a:latin typeface="Century Gothic" pitchFamily="34" charset="0"/>
              </a:rPr>
              <a:t>Ensuite</a:t>
            </a:r>
            <a:r>
              <a:rPr lang="en-US" altLang="en-US" sz="2400" dirty="0" smtClean="0">
                <a:latin typeface="Century Gothic" pitchFamily="34" charset="0"/>
              </a:rPr>
              <a:t> </a:t>
            </a:r>
            <a:r>
              <a:rPr lang="en-US" altLang="en-US" sz="2400" dirty="0">
                <a:latin typeface="Century Gothic" pitchFamily="34" charset="0"/>
              </a:rPr>
              <a:t>with single vanity, shower and </a:t>
            </a:r>
            <a:r>
              <a:rPr lang="en-US" altLang="en-US" sz="2400" dirty="0" smtClean="0">
                <a:latin typeface="Century Gothic" pitchFamily="34" charset="0"/>
              </a:rPr>
              <a:t>w/c; </a:t>
            </a:r>
          </a:p>
          <a:p>
            <a:pPr marL="2057400" lvl="5" indent="-685800">
              <a:lnSpc>
                <a:spcPct val="100000"/>
              </a:lnSpc>
              <a:spcBef>
                <a:spcPts val="1000"/>
              </a:spcBef>
              <a:spcAft>
                <a:spcPts val="600"/>
              </a:spcAft>
              <a:buClr>
                <a:schemeClr val="accent1"/>
              </a:buClr>
              <a:buSzPct val="75000"/>
              <a:buFont typeface="Wingdings 2" pitchFamily="18" charset="2"/>
              <a:buChar char=""/>
            </a:pPr>
            <a:r>
              <a:rPr lang="en-US" altLang="en-US" sz="2400" dirty="0" smtClean="0">
                <a:latin typeface="Century Gothic" pitchFamily="34" charset="0"/>
              </a:rPr>
              <a:t>Master </a:t>
            </a:r>
            <a:r>
              <a:rPr lang="en-US" altLang="en-US" sz="2400" dirty="0">
                <a:latin typeface="Century Gothic" pitchFamily="34" charset="0"/>
              </a:rPr>
              <a:t>bedroom has its own </a:t>
            </a:r>
            <a:r>
              <a:rPr lang="en-US" altLang="en-US" sz="2400" dirty="0" err="1" smtClean="0">
                <a:latin typeface="Century Gothic" pitchFamily="34" charset="0"/>
              </a:rPr>
              <a:t>ensuite</a:t>
            </a:r>
            <a:endParaRPr lang="en-US" altLang="en-US" sz="2400" dirty="0" smtClean="0">
              <a:latin typeface="Century Gothic" pitchFamily="34" charset="0"/>
            </a:endParaRPr>
          </a:p>
          <a:p>
            <a:pPr marL="1371600" lvl="5" indent="0">
              <a:lnSpc>
                <a:spcPct val="100000"/>
              </a:lnSpc>
              <a:spcBef>
                <a:spcPts val="1000"/>
              </a:spcBef>
              <a:spcAft>
                <a:spcPts val="600"/>
              </a:spcAft>
              <a:buClr>
                <a:schemeClr val="accent1"/>
              </a:buClr>
              <a:buSzPct val="75000"/>
              <a:buNone/>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Avoid Negatives </a:t>
            </a:r>
            <a:r>
              <a:rPr lang="en-US" altLang="en-US" sz="2400" dirty="0" smtClean="0">
                <a:latin typeface="Century Gothic" pitchFamily="34" charset="0"/>
              </a:rPr>
              <a:t>= Don’t </a:t>
            </a:r>
            <a:r>
              <a:rPr lang="en-US" altLang="en-US" sz="2400" dirty="0">
                <a:latin typeface="Century Gothic" pitchFamily="34" charset="0"/>
              </a:rPr>
              <a:t>draw attention to negatives </a:t>
            </a:r>
            <a:r>
              <a:rPr lang="en-US" altLang="en-US" sz="2400" dirty="0" smtClean="0">
                <a:latin typeface="Century Gothic" pitchFamily="34" charset="0"/>
              </a:rPr>
              <a:t>e.g.</a:t>
            </a:r>
            <a:endParaRPr lang="en-US" altLang="en-US" sz="2400" dirty="0">
              <a:latin typeface="Century Gothic" pitchFamily="34" charset="0"/>
            </a:endParaRPr>
          </a:p>
          <a:p>
            <a:pPr lvl="3">
              <a:lnSpc>
                <a:spcPct val="100000"/>
              </a:lnSpc>
              <a:spcAft>
                <a:spcPts val="600"/>
              </a:spcAft>
              <a:buClr>
                <a:schemeClr val="accent1"/>
              </a:buClr>
              <a:buSzPct val="75000"/>
              <a:buFont typeface="Wingdings 2" pitchFamily="18" charset="2"/>
              <a:buChar char=""/>
            </a:pPr>
            <a:r>
              <a:rPr lang="en-US" altLang="en-US" sz="2400" dirty="0">
                <a:latin typeface="Century Gothic" pitchFamily="34" charset="0"/>
              </a:rPr>
              <a:t> Entertain guests while still doing your </a:t>
            </a:r>
            <a:r>
              <a:rPr lang="en-US" altLang="en-US" sz="2400" dirty="0">
                <a:solidFill>
                  <a:srgbClr val="FF0000"/>
                </a:solidFill>
                <a:latin typeface="Century Gothic" pitchFamily="34" charset="0"/>
              </a:rPr>
              <a:t>chores &amp; putting washing on </a:t>
            </a:r>
            <a:r>
              <a:rPr lang="en-US" altLang="en-US" sz="2400" dirty="0">
                <a:latin typeface="Century Gothic" pitchFamily="34" charset="0"/>
              </a:rPr>
              <a:t>…..</a:t>
            </a:r>
          </a:p>
          <a:p>
            <a:pPr lvl="1">
              <a:lnSpc>
                <a:spcPct val="100000"/>
              </a:lnSpc>
              <a:spcAft>
                <a:spcPts val="600"/>
              </a:spcAft>
              <a:buClr>
                <a:schemeClr val="accent1"/>
              </a:buClr>
              <a:buSzPct val="75000"/>
              <a:buFont typeface="Wingdings 2" pitchFamily="18" charset="2"/>
              <a:buChar char=""/>
            </a:pPr>
            <a:endParaRPr lang="en-US" altLang="en-US" sz="2000" dirty="0">
              <a:latin typeface="Century Gothic" pitchFamily="34" charset="0"/>
            </a:endParaRPr>
          </a:p>
          <a:p>
            <a:pPr>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What’s Trending </a:t>
            </a:r>
            <a:r>
              <a:rPr lang="en-US" altLang="en-US" sz="2400" dirty="0" smtClean="0">
                <a:latin typeface="Century Gothic" pitchFamily="34" charset="0"/>
              </a:rPr>
              <a:t>= </a:t>
            </a:r>
            <a:r>
              <a:rPr lang="en-US" altLang="en-US" sz="2400" dirty="0">
                <a:latin typeface="Century Gothic" pitchFamily="34" charset="0"/>
              </a:rPr>
              <a:t>I</a:t>
            </a:r>
            <a:r>
              <a:rPr lang="en-US" altLang="en-US" sz="2400" dirty="0" smtClean="0">
                <a:latin typeface="Century Gothic" pitchFamily="34" charset="0"/>
              </a:rPr>
              <a:t>ncorporate if possible what’s </a:t>
            </a:r>
            <a:r>
              <a:rPr lang="en-US" altLang="en-US" sz="2400" dirty="0">
                <a:latin typeface="Century Gothic" pitchFamily="34" charset="0"/>
              </a:rPr>
              <a:t>trending e.g. Master Chef……. </a:t>
            </a:r>
            <a:r>
              <a:rPr lang="en-US" altLang="en-US" sz="2400" dirty="0">
                <a:solidFill>
                  <a:srgbClr val="FF0000"/>
                </a:solidFill>
                <a:latin typeface="Century Gothic" pitchFamily="34" charset="0"/>
              </a:rPr>
              <a:t>Become your own Master Chef in your new designer kitchen </a:t>
            </a:r>
          </a:p>
          <a:p>
            <a:pPr marL="685800" lvl="2" indent="-685800">
              <a:lnSpc>
                <a:spcPct val="100000"/>
              </a:lnSpc>
              <a:spcBef>
                <a:spcPts val="1000"/>
              </a:spcBef>
              <a:spcAft>
                <a:spcPts val="600"/>
              </a:spcAft>
              <a:buClr>
                <a:schemeClr val="accent1"/>
              </a:buClr>
              <a:buSzPct val="75000"/>
              <a:buFont typeface="Wingdings 2" pitchFamily="18" charset="2"/>
              <a:buChar char=""/>
            </a:pPr>
            <a:endParaRPr lang="en-US" altLang="en-US" sz="2600" dirty="0" smtClean="0">
              <a:latin typeface="Century Gothic" pitchFamily="34" charset="0"/>
            </a:endParaRPr>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0" y="1340986"/>
            <a:ext cx="2664005" cy="199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815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Feedback -</a:t>
            </a:r>
            <a:endParaRPr lang="en-US" altLang="en-US" sz="3600" b="1" dirty="0">
              <a:latin typeface="Century Gothic" pitchFamily="34" charset="0"/>
            </a:endParaRPr>
          </a:p>
        </p:txBody>
      </p:sp>
      <p:sp>
        <p:nvSpPr>
          <p:cNvPr id="5" name="Content Placeholder 2"/>
          <p:cNvSpPr txBox="1">
            <a:spLocks/>
          </p:cNvSpPr>
          <p:nvPr/>
        </p:nvSpPr>
        <p:spPr bwMode="auto">
          <a:xfrm>
            <a:off x="251520" y="101673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Layout </a:t>
            </a:r>
            <a:r>
              <a:rPr lang="en-US" altLang="en-US" sz="2400" dirty="0" smtClean="0">
                <a:latin typeface="Century Gothic" pitchFamily="34" charset="0"/>
              </a:rPr>
              <a:t>= Too wordy &amp; written </a:t>
            </a:r>
            <a:r>
              <a:rPr lang="en-US" altLang="en-US" sz="2400" dirty="0">
                <a:latin typeface="Century Gothic" pitchFamily="34" charset="0"/>
              </a:rPr>
              <a:t>in </a:t>
            </a:r>
            <a:r>
              <a:rPr lang="en-US" altLang="en-US" sz="2400" dirty="0" smtClean="0">
                <a:latin typeface="Century Gothic" pitchFamily="34" charset="0"/>
              </a:rPr>
              <a:t>paragraphs. Dot points best!</a:t>
            </a:r>
          </a:p>
          <a:p>
            <a:pPr>
              <a:lnSpc>
                <a:spcPct val="100000"/>
              </a:lnSpc>
              <a:spcAft>
                <a:spcPts val="600"/>
              </a:spcAft>
              <a:buClr>
                <a:schemeClr val="accent1"/>
              </a:buClr>
              <a:buSzPct val="75000"/>
              <a:buFont typeface="Wingdings 2" pitchFamily="18" charset="2"/>
              <a:buChar char=""/>
            </a:pPr>
            <a:r>
              <a:rPr lang="en-US" altLang="en-US" sz="2400" dirty="0">
                <a:solidFill>
                  <a:srgbClr val="FF0000"/>
                </a:solidFill>
                <a:latin typeface="Century Gothic" pitchFamily="34" charset="0"/>
              </a:rPr>
              <a:t>Call to Action </a:t>
            </a:r>
            <a:r>
              <a:rPr lang="en-US" altLang="en-US" sz="2400" dirty="0" smtClean="0">
                <a:latin typeface="Century Gothic" pitchFamily="34" charset="0"/>
              </a:rPr>
              <a:t>=</a:t>
            </a:r>
            <a:r>
              <a:rPr lang="en-US" altLang="en-US" sz="2400" dirty="0">
                <a:latin typeface="Century Gothic" pitchFamily="34" charset="0"/>
              </a:rPr>
              <a:t> </a:t>
            </a:r>
            <a:r>
              <a:rPr lang="en-US" altLang="en-US" sz="2400" dirty="0" smtClean="0">
                <a:latin typeface="Century Gothic" pitchFamily="34" charset="0"/>
              </a:rPr>
              <a:t>Weak - Only </a:t>
            </a:r>
            <a:r>
              <a:rPr lang="en-US" altLang="en-US" sz="2400" dirty="0">
                <a:latin typeface="Century Gothic" pitchFamily="34" charset="0"/>
              </a:rPr>
              <a:t>call to action was to put it on your shortlist – we want them to buy it not short list it!!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Missing Critical </a:t>
            </a:r>
            <a:r>
              <a:rPr lang="en-US" altLang="en-US" sz="2400" dirty="0">
                <a:solidFill>
                  <a:srgbClr val="FF0000"/>
                </a:solidFill>
                <a:latin typeface="Century Gothic" pitchFamily="34" charset="0"/>
              </a:rPr>
              <a:t>I</a:t>
            </a:r>
            <a:r>
              <a:rPr lang="en-US" altLang="en-US" sz="2400" dirty="0" smtClean="0">
                <a:solidFill>
                  <a:srgbClr val="FF0000"/>
                </a:solidFill>
                <a:latin typeface="Century Gothic" pitchFamily="34" charset="0"/>
              </a:rPr>
              <a:t>nfo </a:t>
            </a:r>
            <a:r>
              <a:rPr lang="en-US" altLang="en-US" sz="2400" dirty="0" smtClean="0">
                <a:latin typeface="Century Gothic" pitchFamily="34" charset="0"/>
              </a:rPr>
              <a:t>= </a:t>
            </a:r>
          </a:p>
          <a:p>
            <a:pPr lvl="2">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Subdivision &amp; granny flat potential - Agent dismissed idea that property could be subdivided and a </a:t>
            </a:r>
            <a:r>
              <a:rPr lang="en-US" altLang="en-US" sz="2400" dirty="0" err="1" smtClean="0">
                <a:latin typeface="Century Gothic" pitchFamily="34" charset="0"/>
              </a:rPr>
              <a:t>grannyflat</a:t>
            </a:r>
            <a:r>
              <a:rPr lang="en-US" altLang="en-US" sz="2400" dirty="0" smtClean="0">
                <a:latin typeface="Century Gothic" pitchFamily="34" charset="0"/>
              </a:rPr>
              <a:t> could be added and so didn’t include it in add – she said the market was first home buyers and they are not interested in that!!!! Agent has no right to make this assumption for buyers</a:t>
            </a:r>
          </a:p>
          <a:p>
            <a:pPr lvl="2">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Butlers pantry</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Tree>
    <p:extLst>
      <p:ext uri="{BB962C8B-B14F-4D97-AF65-F5344CB8AC3E}">
        <p14:creationId xmlns:p14="http://schemas.microsoft.com/office/powerpoint/2010/main" val="28275474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839088" y="404664"/>
            <a:ext cx="10801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p>
        </p:txBody>
      </p:sp>
      <p:sp>
        <p:nvSpPr>
          <p:cNvPr id="3" name="Content Placeholder 2"/>
          <p:cNvSpPr txBox="1">
            <a:spLocks/>
          </p:cNvSpPr>
          <p:nvPr/>
        </p:nvSpPr>
        <p:spPr bwMode="auto">
          <a:xfrm>
            <a:off x="208144" y="1952836"/>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Highlight the </a:t>
            </a:r>
            <a:r>
              <a:rPr lang="en-US" altLang="en-US" sz="2400" dirty="0" smtClean="0">
                <a:solidFill>
                  <a:srgbClr val="FF0000"/>
                </a:solidFill>
                <a:latin typeface="Century Gothic" pitchFamily="34" charset="0"/>
              </a:rPr>
              <a:t>features</a:t>
            </a:r>
            <a:r>
              <a:rPr lang="en-US" altLang="en-US" sz="2400" dirty="0" smtClean="0">
                <a:latin typeface="Century Gothic" pitchFamily="34" charset="0"/>
              </a:rPr>
              <a:t> described in the add</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with the group</a:t>
            </a:r>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12952"/>
            <a:ext cx="3703635" cy="370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358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Features</a:t>
            </a:r>
            <a:endParaRPr lang="en-US" altLang="en-US" sz="3600" b="1" dirty="0">
              <a:latin typeface="Century Gothic"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84923295"/>
              </p:ext>
            </p:extLst>
          </p:nvPr>
        </p:nvGraphicFramePr>
        <p:xfrm>
          <a:off x="518256" y="877615"/>
          <a:ext cx="6513848" cy="4820920"/>
        </p:xfrm>
        <a:graphic>
          <a:graphicData uri="http://schemas.openxmlformats.org/drawingml/2006/table">
            <a:tbl>
              <a:tblPr firstRow="1" bandRow="1">
                <a:tableStyleId>{5C22544A-7EE6-4342-B048-85BDC9FD1C3A}</a:tableStyleId>
              </a:tblPr>
              <a:tblGrid>
                <a:gridCol w="6513848"/>
              </a:tblGrid>
              <a:tr h="370840">
                <a:tc>
                  <a:txBody>
                    <a:bodyPr/>
                    <a:lstStyle/>
                    <a:p>
                      <a:r>
                        <a:rPr lang="en-US" dirty="0" smtClean="0"/>
                        <a:t>Features</a:t>
                      </a:r>
                      <a:endParaRPr lang="en-US" dirty="0"/>
                    </a:p>
                  </a:txBody>
                  <a:tcPr/>
                </a:tc>
              </a:tr>
              <a:tr h="370840">
                <a:tc>
                  <a:txBody>
                    <a:bodyPr/>
                    <a:lstStyle/>
                    <a:p>
                      <a:pPr marL="285750" indent="-285750">
                        <a:buFont typeface="Arial" panose="020B0604020202020204" pitchFamily="34" charset="0"/>
                        <a:buChar char="•"/>
                      </a:pPr>
                      <a:r>
                        <a:rPr lang="en-US" dirty="0" smtClean="0"/>
                        <a:t>Beautifully renovated</a:t>
                      </a:r>
                      <a:endParaRPr lang="en-US" dirty="0"/>
                    </a:p>
                  </a:txBody>
                  <a:tcPr/>
                </a:tc>
              </a:tr>
              <a:tr h="370840">
                <a:tc>
                  <a:txBody>
                    <a:bodyPr/>
                    <a:lstStyle/>
                    <a:p>
                      <a:pPr marL="285750" indent="-285750">
                        <a:buFont typeface="Arial" panose="020B0604020202020204" pitchFamily="34" charset="0"/>
                        <a:buChar char="•"/>
                      </a:pPr>
                      <a:r>
                        <a:rPr lang="en-US" dirty="0" smtClean="0"/>
                        <a:t>Open plan living</a:t>
                      </a:r>
                      <a:r>
                        <a:rPr lang="en-US" baseline="0" dirty="0" smtClean="0"/>
                        <a:t> &amp; dinning very spacious</a:t>
                      </a:r>
                      <a:endParaRPr lang="en-US" dirty="0"/>
                    </a:p>
                  </a:txBody>
                  <a:tcPr/>
                </a:tc>
              </a:tr>
              <a:tr h="370840">
                <a:tc>
                  <a:txBody>
                    <a:bodyPr/>
                    <a:lstStyle/>
                    <a:p>
                      <a:pPr marL="285750" indent="-285750">
                        <a:buFont typeface="Arial" panose="020B0604020202020204" pitchFamily="34" charset="0"/>
                        <a:buChar char="•"/>
                      </a:pPr>
                      <a:r>
                        <a:rPr lang="en-US" dirty="0" smtClean="0"/>
                        <a:t>Galley style kitchen with sense</a:t>
                      </a:r>
                      <a:r>
                        <a:rPr lang="en-US" baseline="0" dirty="0" smtClean="0"/>
                        <a:t> of style &amp; storage</a:t>
                      </a:r>
                      <a:endParaRPr lang="en-US" dirty="0"/>
                    </a:p>
                  </a:txBody>
                  <a:tcPr/>
                </a:tc>
              </a:tr>
              <a:tr h="370840">
                <a:tc>
                  <a:txBody>
                    <a:bodyPr/>
                    <a:lstStyle/>
                    <a:p>
                      <a:pPr marL="285750" indent="-285750">
                        <a:buFont typeface="Arial" panose="020B0604020202020204" pitchFamily="34" charset="0"/>
                        <a:buChar char="•"/>
                      </a:pPr>
                      <a:r>
                        <a:rPr lang="en-US" dirty="0" smtClean="0"/>
                        <a:t>Put</a:t>
                      </a:r>
                      <a:r>
                        <a:rPr lang="en-US" baseline="0" dirty="0" smtClean="0"/>
                        <a:t> the washing on in the large laundry room</a:t>
                      </a:r>
                      <a:endParaRPr lang="en-US" dirty="0"/>
                    </a:p>
                  </a:txBody>
                  <a:tcPr/>
                </a:tc>
              </a:tr>
              <a:tr h="370840">
                <a:tc>
                  <a:txBody>
                    <a:bodyPr/>
                    <a:lstStyle/>
                    <a:p>
                      <a:pPr marL="285750" indent="-285750">
                        <a:buFont typeface="Arial" panose="020B0604020202020204" pitchFamily="34" charset="0"/>
                        <a:buChar char="•"/>
                      </a:pPr>
                      <a:r>
                        <a:rPr lang="en-US" dirty="0" smtClean="0"/>
                        <a:t>Back doors</a:t>
                      </a:r>
                      <a:r>
                        <a:rPr lang="en-US" baseline="0" dirty="0" smtClean="0"/>
                        <a:t> open out to entertaining area</a:t>
                      </a:r>
                      <a:endParaRPr lang="en-US" dirty="0"/>
                    </a:p>
                  </a:txBody>
                  <a:tcPr/>
                </a:tc>
              </a:tr>
              <a:tr h="370840">
                <a:tc>
                  <a:txBody>
                    <a:bodyPr/>
                    <a:lstStyle/>
                    <a:p>
                      <a:pPr marL="285750" indent="-285750">
                        <a:buFont typeface="Arial" panose="020B0604020202020204" pitchFamily="34" charset="0"/>
                        <a:buChar char="•"/>
                      </a:pPr>
                      <a:r>
                        <a:rPr lang="en-US" dirty="0" smtClean="0"/>
                        <a:t>Master</a:t>
                      </a:r>
                      <a:r>
                        <a:rPr lang="en-US" baseline="0" dirty="0" smtClean="0"/>
                        <a:t> bedroom has own </a:t>
                      </a:r>
                      <a:r>
                        <a:rPr lang="en-US" baseline="0" dirty="0" err="1" smtClean="0"/>
                        <a:t>ensuite</a:t>
                      </a:r>
                      <a:r>
                        <a:rPr lang="en-US" baseline="0" dirty="0" smtClean="0"/>
                        <a:t> ………..</a:t>
                      </a:r>
                      <a:endParaRPr lang="en-US" dirty="0"/>
                    </a:p>
                  </a:txBody>
                  <a:tcPr/>
                </a:tc>
              </a:tr>
              <a:tr h="370840">
                <a:tc>
                  <a:txBody>
                    <a:bodyPr/>
                    <a:lstStyle/>
                    <a:p>
                      <a:pPr marL="285750" indent="-285750">
                        <a:buFont typeface="Arial" panose="020B0604020202020204" pitchFamily="34" charset="0"/>
                        <a:buChar char="•"/>
                      </a:pPr>
                      <a:r>
                        <a:rPr lang="en-US" dirty="0" smtClean="0"/>
                        <a:t>Bathroom</a:t>
                      </a:r>
                      <a:r>
                        <a:rPr lang="en-US" baseline="0" dirty="0" smtClean="0"/>
                        <a:t> with bath, single vanity &amp; shower</a:t>
                      </a:r>
                      <a:endParaRPr lang="en-US" dirty="0"/>
                    </a:p>
                  </a:txBody>
                  <a:tcPr/>
                </a:tc>
              </a:tr>
              <a:tr h="370840">
                <a:tc>
                  <a:txBody>
                    <a:bodyPr/>
                    <a:lstStyle/>
                    <a:p>
                      <a:pPr marL="285750" indent="-285750">
                        <a:buFont typeface="Arial" panose="020B0604020202020204" pitchFamily="34" charset="0"/>
                        <a:buChar char="•"/>
                      </a:pPr>
                      <a:r>
                        <a:rPr lang="en-US" dirty="0" smtClean="0"/>
                        <a:t>Entertaining area is huge</a:t>
                      </a:r>
                      <a:endParaRPr lang="en-US" dirty="0"/>
                    </a:p>
                  </a:txBody>
                  <a:tcPr/>
                </a:tc>
              </a:tr>
              <a:tr h="370840">
                <a:tc>
                  <a:txBody>
                    <a:bodyPr/>
                    <a:lstStyle/>
                    <a:p>
                      <a:pPr marL="285750" indent="-285750">
                        <a:buFont typeface="Arial" panose="020B0604020202020204" pitchFamily="34" charset="0"/>
                        <a:buChar char="•"/>
                      </a:pPr>
                      <a:r>
                        <a:rPr lang="en-US" dirty="0" smtClean="0"/>
                        <a:t>Pool also comes with outdoor shower</a:t>
                      </a:r>
                      <a:endParaRPr lang="en-US" dirty="0"/>
                    </a:p>
                  </a:txBody>
                  <a:tcPr/>
                </a:tc>
              </a:tr>
              <a:tr h="370840">
                <a:tc>
                  <a:txBody>
                    <a:bodyPr/>
                    <a:lstStyle/>
                    <a:p>
                      <a:pPr marL="285750" indent="-285750">
                        <a:buFont typeface="Arial" panose="020B0604020202020204" pitchFamily="34" charset="0"/>
                        <a:buChar char="•"/>
                      </a:pPr>
                      <a:r>
                        <a:rPr lang="en-US" dirty="0" smtClean="0"/>
                        <a:t>Section</a:t>
                      </a:r>
                      <a:r>
                        <a:rPr lang="en-US" baseline="0" dirty="0" smtClean="0"/>
                        <a:t> of garden perfect for outdoor cinema</a:t>
                      </a:r>
                      <a:endParaRPr lang="en-US" dirty="0"/>
                    </a:p>
                  </a:txBody>
                  <a:tcPr/>
                </a:tc>
              </a:tr>
              <a:tr h="370840">
                <a:tc>
                  <a:txBody>
                    <a:bodyPr/>
                    <a:lstStyle/>
                    <a:p>
                      <a:pPr marL="285750" indent="-285750">
                        <a:buFont typeface="Arial" panose="020B0604020202020204" pitchFamily="34" charset="0"/>
                        <a:buChar char="•"/>
                      </a:pPr>
                      <a:r>
                        <a:rPr lang="en-US" dirty="0" smtClean="0"/>
                        <a:t>Carport provides</a:t>
                      </a:r>
                      <a:r>
                        <a:rPr lang="en-US" baseline="0" dirty="0" smtClean="0"/>
                        <a:t> ample room for parking boat …</a:t>
                      </a:r>
                      <a:endParaRPr lang="en-US" dirty="0"/>
                    </a:p>
                  </a:txBody>
                  <a:tcPr/>
                </a:tc>
              </a:tr>
              <a:tr h="370840">
                <a:tc>
                  <a:txBody>
                    <a:bodyPr/>
                    <a:lstStyle/>
                    <a:p>
                      <a:pPr marL="285750" indent="-285750">
                        <a:buFont typeface="Arial" panose="020B0604020202020204" pitchFamily="34" charset="0"/>
                        <a:buChar char="•"/>
                      </a:pPr>
                      <a:r>
                        <a:rPr lang="en-US" dirty="0" smtClean="0"/>
                        <a:t>Location is perfect</a:t>
                      </a:r>
                      <a:r>
                        <a:rPr lang="en-US" baseline="0" dirty="0" smtClean="0"/>
                        <a:t> - local schools, shops close by</a:t>
                      </a:r>
                      <a:endParaRPr lang="en-US" dirty="0"/>
                    </a:p>
                  </a:txBody>
                  <a:tcPr/>
                </a:tc>
              </a:tr>
            </a:tbl>
          </a:graphicData>
        </a:graphic>
      </p:graphicFrame>
    </p:spTree>
    <p:extLst>
      <p:ext uri="{BB962C8B-B14F-4D97-AF65-F5344CB8AC3E}">
        <p14:creationId xmlns:p14="http://schemas.microsoft.com/office/powerpoint/2010/main" val="3419239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endParaRPr lang="en-US" altLang="en-US" sz="3600" b="1" dirty="0">
              <a:latin typeface="Century Gothic" pitchFamily="34" charset="0"/>
            </a:endParaRPr>
          </a:p>
        </p:txBody>
      </p:sp>
      <p:sp>
        <p:nvSpPr>
          <p:cNvPr id="4" name="Content Placeholder 2"/>
          <p:cNvSpPr txBox="1">
            <a:spLocks/>
          </p:cNvSpPr>
          <p:nvPr/>
        </p:nvSpPr>
        <p:spPr bwMode="auto">
          <a:xfrm>
            <a:off x="251520" y="836712"/>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Pair up </a:t>
            </a:r>
            <a:r>
              <a:rPr lang="en-US" altLang="en-US" sz="2400" dirty="0" smtClean="0">
                <a:latin typeface="Century Gothic" pitchFamily="34" charset="0"/>
              </a:rPr>
              <a:t>&amp; re-write feature as a benefit </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Ask Questions </a:t>
            </a:r>
            <a:r>
              <a:rPr lang="en-US" altLang="en-US" sz="2400" dirty="0" smtClean="0">
                <a:latin typeface="Century Gothic" pitchFamily="34" charset="0"/>
              </a:rPr>
              <a:t>to Define the Benefit:</a:t>
            </a: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 How will the feature benefit me?</a:t>
            </a: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 What’s the positive impact on my daily living?</a:t>
            </a: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 How will the feature positively affect my daily life?</a:t>
            </a: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 Why is this feature worth including?</a:t>
            </a:r>
          </a:p>
          <a:p>
            <a:pPr lvl="3">
              <a:lnSpc>
                <a:spcPct val="100000"/>
              </a:lnSpc>
              <a:spcAft>
                <a:spcPts val="600"/>
              </a:spcAft>
              <a:buClr>
                <a:schemeClr val="accent1"/>
              </a:buClr>
              <a:buSzPct val="75000"/>
              <a:buFont typeface="Wingdings 2" pitchFamily="18" charset="2"/>
              <a:buChar char=""/>
            </a:pPr>
            <a:endParaRPr lang="en-US" altLang="en-US" sz="2400" dirty="0">
              <a:latin typeface="Century Gothic" pitchFamily="34" charset="0"/>
            </a:endParaRPr>
          </a:p>
          <a:p>
            <a:pPr>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EXAMPLE</a:t>
            </a:r>
            <a:r>
              <a:rPr lang="en-US" altLang="en-US" sz="2400" dirty="0" smtClean="0">
                <a:latin typeface="Century Gothic" pitchFamily="34" charset="0"/>
              </a:rPr>
              <a:t>:</a:t>
            </a: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Feature = Beautifully renovated </a:t>
            </a:r>
          </a:p>
          <a:p>
            <a:pPr lvl="3">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Benefit = Nothing left to do but sit back and enjoy</a:t>
            </a:r>
          </a:p>
          <a:p>
            <a:pPr lvl="1">
              <a:lnSpc>
                <a:spcPct val="100000"/>
              </a:lnSpc>
              <a:spcAft>
                <a:spcPts val="600"/>
              </a:spcAft>
              <a:buClr>
                <a:schemeClr val="accent1"/>
              </a:buClr>
              <a:buSzPct val="75000"/>
              <a:buFont typeface="Wingdings 2" pitchFamily="18" charset="2"/>
              <a:buChar char=""/>
            </a:pPr>
            <a:endParaRPr lang="en-US" altLang="en-US" sz="2000" dirty="0" smtClean="0">
              <a:latin typeface="Century Gothic" pitchFamily="34" charset="0"/>
            </a:endParaRPr>
          </a:p>
          <a:p>
            <a:pPr lvl="1">
              <a:lnSpc>
                <a:spcPct val="100000"/>
              </a:lnSpc>
              <a:spcAft>
                <a:spcPts val="600"/>
              </a:spcAft>
              <a:buClr>
                <a:schemeClr val="accent1"/>
              </a:buClr>
              <a:buSzPct val="75000"/>
              <a:buFont typeface="Wingdings 2" pitchFamily="18" charset="2"/>
              <a:buChar char=""/>
            </a:pPr>
            <a:endParaRPr lang="en-US" altLang="en-US" sz="2000" dirty="0" smtClean="0">
              <a:latin typeface="Century Gothic" pitchFamily="34" charset="0"/>
            </a:endParaRPr>
          </a:p>
        </p:txBody>
      </p:sp>
      <p:pic>
        <p:nvPicPr>
          <p:cNvPr id="15362" name="Picture 2" descr="Image result for ask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336" y="0"/>
            <a:ext cx="28575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962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Convert Feature into Benefit</a:t>
            </a:r>
            <a:endParaRPr lang="en-US" altLang="en-US" sz="3600" b="1" dirty="0">
              <a:latin typeface="Century Gothic"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54956415"/>
              </p:ext>
            </p:extLst>
          </p:nvPr>
        </p:nvGraphicFramePr>
        <p:xfrm>
          <a:off x="518256" y="660055"/>
          <a:ext cx="11410392" cy="4820920"/>
        </p:xfrm>
        <a:graphic>
          <a:graphicData uri="http://schemas.openxmlformats.org/drawingml/2006/table">
            <a:tbl>
              <a:tblPr firstRow="1" bandRow="1">
                <a:tableStyleId>{5C22544A-7EE6-4342-B048-85BDC9FD1C3A}</a:tableStyleId>
              </a:tblPr>
              <a:tblGrid>
                <a:gridCol w="6153808"/>
                <a:gridCol w="5256584"/>
              </a:tblGrid>
              <a:tr h="370840">
                <a:tc>
                  <a:txBody>
                    <a:bodyPr/>
                    <a:lstStyle/>
                    <a:p>
                      <a:r>
                        <a:rPr lang="en-US" dirty="0" smtClean="0"/>
                        <a:t>Features</a:t>
                      </a:r>
                      <a:endParaRPr lang="en-US" dirty="0"/>
                    </a:p>
                  </a:txBody>
                  <a:tcPr/>
                </a:tc>
                <a:tc>
                  <a:txBody>
                    <a:bodyPr/>
                    <a:lstStyle/>
                    <a:p>
                      <a:r>
                        <a:rPr lang="en-US" dirty="0" smtClean="0"/>
                        <a:t>Benefits</a:t>
                      </a:r>
                      <a:endParaRPr lang="en-US" dirty="0"/>
                    </a:p>
                  </a:txBody>
                  <a:tcPr/>
                </a:tc>
              </a:tr>
              <a:tr h="370840">
                <a:tc>
                  <a:txBody>
                    <a:bodyPr/>
                    <a:lstStyle/>
                    <a:p>
                      <a:pPr marL="285750" indent="-285750">
                        <a:buFont typeface="Arial" panose="020B0604020202020204" pitchFamily="34" charset="0"/>
                        <a:buChar char="•"/>
                      </a:pPr>
                      <a:r>
                        <a:rPr lang="en-US" dirty="0" smtClean="0"/>
                        <a:t>Beautifully renovated</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Open plan living</a:t>
                      </a:r>
                      <a:r>
                        <a:rPr lang="en-US" baseline="0" dirty="0" smtClean="0"/>
                        <a:t> &amp; dinning very spacious</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Galley style kitchen with sense</a:t>
                      </a:r>
                      <a:r>
                        <a:rPr lang="en-US" baseline="0" dirty="0" smtClean="0"/>
                        <a:t> of style &amp; storage</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Put</a:t>
                      </a:r>
                      <a:r>
                        <a:rPr lang="en-US" baseline="0" dirty="0" smtClean="0"/>
                        <a:t> the washing on in the large laundry room</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Back doors</a:t>
                      </a:r>
                      <a:r>
                        <a:rPr lang="en-US" baseline="0" dirty="0" smtClean="0"/>
                        <a:t> open out to entertaining area</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Master</a:t>
                      </a:r>
                      <a:r>
                        <a:rPr lang="en-US" baseline="0" dirty="0" smtClean="0"/>
                        <a:t> bedroom has own </a:t>
                      </a:r>
                      <a:r>
                        <a:rPr lang="en-US" baseline="0" dirty="0" err="1" smtClean="0"/>
                        <a:t>ensuite</a:t>
                      </a:r>
                      <a:r>
                        <a:rPr lang="en-US" baseline="0" dirty="0" smtClean="0"/>
                        <a:t> ………..</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Bathroom</a:t>
                      </a:r>
                      <a:r>
                        <a:rPr lang="en-US" baseline="0" dirty="0" smtClean="0"/>
                        <a:t> with bath, single vanity &amp; shower</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Entertaining area is huge</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Pool also comes with outdoor shower</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Section</a:t>
                      </a:r>
                      <a:r>
                        <a:rPr lang="en-US" baseline="0" dirty="0" smtClean="0"/>
                        <a:t> of garden perfect for outdoor cinema</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Carport provides</a:t>
                      </a:r>
                      <a:r>
                        <a:rPr lang="en-US" baseline="0" dirty="0" smtClean="0"/>
                        <a:t> ample room for parking boat …</a:t>
                      </a:r>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Location is perfect</a:t>
                      </a:r>
                      <a:r>
                        <a:rPr lang="en-US" baseline="0" dirty="0" smtClean="0"/>
                        <a:t> - local schools, shops close by</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948933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r>
              <a:rPr lang="en-US" altLang="en-US" sz="3600" b="1" dirty="0">
                <a:latin typeface="Century Gothic" pitchFamily="34" charset="0"/>
              </a:rPr>
              <a:t>Convert Feature into Benefit</a:t>
            </a:r>
          </a:p>
        </p:txBody>
      </p:sp>
      <p:graphicFrame>
        <p:nvGraphicFramePr>
          <p:cNvPr id="3" name="Table 2"/>
          <p:cNvGraphicFramePr>
            <a:graphicFrameLocks noGrp="1"/>
          </p:cNvGraphicFramePr>
          <p:nvPr>
            <p:extLst>
              <p:ext uri="{D42A27DB-BD31-4B8C-83A1-F6EECF244321}">
                <p14:modId xmlns:p14="http://schemas.microsoft.com/office/powerpoint/2010/main" val="2008523377"/>
              </p:ext>
            </p:extLst>
          </p:nvPr>
        </p:nvGraphicFramePr>
        <p:xfrm>
          <a:off x="518256" y="877615"/>
          <a:ext cx="11410392" cy="4693920"/>
        </p:xfrm>
        <a:graphic>
          <a:graphicData uri="http://schemas.openxmlformats.org/drawingml/2006/table">
            <a:tbl>
              <a:tblPr firstRow="1" bandRow="1">
                <a:tableStyleId>{5C22544A-7EE6-4342-B048-85BDC9FD1C3A}</a:tableStyleId>
              </a:tblPr>
              <a:tblGrid>
                <a:gridCol w="5937784"/>
                <a:gridCol w="5472608"/>
              </a:tblGrid>
              <a:tr h="370840">
                <a:tc>
                  <a:txBody>
                    <a:bodyPr/>
                    <a:lstStyle/>
                    <a:p>
                      <a:r>
                        <a:rPr lang="en-US" dirty="0" smtClean="0"/>
                        <a:t>Features</a:t>
                      </a:r>
                      <a:endParaRPr lang="en-US" dirty="0"/>
                    </a:p>
                  </a:txBody>
                  <a:tcPr/>
                </a:tc>
                <a:tc>
                  <a:txBody>
                    <a:bodyPr/>
                    <a:lstStyle/>
                    <a:p>
                      <a:r>
                        <a:rPr lang="en-US" dirty="0" smtClean="0"/>
                        <a:t>Benefits</a:t>
                      </a:r>
                      <a:endParaRPr lang="en-US" dirty="0"/>
                    </a:p>
                  </a:txBody>
                  <a:tcPr/>
                </a:tc>
              </a:tr>
              <a:tr h="370840">
                <a:tc>
                  <a:txBody>
                    <a:bodyPr/>
                    <a:lstStyle/>
                    <a:p>
                      <a:pPr marL="285750" indent="-285750">
                        <a:buFont typeface="Arial" panose="020B0604020202020204" pitchFamily="34" charset="0"/>
                        <a:buChar char="•"/>
                      </a:pPr>
                      <a:r>
                        <a:rPr lang="en-US" dirty="0" smtClean="0"/>
                        <a:t>Beautifully renovated</a:t>
                      </a:r>
                      <a:endParaRPr lang="en-US" dirty="0"/>
                    </a:p>
                  </a:txBody>
                  <a:tcPr/>
                </a:tc>
                <a:tc>
                  <a:txBody>
                    <a:bodyPr/>
                    <a:lstStyle/>
                    <a:p>
                      <a:r>
                        <a:rPr lang="en-US" dirty="0" smtClean="0"/>
                        <a:t>Nothing left to do but sit back and enjoy</a:t>
                      </a:r>
                      <a:endParaRPr lang="en-US" dirty="0"/>
                    </a:p>
                  </a:txBody>
                  <a:tcPr/>
                </a:tc>
              </a:tr>
              <a:tr h="370840">
                <a:tc>
                  <a:txBody>
                    <a:bodyPr/>
                    <a:lstStyle/>
                    <a:p>
                      <a:pPr marL="285750" indent="-285750">
                        <a:buFont typeface="Arial" panose="020B0604020202020204" pitchFamily="34" charset="0"/>
                        <a:buChar char="•"/>
                      </a:pPr>
                      <a:r>
                        <a:rPr lang="en-US" dirty="0" smtClean="0"/>
                        <a:t>Open plan living</a:t>
                      </a:r>
                      <a:r>
                        <a:rPr lang="en-US" baseline="0" dirty="0" smtClean="0"/>
                        <a:t> &amp; dinning very spacious</a:t>
                      </a:r>
                      <a:endParaRPr lang="en-US" dirty="0"/>
                    </a:p>
                  </a:txBody>
                  <a:tcPr/>
                </a:tc>
                <a:tc>
                  <a:txBody>
                    <a:bodyPr/>
                    <a:lstStyle/>
                    <a:p>
                      <a:r>
                        <a:rPr lang="en-US" dirty="0" smtClean="0"/>
                        <a:t>Be</a:t>
                      </a:r>
                      <a:r>
                        <a:rPr lang="en-US" baseline="0" dirty="0" smtClean="0"/>
                        <a:t> wowed every day as you come home to your expansive light filled open plan living area</a:t>
                      </a:r>
                      <a:endParaRPr lang="en-US" dirty="0"/>
                    </a:p>
                  </a:txBody>
                  <a:tcPr/>
                </a:tc>
              </a:tr>
              <a:tr h="370840">
                <a:tc>
                  <a:txBody>
                    <a:bodyPr/>
                    <a:lstStyle/>
                    <a:p>
                      <a:pPr marL="285750" indent="-285750">
                        <a:buFont typeface="Arial" panose="020B0604020202020204" pitchFamily="34" charset="0"/>
                        <a:buChar char="•"/>
                      </a:pPr>
                      <a:r>
                        <a:rPr lang="en-US" dirty="0" smtClean="0"/>
                        <a:t>Galley style kitchen with sense</a:t>
                      </a:r>
                      <a:r>
                        <a:rPr lang="en-US" baseline="0" dirty="0" smtClean="0"/>
                        <a:t> of style &amp; storage</a:t>
                      </a:r>
                      <a:endParaRPr lang="en-US" dirty="0"/>
                    </a:p>
                  </a:txBody>
                  <a:tcPr/>
                </a:tc>
                <a:tc>
                  <a:txBody>
                    <a:bodyPr/>
                    <a:lstStyle/>
                    <a:p>
                      <a:r>
                        <a:rPr lang="en-US" dirty="0" smtClean="0"/>
                        <a:t>Become your own Master</a:t>
                      </a:r>
                      <a:r>
                        <a:rPr lang="en-US" baseline="0" dirty="0" smtClean="0"/>
                        <a:t> Chef in your designer </a:t>
                      </a:r>
                      <a:endParaRPr lang="en-US" dirty="0"/>
                    </a:p>
                  </a:txBody>
                  <a:tcPr/>
                </a:tc>
              </a:tr>
              <a:tr h="370840">
                <a:tc>
                  <a:txBody>
                    <a:bodyPr/>
                    <a:lstStyle/>
                    <a:p>
                      <a:pPr marL="285750" indent="-285750">
                        <a:buFont typeface="Arial" panose="020B0604020202020204" pitchFamily="34" charset="0"/>
                        <a:buChar char="•"/>
                      </a:pPr>
                      <a:r>
                        <a:rPr lang="en-US" dirty="0" smtClean="0"/>
                        <a:t>Put</a:t>
                      </a:r>
                      <a:r>
                        <a:rPr lang="en-US" baseline="0" dirty="0" smtClean="0"/>
                        <a:t> the washing on in the large laundry room</a:t>
                      </a:r>
                      <a:endParaRPr lang="en-US" dirty="0"/>
                    </a:p>
                  </a:txBody>
                  <a:tcPr/>
                </a:tc>
                <a:tc>
                  <a:txBody>
                    <a:bodyPr/>
                    <a:lstStyle/>
                    <a:p>
                      <a:r>
                        <a:rPr lang="en-US" dirty="0" smtClean="0"/>
                        <a:t>The impeccable design doesn’t stop at the laundry with this area perfectly located</a:t>
                      </a:r>
                      <a:r>
                        <a:rPr lang="en-US" baseline="0" dirty="0" smtClean="0"/>
                        <a:t> as a butlers </a:t>
                      </a:r>
                      <a:r>
                        <a:rPr lang="en-US" baseline="0" smtClean="0"/>
                        <a:t>pantry </a:t>
                      </a:r>
                      <a:r>
                        <a:rPr lang="en-US" smtClean="0"/>
                        <a:t>………</a:t>
                      </a:r>
                      <a:endParaRPr lang="en-US" dirty="0"/>
                    </a:p>
                  </a:txBody>
                  <a:tcPr/>
                </a:tc>
              </a:tr>
              <a:tr h="370840">
                <a:tc>
                  <a:txBody>
                    <a:bodyPr/>
                    <a:lstStyle/>
                    <a:p>
                      <a:pPr marL="285750" indent="-285750">
                        <a:buFont typeface="Arial" panose="020B0604020202020204" pitchFamily="34" charset="0"/>
                        <a:buChar char="•"/>
                      </a:pPr>
                      <a:r>
                        <a:rPr lang="en-US" dirty="0" smtClean="0"/>
                        <a:t>Back doors</a:t>
                      </a:r>
                      <a:r>
                        <a:rPr lang="en-US" baseline="0" dirty="0" smtClean="0"/>
                        <a:t> open out to entertaining area</a:t>
                      </a:r>
                      <a:endParaRPr lang="en-US" dirty="0"/>
                    </a:p>
                  </a:txBody>
                  <a:tcPr/>
                </a:tc>
                <a:tc>
                  <a:txBody>
                    <a:bodyPr/>
                    <a:lstStyle/>
                    <a:p>
                      <a:r>
                        <a:rPr lang="en-US" dirty="0" smtClean="0"/>
                        <a:t>Alfresco</a:t>
                      </a:r>
                      <a:r>
                        <a:rPr lang="en-US" baseline="0" dirty="0" smtClean="0"/>
                        <a:t> dinning will become a daily ritual as you capitalize on the huge under roofed entertaining area adjacent to the pool</a:t>
                      </a:r>
                      <a:endParaRPr lang="en-US" dirty="0"/>
                    </a:p>
                  </a:txBody>
                  <a:tcPr/>
                </a:tc>
              </a:tr>
              <a:tr h="370840">
                <a:tc>
                  <a:txBody>
                    <a:bodyPr/>
                    <a:lstStyle/>
                    <a:p>
                      <a:pPr marL="285750" indent="-285750">
                        <a:buFont typeface="Arial" panose="020B0604020202020204" pitchFamily="34" charset="0"/>
                        <a:buChar char="•"/>
                      </a:pPr>
                      <a:r>
                        <a:rPr lang="en-US" dirty="0" smtClean="0"/>
                        <a:t>Master</a:t>
                      </a:r>
                      <a:r>
                        <a:rPr lang="en-US" baseline="0" dirty="0" smtClean="0"/>
                        <a:t> bedroom has own </a:t>
                      </a:r>
                      <a:r>
                        <a:rPr lang="en-US" baseline="0" dirty="0" err="1" smtClean="0"/>
                        <a:t>ensuite</a:t>
                      </a:r>
                      <a:r>
                        <a:rPr lang="en-US" baseline="0" dirty="0" smtClean="0"/>
                        <a:t> ………..</a:t>
                      </a:r>
                      <a:endParaRPr lang="en-US" dirty="0"/>
                    </a:p>
                  </a:txBody>
                  <a:tcPr/>
                </a:tc>
                <a:tc>
                  <a:txBody>
                    <a:bodyPr/>
                    <a:lstStyle/>
                    <a:p>
                      <a:r>
                        <a:rPr lang="en-US" dirty="0" smtClean="0"/>
                        <a:t>Enjoy the sanctuary of your master bedroom …</a:t>
                      </a:r>
                      <a:endParaRPr lang="en-US" dirty="0"/>
                    </a:p>
                  </a:txBody>
                  <a:tcPr/>
                </a:tc>
              </a:tr>
              <a:tr h="370840">
                <a:tc>
                  <a:txBody>
                    <a:bodyPr/>
                    <a:lstStyle/>
                    <a:p>
                      <a:pPr marL="285750" indent="-285750">
                        <a:buFont typeface="Arial" panose="020B0604020202020204" pitchFamily="34" charset="0"/>
                        <a:buChar char="•"/>
                      </a:pPr>
                      <a:r>
                        <a:rPr lang="en-US" dirty="0" smtClean="0"/>
                        <a:t>Bathroom</a:t>
                      </a:r>
                      <a:r>
                        <a:rPr lang="en-US" baseline="0" dirty="0" smtClean="0"/>
                        <a:t> with bath, single vanity &amp; shower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Relax with a</a:t>
                      </a:r>
                      <a:r>
                        <a:rPr lang="en-US" baseline="0" dirty="0" smtClean="0"/>
                        <a:t> bubble bath</a:t>
                      </a:r>
                      <a:endParaRPr lang="en-US" dirty="0" smtClean="0"/>
                    </a:p>
                  </a:txBody>
                  <a:tcPr/>
                </a:tc>
              </a:tr>
              <a:tr h="370840">
                <a:tc>
                  <a:txBody>
                    <a:bodyPr/>
                    <a:lstStyle/>
                    <a:p>
                      <a:pPr marL="285750" indent="-285750">
                        <a:buFont typeface="Arial" panose="020B0604020202020204" pitchFamily="34" charset="0"/>
                        <a:buChar char="•"/>
                      </a:pPr>
                      <a:r>
                        <a:rPr lang="en-US" dirty="0" smtClean="0"/>
                        <a:t>Entertaining area is huge</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8112155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a:t>
            </a:r>
            <a:r>
              <a:rPr lang="en-US" altLang="en-US" sz="3600" b="1" dirty="0">
                <a:latin typeface="Century Gothic" pitchFamily="34" charset="0"/>
              </a:rPr>
              <a:t>Convert Feature into Benefit</a:t>
            </a:r>
          </a:p>
        </p:txBody>
      </p:sp>
      <p:graphicFrame>
        <p:nvGraphicFramePr>
          <p:cNvPr id="3" name="Table 2"/>
          <p:cNvGraphicFramePr>
            <a:graphicFrameLocks noGrp="1"/>
          </p:cNvGraphicFramePr>
          <p:nvPr>
            <p:extLst>
              <p:ext uri="{D42A27DB-BD31-4B8C-83A1-F6EECF244321}">
                <p14:modId xmlns:p14="http://schemas.microsoft.com/office/powerpoint/2010/main" val="4249891084"/>
              </p:ext>
            </p:extLst>
          </p:nvPr>
        </p:nvGraphicFramePr>
        <p:xfrm>
          <a:off x="518256" y="1222856"/>
          <a:ext cx="11410392" cy="4150360"/>
        </p:xfrm>
        <a:graphic>
          <a:graphicData uri="http://schemas.openxmlformats.org/drawingml/2006/table">
            <a:tbl>
              <a:tblPr firstRow="1" bandRow="1">
                <a:tableStyleId>{5C22544A-7EE6-4342-B048-85BDC9FD1C3A}</a:tableStyleId>
              </a:tblPr>
              <a:tblGrid>
                <a:gridCol w="5937784"/>
                <a:gridCol w="5472608"/>
              </a:tblGrid>
              <a:tr h="370840">
                <a:tc>
                  <a:txBody>
                    <a:bodyPr/>
                    <a:lstStyle/>
                    <a:p>
                      <a:r>
                        <a:rPr lang="en-US" dirty="0" smtClean="0"/>
                        <a:t>Features</a:t>
                      </a:r>
                      <a:endParaRPr lang="en-US" dirty="0"/>
                    </a:p>
                  </a:txBody>
                  <a:tcPr/>
                </a:tc>
                <a:tc>
                  <a:txBody>
                    <a:bodyPr/>
                    <a:lstStyle/>
                    <a:p>
                      <a:r>
                        <a:rPr lang="en-US" dirty="0" smtClean="0"/>
                        <a:t>Benefits</a:t>
                      </a:r>
                      <a:endParaRPr lang="en-US" dirty="0"/>
                    </a:p>
                  </a:txBody>
                  <a:tcPr/>
                </a:tc>
              </a:tr>
              <a:tr h="370840">
                <a:tc>
                  <a:txBody>
                    <a:bodyPr/>
                    <a:lstStyle/>
                    <a:p>
                      <a:pPr marL="285750" indent="-285750">
                        <a:buFont typeface="Arial" panose="020B0604020202020204" pitchFamily="34" charset="0"/>
                        <a:buChar char="•"/>
                      </a:pPr>
                      <a:r>
                        <a:rPr lang="en-US" dirty="0" smtClean="0"/>
                        <a:t>Pool also comes with outdoor shower</a:t>
                      </a:r>
                      <a:endParaRPr lang="en-US" dirty="0"/>
                    </a:p>
                  </a:txBody>
                  <a:tcPr/>
                </a:tc>
                <a:tc>
                  <a:txBody>
                    <a:bodyPr/>
                    <a:lstStyle/>
                    <a:p>
                      <a:r>
                        <a:rPr lang="en-US" dirty="0" smtClean="0"/>
                        <a:t>Imagine</a:t>
                      </a:r>
                      <a:r>
                        <a:rPr lang="en-US" baseline="0" dirty="0" smtClean="0"/>
                        <a:t> weekends frolicking in the pool with family and friends</a:t>
                      </a:r>
                      <a:endParaRPr lang="en-US" dirty="0"/>
                    </a:p>
                  </a:txBody>
                  <a:tcPr/>
                </a:tc>
              </a:tr>
              <a:tr h="370840">
                <a:tc>
                  <a:txBody>
                    <a:bodyPr/>
                    <a:lstStyle/>
                    <a:p>
                      <a:pPr marL="285750" indent="-285750">
                        <a:buFont typeface="Arial" panose="020B0604020202020204" pitchFamily="34" charset="0"/>
                        <a:buChar char="•"/>
                      </a:pPr>
                      <a:r>
                        <a:rPr lang="en-US" dirty="0" smtClean="0"/>
                        <a:t>Section</a:t>
                      </a:r>
                      <a:r>
                        <a:rPr lang="en-US" baseline="0" dirty="0" smtClean="0"/>
                        <a:t> of garden perfect for outdoor cinema</a:t>
                      </a:r>
                      <a:endParaRPr lang="en-US" dirty="0"/>
                    </a:p>
                  </a:txBody>
                  <a:tcPr/>
                </a:tc>
                <a:tc>
                  <a:txBody>
                    <a:bodyPr/>
                    <a:lstStyle/>
                    <a:p>
                      <a:r>
                        <a:rPr lang="en-US" dirty="0" smtClean="0"/>
                        <a:t>Host</a:t>
                      </a:r>
                      <a:r>
                        <a:rPr lang="en-US" baseline="0" dirty="0" smtClean="0"/>
                        <a:t> movie nights in your own outdoor cinema</a:t>
                      </a:r>
                      <a:endParaRPr lang="en-US" dirty="0"/>
                    </a:p>
                  </a:txBody>
                  <a:tcPr/>
                </a:tc>
              </a:tr>
              <a:tr h="370840">
                <a:tc>
                  <a:txBody>
                    <a:bodyPr/>
                    <a:lstStyle/>
                    <a:p>
                      <a:pPr marL="285750" indent="-285750">
                        <a:buFont typeface="Arial" panose="020B0604020202020204" pitchFamily="34" charset="0"/>
                        <a:buChar char="•"/>
                      </a:pPr>
                      <a:r>
                        <a:rPr lang="en-US" dirty="0" smtClean="0"/>
                        <a:t>Carport provides</a:t>
                      </a:r>
                      <a:r>
                        <a:rPr lang="en-US" baseline="0" dirty="0" smtClean="0"/>
                        <a:t> ample room for parking boat …</a:t>
                      </a:r>
                      <a:endParaRPr lang="en-US" dirty="0"/>
                    </a:p>
                  </a:txBody>
                  <a:tcPr/>
                </a:tc>
                <a:tc>
                  <a:txBody>
                    <a:bodyPr/>
                    <a:lstStyle/>
                    <a:p>
                      <a:r>
                        <a:rPr lang="en-US" dirty="0" smtClean="0"/>
                        <a:t>Room for all the toys</a:t>
                      </a:r>
                      <a:endParaRPr lang="en-US" dirty="0"/>
                    </a:p>
                  </a:txBody>
                  <a:tcPr/>
                </a:tc>
              </a:tr>
              <a:tr h="370840">
                <a:tc>
                  <a:txBody>
                    <a:bodyPr/>
                    <a:lstStyle/>
                    <a:p>
                      <a:pPr marL="285750" indent="-285750">
                        <a:buFont typeface="Arial" panose="020B0604020202020204" pitchFamily="34" charset="0"/>
                        <a:buChar char="•"/>
                      </a:pPr>
                      <a:r>
                        <a:rPr lang="en-US" dirty="0" smtClean="0"/>
                        <a:t>Location is perfect</a:t>
                      </a:r>
                      <a:r>
                        <a:rPr lang="en-US" baseline="0" dirty="0" smtClean="0"/>
                        <a:t> - local schools, shops close by</a:t>
                      </a:r>
                      <a:endParaRPr lang="en-US" dirty="0"/>
                    </a:p>
                  </a:txBody>
                  <a:tcPr/>
                </a:tc>
                <a:tc>
                  <a:txBody>
                    <a:bodyPr/>
                    <a:lstStyle/>
                    <a:p>
                      <a:r>
                        <a:rPr lang="en-US" dirty="0" smtClean="0"/>
                        <a:t>Kids can walk to school</a:t>
                      </a:r>
                    </a:p>
                  </a:txBody>
                  <a:tcPr/>
                </a:tc>
              </a:tr>
              <a:tr h="370840">
                <a:tc>
                  <a:txBody>
                    <a:bodyPr/>
                    <a:lstStyle/>
                    <a:p>
                      <a:endParaRPr lang="en-US" dirty="0"/>
                    </a:p>
                  </a:txBody>
                  <a:tcPr/>
                </a:tc>
                <a:tc>
                  <a:txBody>
                    <a:bodyPr/>
                    <a:lstStyle/>
                    <a:p>
                      <a:endParaRPr lang="en-US" dirty="0"/>
                    </a:p>
                  </a:txBody>
                  <a:tcPr/>
                </a:tc>
              </a:tr>
              <a:tr h="370840">
                <a:tc>
                  <a:txBody>
                    <a:bodyPr/>
                    <a:lstStyle/>
                    <a:p>
                      <a:pPr marL="285750" indent="-285750">
                        <a:buFont typeface="Arial" panose="020B0604020202020204" pitchFamily="34" charset="0"/>
                        <a:buChar char="•"/>
                      </a:pPr>
                      <a:r>
                        <a:rPr lang="en-US" dirty="0" smtClean="0"/>
                        <a:t>Energy</a:t>
                      </a:r>
                      <a:r>
                        <a:rPr lang="en-US" baseline="0" dirty="0" smtClean="0"/>
                        <a:t> efficient lighting, solar etc.</a:t>
                      </a:r>
                      <a:endParaRPr lang="en-US" dirty="0"/>
                    </a:p>
                  </a:txBody>
                  <a:tcPr/>
                </a:tc>
                <a:tc>
                  <a:txBody>
                    <a:bodyPr/>
                    <a:lstStyle/>
                    <a:p>
                      <a:r>
                        <a:rPr lang="en-US" dirty="0" smtClean="0"/>
                        <a:t>Save on bills</a:t>
                      </a:r>
                      <a:endParaRPr lang="en-US" dirty="0"/>
                    </a:p>
                  </a:txBody>
                  <a:tcPr/>
                </a:tc>
              </a:tr>
              <a:tr h="370840">
                <a:tc>
                  <a:txBody>
                    <a:bodyPr/>
                    <a:lstStyle/>
                    <a:p>
                      <a:pPr marL="285750" indent="-285750">
                        <a:buFont typeface="Arial" panose="020B0604020202020204" pitchFamily="34" charset="0"/>
                        <a:buChar char="•"/>
                      </a:pPr>
                      <a:r>
                        <a:rPr lang="en-US" dirty="0" smtClean="0"/>
                        <a:t>Subdivision potential</a:t>
                      </a:r>
                      <a:endParaRPr lang="en-US" dirty="0"/>
                    </a:p>
                  </a:txBody>
                  <a:tcPr/>
                </a:tc>
                <a:tc>
                  <a:txBody>
                    <a:bodyPr/>
                    <a:lstStyle/>
                    <a:p>
                      <a:r>
                        <a:rPr lang="en-US" dirty="0" smtClean="0"/>
                        <a:t>Choose</a:t>
                      </a:r>
                      <a:r>
                        <a:rPr lang="en-US" baseline="0" dirty="0" smtClean="0"/>
                        <a:t> to sell and pay down your personal loan or keep for cash flow and growth in the future</a:t>
                      </a:r>
                      <a:endParaRPr lang="en-US" dirty="0"/>
                    </a:p>
                  </a:txBody>
                  <a:tcPr/>
                </a:tc>
              </a:tr>
              <a:tr h="370840">
                <a:tc>
                  <a:txBody>
                    <a:bodyPr/>
                    <a:lstStyle/>
                    <a:p>
                      <a:pPr marL="285750" indent="-285750">
                        <a:buFont typeface="Arial" panose="020B0604020202020204" pitchFamily="34" charset="0"/>
                        <a:buChar char="•"/>
                      </a:pPr>
                      <a:r>
                        <a:rPr lang="en-US" dirty="0" smtClean="0"/>
                        <a:t>Granny flat potential</a:t>
                      </a:r>
                      <a:endParaRPr lang="en-US" dirty="0"/>
                    </a:p>
                  </a:txBody>
                  <a:tcPr/>
                </a:tc>
                <a:tc>
                  <a:txBody>
                    <a:bodyPr/>
                    <a:lstStyle/>
                    <a:p>
                      <a:r>
                        <a:rPr lang="en-US" dirty="0" smtClean="0"/>
                        <a:t>Have someone else pay off your mortgage</a:t>
                      </a:r>
                      <a:endParaRPr lang="en-US" dirty="0"/>
                    </a:p>
                  </a:txBody>
                  <a:tcPr/>
                </a:tc>
              </a:tr>
            </a:tbl>
          </a:graphicData>
        </a:graphic>
      </p:graphicFrame>
    </p:spTree>
    <p:extLst>
      <p:ext uri="{BB962C8B-B14F-4D97-AF65-F5344CB8AC3E}">
        <p14:creationId xmlns:p14="http://schemas.microsoft.com/office/powerpoint/2010/main" val="1790092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1344" y="1196752"/>
            <a:ext cx="356152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3600" b="1" dirty="0" smtClean="0">
              <a:latin typeface="Century Gothic" pitchFamily="34" charset="0"/>
            </a:endParaRPr>
          </a:p>
          <a:p>
            <a:pPr eaLnBrk="1" hangingPunct="1">
              <a:lnSpc>
                <a:spcPct val="100000"/>
              </a:lnSpc>
              <a:spcBef>
                <a:spcPct val="0"/>
              </a:spcBef>
              <a:buFontTx/>
              <a:buNone/>
            </a:pPr>
            <a:endParaRPr lang="en-US" altLang="en-US" sz="3600" b="1" dirty="0">
              <a:latin typeface="Century Gothic" pitchFamily="34" charset="0"/>
            </a:endParaRPr>
          </a:p>
          <a:p>
            <a:pPr eaLnBrk="1" hangingPunct="1">
              <a:lnSpc>
                <a:spcPct val="100000"/>
              </a:lnSpc>
              <a:spcBef>
                <a:spcPct val="0"/>
              </a:spcBef>
              <a:buFontTx/>
              <a:buNone/>
            </a:pPr>
            <a:r>
              <a:rPr lang="en-US" altLang="en-US" sz="3600" b="1" dirty="0" smtClean="0">
                <a:latin typeface="Century Gothic" pitchFamily="34" charset="0"/>
              </a:rPr>
              <a:t>Activity – </a:t>
            </a:r>
          </a:p>
          <a:p>
            <a:pPr eaLnBrk="1" hangingPunct="1">
              <a:lnSpc>
                <a:spcPct val="100000"/>
              </a:lnSpc>
              <a:spcBef>
                <a:spcPct val="0"/>
              </a:spcBef>
              <a:buFontTx/>
              <a:buNone/>
            </a:pPr>
            <a:endParaRPr lang="en-US" altLang="en-US" sz="3600" b="1" dirty="0" smtClean="0">
              <a:latin typeface="Century Gothic" pitchFamily="34" charset="0"/>
            </a:endParaRPr>
          </a:p>
          <a:p>
            <a:pPr eaLnBrk="1" hangingPunct="1">
              <a:lnSpc>
                <a:spcPct val="100000"/>
              </a:lnSpc>
              <a:spcBef>
                <a:spcPct val="0"/>
              </a:spcBef>
              <a:buFontTx/>
              <a:buNone/>
            </a:pPr>
            <a:r>
              <a:rPr lang="en-US" altLang="en-US" sz="3600" b="1" dirty="0" smtClean="0">
                <a:latin typeface="Century Gothic" pitchFamily="34" charset="0"/>
              </a:rPr>
              <a:t>Final Copy</a:t>
            </a:r>
            <a:endParaRPr lang="en-US" altLang="en-US" sz="3600" b="1" dirty="0">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784" y="-24768"/>
            <a:ext cx="4846346" cy="6858000"/>
          </a:xfrm>
          <a:prstGeom prst="rect">
            <a:avLst/>
          </a:prstGeom>
        </p:spPr>
      </p:pic>
      <p:sp>
        <p:nvSpPr>
          <p:cNvPr id="4" name="Content Placeholder 2"/>
          <p:cNvSpPr txBox="1">
            <a:spLocks/>
          </p:cNvSpPr>
          <p:nvPr/>
        </p:nvSpPr>
        <p:spPr bwMode="auto">
          <a:xfrm>
            <a:off x="165488" y="2276872"/>
            <a:ext cx="3368813"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Read final copy</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thoughts on table</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Share with group</a:t>
            </a:r>
          </a:p>
        </p:txBody>
      </p:sp>
    </p:spTree>
    <p:extLst>
      <p:ext uri="{BB962C8B-B14F-4D97-AF65-F5344CB8AC3E}">
        <p14:creationId xmlns:p14="http://schemas.microsoft.com/office/powerpoint/2010/main" val="51340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Title 1"/>
          <p:cNvSpPr txBox="1">
            <a:spLocks/>
          </p:cNvSpPr>
          <p:nvPr/>
        </p:nvSpPr>
        <p:spPr bwMode="auto">
          <a:xfrm>
            <a:off x="839787" y="332656"/>
            <a:ext cx="10872787"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571500" indent="-5715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en-US" altLang="en-US" sz="3200" dirty="0">
                <a:latin typeface="+mn-lt"/>
              </a:rPr>
              <a:t>Why do we </a:t>
            </a:r>
            <a:r>
              <a:rPr lang="en-US" altLang="en-US" sz="3200" dirty="0">
                <a:solidFill>
                  <a:srgbClr val="FF0000"/>
                </a:solidFill>
                <a:latin typeface="+mn-lt"/>
              </a:rPr>
              <a:t>stay motivated </a:t>
            </a:r>
            <a:r>
              <a:rPr lang="en-US" altLang="en-US" sz="3200" dirty="0">
                <a:latin typeface="+mn-lt"/>
              </a:rPr>
              <a:t>to reach some goals, but not others? </a:t>
            </a:r>
          </a:p>
          <a:p>
            <a:pPr eaLnBrk="1" hangingPunct="1">
              <a:lnSpc>
                <a:spcPct val="100000"/>
              </a:lnSpc>
              <a:spcBef>
                <a:spcPct val="0"/>
              </a:spcBef>
            </a:pPr>
            <a:r>
              <a:rPr lang="en-US" altLang="en-US" sz="3200" dirty="0">
                <a:latin typeface="+mn-lt"/>
              </a:rPr>
              <a:t>Why do we say we want something, but </a:t>
            </a:r>
            <a:r>
              <a:rPr lang="en-US" altLang="en-US" sz="3200" dirty="0">
                <a:solidFill>
                  <a:srgbClr val="FF0000"/>
                </a:solidFill>
                <a:latin typeface="+mn-lt"/>
              </a:rPr>
              <a:t>give up</a:t>
            </a:r>
            <a:r>
              <a:rPr lang="en-US" altLang="en-US" sz="3200" dirty="0">
                <a:latin typeface="+mn-lt"/>
              </a:rPr>
              <a:t> on it after a few days? </a:t>
            </a:r>
          </a:p>
          <a:p>
            <a:pPr eaLnBrk="1" hangingPunct="1">
              <a:lnSpc>
                <a:spcPct val="100000"/>
              </a:lnSpc>
              <a:spcBef>
                <a:spcPct val="0"/>
              </a:spcBef>
            </a:pPr>
            <a:r>
              <a:rPr lang="en-US" altLang="en-US" sz="3200" dirty="0">
                <a:latin typeface="+mn-lt"/>
              </a:rPr>
              <a:t>What is the difference between the areas where we </a:t>
            </a:r>
            <a:r>
              <a:rPr lang="en-US" altLang="en-US" sz="3200" dirty="0">
                <a:solidFill>
                  <a:srgbClr val="FF0000"/>
                </a:solidFill>
                <a:latin typeface="+mn-lt"/>
              </a:rPr>
              <a:t>naturally stay motivated </a:t>
            </a:r>
            <a:r>
              <a:rPr lang="en-US" altLang="en-US" sz="3200" dirty="0">
                <a:latin typeface="+mn-lt"/>
              </a:rPr>
              <a:t>and those where we give up? </a:t>
            </a:r>
            <a:endParaRPr lang="en-US" altLang="en-US" sz="3200" b="1" dirty="0">
              <a:latin typeface="+mn-lt"/>
            </a:endParaRPr>
          </a:p>
        </p:txBody>
      </p:sp>
      <p:sp>
        <p:nvSpPr>
          <p:cNvPr id="18434" name="AutoShape 9" descr="https://encrypted-tbn1.gstatic.com/images?q=tbn:ANd9GcSLwxuqqg8RrfLYoh5FAOOqoiibf5BLBnP8PrKbdvEeWFVVqRVcN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endParaRPr lang="en-US" altLang="en-US" sz="1800" dirty="0">
              <a:latin typeface="Arial" charset="0"/>
            </a:endParaRPr>
          </a:p>
        </p:txBody>
      </p:sp>
      <p:sp>
        <p:nvSpPr>
          <p:cNvPr id="15365" name="Content Placeholder 2"/>
          <p:cNvSpPr txBox="1">
            <a:spLocks/>
          </p:cNvSpPr>
          <p:nvPr/>
        </p:nvSpPr>
        <p:spPr bwMode="auto">
          <a:xfrm>
            <a:off x="695325" y="3789363"/>
            <a:ext cx="111617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r>
              <a:rPr lang="en-US" altLang="en-US" b="1" dirty="0">
                <a:solidFill>
                  <a:srgbClr val="CC00FF"/>
                </a:solidFill>
              </a:rPr>
              <a:t>Steve Martin worked at it for 18 years. In his words, “10 years spent learning, 4 years spent refining, and 4 years spent in wild success.” His story offers a fascinating perspective on motivation, perseverance, and consistency.</a:t>
            </a:r>
          </a:p>
          <a:p>
            <a:r>
              <a:rPr lang="en-US" altLang="en-US" b="1" dirty="0">
                <a:solidFill>
                  <a:srgbClr val="CC00FF"/>
                </a:solidFill>
              </a:rPr>
              <a:t>Steve’s autobiography is “Born Standing Up”</a:t>
            </a:r>
          </a:p>
        </p:txBody>
      </p:sp>
    </p:spTree>
    <p:extLst>
      <p:ext uri="{BB962C8B-B14F-4D97-AF65-F5344CB8AC3E}">
        <p14:creationId xmlns:p14="http://schemas.microsoft.com/office/powerpoint/2010/main" val="2028655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63352" y="620688"/>
            <a:ext cx="356152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Final Copy</a:t>
            </a:r>
            <a:endParaRPr lang="en-US" altLang="en-US" sz="3600" b="1" dirty="0">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986" y="116632"/>
            <a:ext cx="5189334" cy="6716208"/>
          </a:xfrm>
          <a:prstGeom prst="rect">
            <a:avLst/>
          </a:prstGeom>
        </p:spPr>
      </p:pic>
    </p:spTree>
    <p:extLst>
      <p:ext uri="{BB962C8B-B14F-4D97-AF65-F5344CB8AC3E}">
        <p14:creationId xmlns:p14="http://schemas.microsoft.com/office/powerpoint/2010/main" val="513406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15680" y="287288"/>
            <a:ext cx="600979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Pricing &amp; Selling Method</a:t>
            </a:r>
            <a:endParaRPr lang="en-US" altLang="en-US" sz="3600" b="1" dirty="0">
              <a:latin typeface="Century Gothic" pitchFamily="34" charset="0"/>
            </a:endParaRPr>
          </a:p>
        </p:txBody>
      </p:sp>
      <p:sp>
        <p:nvSpPr>
          <p:cNvPr id="5" name="Content Placeholder 2"/>
          <p:cNvSpPr txBox="1">
            <a:spLocks/>
          </p:cNvSpPr>
          <p:nvPr/>
        </p:nvSpPr>
        <p:spPr bwMode="auto">
          <a:xfrm>
            <a:off x="251520" y="1337879"/>
            <a:ext cx="11461104" cy="241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Agent had it under </a:t>
            </a:r>
            <a:r>
              <a:rPr lang="en-US" altLang="en-US" sz="2400" dirty="0" smtClean="0">
                <a:solidFill>
                  <a:srgbClr val="FF0000"/>
                </a:solidFill>
                <a:latin typeface="Century Gothic" pitchFamily="34" charset="0"/>
              </a:rPr>
              <a:t>transparent negotiation </a:t>
            </a:r>
            <a:r>
              <a:rPr lang="en-US" altLang="en-US" sz="2400" dirty="0" smtClean="0">
                <a:latin typeface="Century Gothic" pitchFamily="34" charset="0"/>
              </a:rPr>
              <a:t>but </a:t>
            </a:r>
            <a:r>
              <a:rPr lang="en-US" altLang="en-US" sz="2400" dirty="0" smtClean="0">
                <a:solidFill>
                  <a:srgbClr val="FF0000"/>
                </a:solidFill>
                <a:latin typeface="Century Gothic" pitchFamily="34" charset="0"/>
              </a:rPr>
              <a:t>started $100k less than </a:t>
            </a:r>
            <a:r>
              <a:rPr lang="en-US" altLang="en-US" sz="2400" dirty="0" smtClean="0">
                <a:latin typeface="Century Gothic" pitchFamily="34" charset="0"/>
              </a:rPr>
              <a:t>what they would take – too big a gap</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Agent only </a:t>
            </a:r>
            <a:r>
              <a:rPr lang="en-US" altLang="en-US" sz="2400" dirty="0" smtClean="0">
                <a:solidFill>
                  <a:srgbClr val="FF0000"/>
                </a:solidFill>
                <a:latin typeface="Century Gothic" pitchFamily="34" charset="0"/>
              </a:rPr>
              <a:t>gave 2 weeks </a:t>
            </a:r>
            <a:r>
              <a:rPr lang="en-US" altLang="en-US" sz="2400" dirty="0" smtClean="0">
                <a:latin typeface="Century Gothic" pitchFamily="34" charset="0"/>
              </a:rPr>
              <a:t>of opens before doing live phone negotiation – needs to be at least 4-6wks like an auction campaign</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Agent amended to - Price by </a:t>
            </a:r>
            <a:r>
              <a:rPr lang="en-US" altLang="en-US" sz="2400" dirty="0">
                <a:latin typeface="Century Gothic" pitchFamily="34" charset="0"/>
              </a:rPr>
              <a:t>N</a:t>
            </a:r>
            <a:r>
              <a:rPr lang="en-US" altLang="en-US" sz="2400" dirty="0" smtClean="0">
                <a:latin typeface="Century Gothic" pitchFamily="34" charset="0"/>
              </a:rPr>
              <a:t>egotiation $459k - $489k. Suggest </a:t>
            </a:r>
            <a:r>
              <a:rPr lang="en-US" altLang="en-US" sz="2400" dirty="0" smtClean="0">
                <a:solidFill>
                  <a:srgbClr val="FF0000"/>
                </a:solidFill>
                <a:latin typeface="Century Gothic" pitchFamily="34" charset="0"/>
              </a:rPr>
              <a:t>removing the upper limit</a:t>
            </a:r>
            <a:r>
              <a:rPr lang="en-US" altLang="en-US" sz="2400" dirty="0">
                <a:latin typeface="Century Gothic" pitchFamily="34" charset="0"/>
              </a:rPr>
              <a:t> </a:t>
            </a:r>
            <a:r>
              <a:rPr lang="en-US" altLang="en-US" sz="2400" dirty="0" smtClean="0">
                <a:latin typeface="Century Gothic" pitchFamily="34" charset="0"/>
              </a:rPr>
              <a:t>……………..make it </a:t>
            </a:r>
            <a:r>
              <a:rPr lang="en-US" altLang="en-US" sz="2400" dirty="0">
                <a:solidFill>
                  <a:srgbClr val="FF0000"/>
                </a:solidFill>
                <a:latin typeface="Century Gothic" pitchFamily="34" charset="0"/>
              </a:rPr>
              <a:t>O</a:t>
            </a:r>
            <a:r>
              <a:rPr lang="en-US" altLang="en-US" sz="2400" dirty="0" smtClean="0">
                <a:solidFill>
                  <a:srgbClr val="FF0000"/>
                </a:solidFill>
                <a:latin typeface="Century Gothic" pitchFamily="34" charset="0"/>
              </a:rPr>
              <a:t>ffers </a:t>
            </a:r>
            <a:r>
              <a:rPr lang="en-US" altLang="en-US" sz="2400" dirty="0">
                <a:solidFill>
                  <a:srgbClr val="FF0000"/>
                </a:solidFill>
                <a:latin typeface="Century Gothic" pitchFamily="34" charset="0"/>
              </a:rPr>
              <a:t>O</a:t>
            </a:r>
            <a:r>
              <a:rPr lang="en-US" altLang="en-US" sz="2400" dirty="0" smtClean="0">
                <a:solidFill>
                  <a:srgbClr val="FF0000"/>
                </a:solidFill>
                <a:latin typeface="Century Gothic" pitchFamily="34" charset="0"/>
              </a:rPr>
              <a:t>ver </a:t>
            </a:r>
            <a:r>
              <a:rPr lang="en-US" altLang="en-US" sz="2400" dirty="0" smtClean="0">
                <a:latin typeface="Century Gothic" pitchFamily="34" charset="0"/>
              </a:rPr>
              <a:t>……….. </a:t>
            </a:r>
          </a:p>
        </p:txBody>
      </p:sp>
      <p:pic>
        <p:nvPicPr>
          <p:cNvPr id="16386" name="Picture 2" descr="Image result for 2 wee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3938" y="3429000"/>
            <a:ext cx="2584710" cy="140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266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Supporting Info For Agent</a:t>
            </a:r>
            <a:endParaRPr lang="en-US" altLang="en-US" sz="3600" b="1" dirty="0">
              <a:latin typeface="Century Gothic" pitchFamily="34" charset="0"/>
            </a:endParaRPr>
          </a:p>
        </p:txBody>
      </p:sp>
      <p:sp>
        <p:nvSpPr>
          <p:cNvPr id="5" name="Content Placeholder 2"/>
          <p:cNvSpPr txBox="1">
            <a:spLocks/>
          </p:cNvSpPr>
          <p:nvPr/>
        </p:nvSpPr>
        <p:spPr bwMode="auto">
          <a:xfrm>
            <a:off x="251520" y="1484784"/>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Make agents job easy – </a:t>
            </a:r>
            <a:r>
              <a:rPr lang="en-US" altLang="en-US" sz="2400" dirty="0" smtClean="0">
                <a:solidFill>
                  <a:srgbClr val="FF0000"/>
                </a:solidFill>
                <a:latin typeface="Century Gothic" pitchFamily="34" charset="0"/>
              </a:rPr>
              <a:t>don’t rely on them </a:t>
            </a:r>
            <a:r>
              <a:rPr lang="en-US" altLang="en-US" sz="2400" dirty="0" smtClean="0">
                <a:latin typeface="Century Gothic" pitchFamily="34" charset="0"/>
              </a:rPr>
              <a:t>to do anything!!</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Subdivision Potential </a:t>
            </a:r>
            <a:r>
              <a:rPr lang="en-US" altLang="en-US" sz="2400" dirty="0" smtClean="0">
                <a:latin typeface="Century Gothic" pitchFamily="34" charset="0"/>
              </a:rPr>
              <a:t>– provide agent with mud map of where block could be subdivided, include dot point summary e.g. recently re-zoned (zoning map image) potential block size, features e.g. keep driveway, services well positioned (</a:t>
            </a:r>
            <a:r>
              <a:rPr lang="en-US" altLang="en-US" sz="2400" dirty="0">
                <a:latin typeface="Century Gothic" pitchFamily="34" charset="0"/>
              </a:rPr>
              <a:t>include </a:t>
            </a:r>
            <a:r>
              <a:rPr lang="en-US" altLang="en-US" sz="2400" dirty="0" smtClean="0">
                <a:latin typeface="Century Gothic" pitchFamily="34" charset="0"/>
              </a:rPr>
              <a:t>DBYD??), stage by doing </a:t>
            </a:r>
            <a:r>
              <a:rPr lang="en-US" altLang="en-US" sz="2400" dirty="0" err="1" smtClean="0">
                <a:latin typeface="Century Gothic" pitchFamily="34" charset="0"/>
              </a:rPr>
              <a:t>grannyflat</a:t>
            </a:r>
            <a:r>
              <a:rPr lang="en-US" altLang="en-US" sz="2400" dirty="0" smtClean="0">
                <a:latin typeface="Century Gothic" pitchFamily="34" charset="0"/>
              </a:rPr>
              <a:t> first then subdivide off??</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Granny Flat Potential </a:t>
            </a:r>
            <a:r>
              <a:rPr lang="en-US" altLang="en-US" sz="2400" dirty="0">
                <a:latin typeface="Century Gothic" pitchFamily="34" charset="0"/>
              </a:rPr>
              <a:t>- provide agent with mud map of where </a:t>
            </a:r>
            <a:r>
              <a:rPr lang="en-US" altLang="en-US" sz="2400" dirty="0" smtClean="0">
                <a:latin typeface="Century Gothic" pitchFamily="34" charset="0"/>
              </a:rPr>
              <a:t>granny flat could be built and highlight features e.g. block size required and hence you comply, size and number of bedrooms, own driveway access, house and pool retained.</a:t>
            </a:r>
          </a:p>
        </p:txBody>
      </p:sp>
      <p:pic>
        <p:nvPicPr>
          <p:cNvPr id="17410" name="Picture 2" descr="Image result for supporting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925" y="-14956"/>
            <a:ext cx="2489019" cy="207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3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507748" y="1224321"/>
            <a:ext cx="51125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a:latin typeface="Century Gothic" pitchFamily="34" charset="0"/>
              </a:rPr>
              <a:t>2</a:t>
            </a:r>
            <a:r>
              <a:rPr lang="en-US" altLang="en-US" sz="3600" b="1" dirty="0" smtClean="0">
                <a:latin typeface="Century Gothic" pitchFamily="34" charset="0"/>
              </a:rPr>
              <a:t>) Selling Off The Plan</a:t>
            </a:r>
            <a:endParaRPr lang="en-US" altLang="en-US" sz="3600" b="1" dirty="0">
              <a:latin typeface="Century Gothic" pitchFamily="34" charset="0"/>
            </a:endParaRPr>
          </a:p>
        </p:txBody>
      </p:sp>
      <p:sp>
        <p:nvSpPr>
          <p:cNvPr id="3" name="AutoShape 2" descr="Image result for se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8434" name="Picture 2" descr="Image result for selling off the pl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7728" y="2254392"/>
            <a:ext cx="5188020" cy="36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2590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9888" y="389514"/>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Off The Plan Sales Document / IM - </a:t>
            </a:r>
            <a:endParaRPr lang="en-US" altLang="en-US" sz="3600" b="1" dirty="0">
              <a:latin typeface="Century Gothic" pitchFamily="34" charset="0"/>
            </a:endParaRPr>
          </a:p>
        </p:txBody>
      </p:sp>
      <p:sp>
        <p:nvSpPr>
          <p:cNvPr id="3" name="Content Placeholder 2"/>
          <p:cNvSpPr txBox="1">
            <a:spLocks/>
          </p:cNvSpPr>
          <p:nvPr/>
        </p:nvSpPr>
        <p:spPr bwMode="auto">
          <a:xfrm>
            <a:off x="565472" y="1340768"/>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Presentation </a:t>
            </a:r>
            <a:r>
              <a:rPr lang="en-US" altLang="en-US" sz="2400" dirty="0">
                <a:latin typeface="Century Gothic" pitchFamily="34" charset="0"/>
              </a:rPr>
              <a:t>i</a:t>
            </a:r>
            <a:r>
              <a:rPr lang="en-US" altLang="en-US" sz="2400" dirty="0" smtClean="0">
                <a:latin typeface="Century Gothic" pitchFamily="34" charset="0"/>
              </a:rPr>
              <a:t>s key - First impressions count!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Attention to detail important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Straight to the point</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Tree>
    <p:extLst>
      <p:ext uri="{BB962C8B-B14F-4D97-AF65-F5344CB8AC3E}">
        <p14:creationId xmlns:p14="http://schemas.microsoft.com/office/powerpoint/2010/main" val="4636630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99393"/>
            <a:ext cx="2351584" cy="132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600" b="1" dirty="0" smtClean="0">
                <a:latin typeface="Century Gothic" pitchFamily="34" charset="0"/>
              </a:rPr>
              <a:t>Example</a:t>
            </a:r>
          </a:p>
          <a:p>
            <a:pPr algn="ctr" eaLnBrk="1" hangingPunct="1">
              <a:lnSpc>
                <a:spcPct val="100000"/>
              </a:lnSpc>
              <a:spcBef>
                <a:spcPct val="0"/>
              </a:spcBef>
              <a:buFontTx/>
              <a:buNone/>
            </a:pPr>
            <a:r>
              <a:rPr lang="en-US" altLang="en-US" sz="3600" b="1" dirty="0" smtClean="0">
                <a:latin typeface="Century Gothic" pitchFamily="34" charset="0"/>
              </a:rPr>
              <a:t> A</a:t>
            </a:r>
            <a:endParaRPr lang="en-US" altLang="en-US" sz="3600" b="1" dirty="0">
              <a:latin typeface="Century Gothic" pitchFamily="34" charset="0"/>
            </a:endParaRPr>
          </a:p>
        </p:txBody>
      </p:sp>
      <p:grpSp>
        <p:nvGrpSpPr>
          <p:cNvPr id="8" name="Group 7"/>
          <p:cNvGrpSpPr/>
          <p:nvPr/>
        </p:nvGrpSpPr>
        <p:grpSpPr>
          <a:xfrm>
            <a:off x="7464152" y="332656"/>
            <a:ext cx="4312543" cy="5521077"/>
            <a:chOff x="0" y="0"/>
            <a:chExt cx="4600575" cy="5953125"/>
          </a:xfrm>
        </p:grpSpPr>
        <p:pic>
          <p:nvPicPr>
            <p:cNvPr id="9" name="Picture 8" descr="C:\Users\Tamara Read\Documents\2014\PROPERTY_FinancialAbundance\Consultancy 2015\11_Dymphna_Ultimate Accelerator_13July15\4_UltimateAccelorator\31_MonthlyEvents\4_April2016_MultiUnit\2_2017\1_MultiUnit\PoorIM\3_00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00575" cy="5953125"/>
            </a:xfrm>
            <a:prstGeom prst="rect">
              <a:avLst/>
            </a:prstGeom>
            <a:noFill/>
            <a:ln>
              <a:solidFill>
                <a:schemeClr val="tx1"/>
              </a:solidFill>
            </a:ln>
          </p:spPr>
        </p:pic>
        <p:sp>
          <p:nvSpPr>
            <p:cNvPr id="10" name="Rectangle 9"/>
            <p:cNvSpPr/>
            <p:nvPr/>
          </p:nvSpPr>
          <p:spPr>
            <a:xfrm>
              <a:off x="1152525" y="38100"/>
              <a:ext cx="3067050" cy="180975"/>
            </a:xfrm>
            <a:prstGeom prst="rect">
              <a:avLst/>
            </a:prstGeom>
            <a:solidFill>
              <a:sysClr val="window" lastClr="FFFFFF"/>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95250" y="5695950"/>
              <a:ext cx="3067050" cy="180975"/>
            </a:xfrm>
            <a:prstGeom prst="rect">
              <a:avLst/>
            </a:prstGeom>
            <a:solidFill>
              <a:sysClr val="window" lastClr="FFFFFF"/>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3019425" y="219075"/>
              <a:ext cx="1323975" cy="1057275"/>
            </a:xfrm>
            <a:prstGeom prst="rect">
              <a:avLst/>
            </a:prstGeom>
            <a:solidFill>
              <a:sysClr val="window" lastClr="FFFFFF"/>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 name="Group 12"/>
          <p:cNvGrpSpPr/>
          <p:nvPr/>
        </p:nvGrpSpPr>
        <p:grpSpPr>
          <a:xfrm>
            <a:off x="2649584" y="323152"/>
            <a:ext cx="4070319" cy="5450407"/>
            <a:chOff x="0" y="0"/>
            <a:chExt cx="4600575" cy="5953125"/>
          </a:xfrm>
        </p:grpSpPr>
        <p:pic>
          <p:nvPicPr>
            <p:cNvPr id="14" name="Picture 13" descr="C:\Users\Tamara Read\Documents\2014\PROPERTY_FinancialAbundance\Consultancy 2015\11_Dymphna_Ultimate Accelerator_13July15\4_UltimateAccelorator\31_MonthlyEvents\4_April2016_MultiUnit\2_2017\1_MultiUnit\PoorIM\3_000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600575" cy="5953125"/>
            </a:xfrm>
            <a:prstGeom prst="rect">
              <a:avLst/>
            </a:prstGeom>
            <a:noFill/>
            <a:ln>
              <a:solidFill>
                <a:schemeClr val="tx1"/>
              </a:solidFill>
            </a:ln>
          </p:spPr>
        </p:pic>
        <p:sp>
          <p:nvSpPr>
            <p:cNvPr id="15" name="Rectangle 14"/>
            <p:cNvSpPr/>
            <p:nvPr/>
          </p:nvSpPr>
          <p:spPr>
            <a:xfrm>
              <a:off x="3152775" y="2867025"/>
              <a:ext cx="1323975" cy="2066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5"/>
            <p:cNvSpPr/>
            <p:nvPr/>
          </p:nvSpPr>
          <p:spPr>
            <a:xfrm>
              <a:off x="247650" y="247650"/>
              <a:ext cx="838200" cy="438150"/>
            </a:xfrm>
            <a:prstGeom prst="rect">
              <a:avLst/>
            </a:prstGeom>
            <a:solidFill>
              <a:sysClr val="window" lastClr="FFFFFF"/>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Rectangle 16"/>
            <p:cNvSpPr/>
            <p:nvPr/>
          </p:nvSpPr>
          <p:spPr>
            <a:xfrm>
              <a:off x="685800" y="38100"/>
              <a:ext cx="3067050" cy="180975"/>
            </a:xfrm>
            <a:prstGeom prst="rect">
              <a:avLst/>
            </a:prstGeom>
            <a:solidFill>
              <a:sysClr val="window" lastClr="FFFFFF"/>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ectangle 17"/>
            <p:cNvSpPr/>
            <p:nvPr/>
          </p:nvSpPr>
          <p:spPr>
            <a:xfrm>
              <a:off x="85725" y="5695950"/>
              <a:ext cx="3067050" cy="180975"/>
            </a:xfrm>
            <a:prstGeom prst="rect">
              <a:avLst/>
            </a:prstGeom>
            <a:solidFill>
              <a:sysClr val="window" lastClr="FFFFFF"/>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15616604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9888" y="260648"/>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Share Feedback on Your Table</a:t>
            </a:r>
            <a:endParaRPr lang="en-US" altLang="en-US" sz="3600" b="1" dirty="0">
              <a:latin typeface="Century Gothic" pitchFamily="34" charset="0"/>
            </a:endParaRPr>
          </a:p>
        </p:txBody>
      </p:sp>
      <p:sp>
        <p:nvSpPr>
          <p:cNvPr id="5" name="Content Placeholder 2"/>
          <p:cNvSpPr txBox="1">
            <a:spLocks/>
          </p:cNvSpPr>
          <p:nvPr/>
        </p:nvSpPr>
        <p:spPr bwMode="auto">
          <a:xfrm>
            <a:off x="251520" y="1484784"/>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Tree>
    <p:extLst>
      <p:ext uri="{BB962C8B-B14F-4D97-AF65-F5344CB8AC3E}">
        <p14:creationId xmlns:p14="http://schemas.microsoft.com/office/powerpoint/2010/main" val="4552501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Group Reflection</a:t>
            </a:r>
            <a:endParaRPr lang="en-US" altLang="en-US" sz="3600" b="1" dirty="0">
              <a:latin typeface="Century Gothic" pitchFamily="34" charset="0"/>
            </a:endParaRPr>
          </a:p>
        </p:txBody>
      </p:sp>
      <p:sp>
        <p:nvSpPr>
          <p:cNvPr id="5" name="Content Placeholder 2"/>
          <p:cNvSpPr txBox="1">
            <a:spLocks/>
          </p:cNvSpPr>
          <p:nvPr/>
        </p:nvSpPr>
        <p:spPr bwMode="auto">
          <a:xfrm>
            <a:off x="251520" y="1484784"/>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Tree>
    <p:extLst>
      <p:ext uri="{BB962C8B-B14F-4D97-AF65-F5344CB8AC3E}">
        <p14:creationId xmlns:p14="http://schemas.microsoft.com/office/powerpoint/2010/main" val="10766281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Example A - Reflection</a:t>
            </a:r>
            <a:endParaRPr lang="en-US" altLang="en-US" sz="3600" b="1" dirty="0">
              <a:latin typeface="Century Gothic" pitchFamily="34" charset="0"/>
            </a:endParaRPr>
          </a:p>
        </p:txBody>
      </p:sp>
      <p:sp>
        <p:nvSpPr>
          <p:cNvPr id="3" name="Content Placeholder 2"/>
          <p:cNvSpPr txBox="1">
            <a:spLocks/>
          </p:cNvSpPr>
          <p:nvPr/>
        </p:nvSpPr>
        <p:spPr bwMode="auto">
          <a:xfrm>
            <a:off x="26768" y="1268760"/>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No artist impressions</a:t>
            </a:r>
          </a:p>
          <a:p>
            <a:pPr>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Hard to read floor plans</a:t>
            </a:r>
            <a:endParaRPr lang="en-US" altLang="en-US" sz="2400" dirty="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Poor written copy – lists features only</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Basic inclusions list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Basic location information</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No branding</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Underwhelming</a:t>
            </a:r>
          </a:p>
        </p:txBody>
      </p:sp>
    </p:spTree>
    <p:extLst>
      <p:ext uri="{BB962C8B-B14F-4D97-AF65-F5344CB8AC3E}">
        <p14:creationId xmlns:p14="http://schemas.microsoft.com/office/powerpoint/2010/main" val="18960389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Example A – Verdict?</a:t>
            </a:r>
            <a:endParaRPr lang="en-US" altLang="en-US" sz="3600" b="1" dirty="0">
              <a:latin typeface="Century Gothic" pitchFamily="34" charset="0"/>
            </a:endParaRPr>
          </a:p>
        </p:txBody>
      </p:sp>
      <p:sp>
        <p:nvSpPr>
          <p:cNvPr id="3" name="Content Placeholder 2"/>
          <p:cNvSpPr txBox="1">
            <a:spLocks/>
          </p:cNvSpPr>
          <p:nvPr/>
        </p:nvSpPr>
        <p:spPr bwMode="auto">
          <a:xfrm>
            <a:off x="4367808" y="2420888"/>
            <a:ext cx="460851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6000" dirty="0" smtClean="0">
                <a:latin typeface="Century Gothic" pitchFamily="34" charset="0"/>
              </a:rPr>
              <a:t>POOR</a:t>
            </a:r>
          </a:p>
        </p:txBody>
      </p:sp>
    </p:spTree>
    <p:extLst>
      <p:ext uri="{BB962C8B-B14F-4D97-AF65-F5344CB8AC3E}">
        <p14:creationId xmlns:p14="http://schemas.microsoft.com/office/powerpoint/2010/main" val="35943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a:xfrm>
            <a:off x="623888" y="476250"/>
            <a:ext cx="11017250" cy="4351338"/>
          </a:xfrm>
        </p:spPr>
        <p:txBody>
          <a:bodyPr/>
          <a:lstStyle/>
          <a:p>
            <a:pPr marL="0" indent="0">
              <a:buFont typeface="Arial" charset="0"/>
              <a:buNone/>
            </a:pPr>
            <a:r>
              <a:rPr lang="en-US" altLang="en-US" sz="3200" dirty="0" smtClean="0"/>
              <a:t>Scientists have been studying motivation for decades. While there is still much to learn, one of the most consistent findings is that perhaps the best way to stay motivated is to work on tasks of </a:t>
            </a:r>
          </a:p>
          <a:p>
            <a:pPr marL="0" indent="0">
              <a:buFont typeface="Arial" charset="0"/>
              <a:buNone/>
            </a:pPr>
            <a:r>
              <a:rPr lang="en-US" altLang="en-US" sz="3200" dirty="0" smtClean="0"/>
              <a:t>“just manageable difficulty.”</a:t>
            </a:r>
          </a:p>
          <a:p>
            <a:pPr marL="0" indent="0">
              <a:buFont typeface="Arial" charset="0"/>
              <a:buNone/>
            </a:pPr>
            <a:endParaRPr lang="en-US" altLang="en-US" sz="3200" dirty="0" smtClean="0"/>
          </a:p>
          <a:p>
            <a:pPr marL="0" indent="0">
              <a:buFont typeface="Arial" charset="0"/>
              <a:buNone/>
            </a:pPr>
            <a:r>
              <a:rPr lang="en-US" altLang="en-US" sz="3200" dirty="0" smtClean="0"/>
              <a:t>This concept is called the </a:t>
            </a:r>
            <a:r>
              <a:rPr lang="en-US" altLang="en-US" sz="3200" b="1" dirty="0" smtClean="0">
                <a:solidFill>
                  <a:srgbClr val="CC00FF"/>
                </a:solidFill>
              </a:rPr>
              <a:t>Goldilocks Rule</a:t>
            </a:r>
          </a:p>
          <a:p>
            <a:pPr marL="0" indent="0">
              <a:buFont typeface="Arial" charset="0"/>
              <a:buNone/>
            </a:pPr>
            <a:endParaRPr lang="en-US" altLang="en-US" sz="3200" dirty="0" smtClean="0"/>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9061" y="3573016"/>
            <a:ext cx="2510323" cy="24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1070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Point Star 4"/>
          <p:cNvSpPr/>
          <p:nvPr/>
        </p:nvSpPr>
        <p:spPr>
          <a:xfrm>
            <a:off x="7572859" y="6273006"/>
            <a:ext cx="287337" cy="3603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585" algn="l" rtl="0" fontAlgn="base">
              <a:spcBef>
                <a:spcPct val="0"/>
              </a:spcBef>
              <a:spcAft>
                <a:spcPct val="0"/>
              </a:spcAft>
              <a:defRPr kern="1200">
                <a:solidFill>
                  <a:schemeClr val="lt1"/>
                </a:solidFill>
                <a:latin typeface="+mn-lt"/>
                <a:ea typeface="+mn-ea"/>
                <a:cs typeface="+mn-cs"/>
              </a:defRPr>
            </a:lvl2pPr>
            <a:lvl3pPr marL="1219170" algn="l" rtl="0" fontAlgn="base">
              <a:spcBef>
                <a:spcPct val="0"/>
              </a:spcBef>
              <a:spcAft>
                <a:spcPct val="0"/>
              </a:spcAft>
              <a:defRPr kern="1200">
                <a:solidFill>
                  <a:schemeClr val="lt1"/>
                </a:solidFill>
                <a:latin typeface="+mn-lt"/>
                <a:ea typeface="+mn-ea"/>
                <a:cs typeface="+mn-cs"/>
              </a:defRPr>
            </a:lvl3pPr>
            <a:lvl4pPr marL="1828754" algn="l" rtl="0" fontAlgn="base">
              <a:spcBef>
                <a:spcPct val="0"/>
              </a:spcBef>
              <a:spcAft>
                <a:spcPct val="0"/>
              </a:spcAft>
              <a:defRPr kern="1200">
                <a:solidFill>
                  <a:schemeClr val="lt1"/>
                </a:solidFill>
                <a:latin typeface="+mn-lt"/>
                <a:ea typeface="+mn-ea"/>
                <a:cs typeface="+mn-cs"/>
              </a:defRPr>
            </a:lvl4pPr>
            <a:lvl5pPr marL="2438339" algn="l" rtl="0" fontAlgn="base">
              <a:spcBef>
                <a:spcPct val="0"/>
              </a:spcBef>
              <a:spcAft>
                <a:spcPct val="0"/>
              </a:spcAft>
              <a:defRPr kern="1200">
                <a:solidFill>
                  <a:schemeClr val="lt1"/>
                </a:solidFill>
                <a:latin typeface="+mn-lt"/>
                <a:ea typeface="+mn-ea"/>
                <a:cs typeface="+mn-cs"/>
              </a:defRPr>
            </a:lvl5pPr>
            <a:lvl6pPr marL="3047924" algn="l" defTabSz="1219170" rtl="0" eaLnBrk="1" latinLnBrk="0" hangingPunct="1">
              <a:defRPr kern="1200">
                <a:solidFill>
                  <a:schemeClr val="lt1"/>
                </a:solidFill>
                <a:latin typeface="+mn-lt"/>
                <a:ea typeface="+mn-ea"/>
                <a:cs typeface="+mn-cs"/>
              </a:defRPr>
            </a:lvl6pPr>
            <a:lvl7pPr marL="3657509" algn="l" defTabSz="1219170" rtl="0" eaLnBrk="1" latinLnBrk="0" hangingPunct="1">
              <a:defRPr kern="1200">
                <a:solidFill>
                  <a:schemeClr val="lt1"/>
                </a:solidFill>
                <a:latin typeface="+mn-lt"/>
                <a:ea typeface="+mn-ea"/>
                <a:cs typeface="+mn-cs"/>
              </a:defRPr>
            </a:lvl7pPr>
            <a:lvl8pPr marL="4267093" algn="l" defTabSz="1219170" rtl="0" eaLnBrk="1" latinLnBrk="0" hangingPunct="1">
              <a:defRPr kern="1200">
                <a:solidFill>
                  <a:schemeClr val="lt1"/>
                </a:solidFill>
                <a:latin typeface="+mn-lt"/>
                <a:ea typeface="+mn-ea"/>
                <a:cs typeface="+mn-cs"/>
              </a:defRPr>
            </a:lvl8pPr>
            <a:lvl9pPr marL="4876678" algn="l" defTabSz="1219170" rtl="0" eaLnBrk="1" latinLnBrk="0" hangingPunct="1">
              <a:defRPr kern="1200">
                <a:solidFill>
                  <a:schemeClr val="lt1"/>
                </a:solidFill>
                <a:latin typeface="+mn-lt"/>
                <a:ea typeface="+mn-ea"/>
                <a:cs typeface="+mn-cs"/>
              </a:defRPr>
            </a:lvl9pPr>
          </a:lstStyle>
          <a:p>
            <a:pPr algn="ctr">
              <a:defRPr/>
            </a:pPr>
            <a:endParaRPr lang="en-US"/>
          </a:p>
        </p:txBody>
      </p:sp>
      <p:sp>
        <p:nvSpPr>
          <p:cNvPr id="8" name="Title 1"/>
          <p:cNvSpPr txBox="1">
            <a:spLocks/>
          </p:cNvSpPr>
          <p:nvPr/>
        </p:nvSpPr>
        <p:spPr bwMode="auto">
          <a:xfrm>
            <a:off x="0" y="-27384"/>
            <a:ext cx="2351584" cy="132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600" b="1" dirty="0" smtClean="0">
                <a:latin typeface="Century Gothic" pitchFamily="34" charset="0"/>
              </a:rPr>
              <a:t>Example</a:t>
            </a:r>
          </a:p>
          <a:p>
            <a:pPr algn="ctr" eaLnBrk="1" hangingPunct="1">
              <a:lnSpc>
                <a:spcPct val="100000"/>
              </a:lnSpc>
              <a:spcBef>
                <a:spcPct val="0"/>
              </a:spcBef>
              <a:buFontTx/>
              <a:buNone/>
            </a:pPr>
            <a:r>
              <a:rPr lang="en-US" altLang="en-US" sz="3600" b="1" dirty="0" smtClean="0">
                <a:latin typeface="Century Gothic" pitchFamily="34" charset="0"/>
              </a:rPr>
              <a:t> B</a:t>
            </a:r>
            <a:endParaRPr lang="en-US" altLang="en-US" sz="3600" b="1" dirty="0">
              <a:latin typeface="Century Gothic" pitchFamily="34" charset="0"/>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576" y="31722"/>
            <a:ext cx="4777459" cy="67542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5940" y="31722"/>
            <a:ext cx="4777459" cy="67542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8568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384"/>
            <a:ext cx="2351584" cy="132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600" b="1" dirty="0" smtClean="0">
                <a:latin typeface="Century Gothic" pitchFamily="34" charset="0"/>
              </a:rPr>
              <a:t>Example</a:t>
            </a:r>
          </a:p>
          <a:p>
            <a:pPr algn="ctr" eaLnBrk="1" hangingPunct="1">
              <a:lnSpc>
                <a:spcPct val="100000"/>
              </a:lnSpc>
              <a:spcBef>
                <a:spcPct val="0"/>
              </a:spcBef>
              <a:buFontTx/>
              <a:buNone/>
            </a:pPr>
            <a:r>
              <a:rPr lang="en-US" altLang="en-US" sz="3600" b="1" dirty="0" smtClean="0">
                <a:latin typeface="Century Gothic" pitchFamily="34" charset="0"/>
              </a:rPr>
              <a:t> B</a:t>
            </a:r>
            <a:endParaRPr lang="en-US" altLang="en-US" sz="3600" b="1" dirty="0">
              <a:latin typeface="Century Gothic" pitchFamily="34"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576" y="31722"/>
            <a:ext cx="4777458" cy="67542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6858" y="31722"/>
            <a:ext cx="4777458" cy="67542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2501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384"/>
            <a:ext cx="2351584" cy="132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600" b="1" dirty="0" smtClean="0">
                <a:latin typeface="Century Gothic" pitchFamily="34" charset="0"/>
              </a:rPr>
              <a:t>Example</a:t>
            </a:r>
          </a:p>
          <a:p>
            <a:pPr algn="ctr" eaLnBrk="1" hangingPunct="1">
              <a:lnSpc>
                <a:spcPct val="100000"/>
              </a:lnSpc>
              <a:spcBef>
                <a:spcPct val="0"/>
              </a:spcBef>
              <a:buFontTx/>
              <a:buNone/>
            </a:pPr>
            <a:r>
              <a:rPr lang="en-US" altLang="en-US" sz="3600" b="1" dirty="0" smtClean="0">
                <a:latin typeface="Century Gothic" pitchFamily="34" charset="0"/>
              </a:rPr>
              <a:t> B</a:t>
            </a:r>
            <a:endParaRPr lang="en-US" altLang="en-US" sz="3600" b="1" dirty="0">
              <a:latin typeface="Century Gothic" pitchFamily="34" charset="0"/>
            </a:endParaRP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147804"/>
            <a:ext cx="4695350" cy="663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0136" y="147803"/>
            <a:ext cx="4695351" cy="663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0840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384"/>
            <a:ext cx="2351584" cy="132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600" b="1" dirty="0" smtClean="0">
                <a:latin typeface="Century Gothic" pitchFamily="34" charset="0"/>
              </a:rPr>
              <a:t>Example</a:t>
            </a:r>
          </a:p>
          <a:p>
            <a:pPr algn="ctr" eaLnBrk="1" hangingPunct="1">
              <a:lnSpc>
                <a:spcPct val="100000"/>
              </a:lnSpc>
              <a:spcBef>
                <a:spcPct val="0"/>
              </a:spcBef>
              <a:buFontTx/>
              <a:buNone/>
            </a:pPr>
            <a:r>
              <a:rPr lang="en-US" altLang="en-US" sz="3600" b="1" dirty="0" smtClean="0">
                <a:latin typeface="Century Gothic" pitchFamily="34" charset="0"/>
              </a:rPr>
              <a:t> B</a:t>
            </a:r>
            <a:endParaRPr lang="en-US" altLang="en-US" sz="3600" b="1" dirty="0">
              <a:latin typeface="Century Gothic"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228" y="147803"/>
            <a:ext cx="4695350" cy="663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305" y="147803"/>
            <a:ext cx="4695351" cy="663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7020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7384"/>
            <a:ext cx="2351584" cy="132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3600" b="1" dirty="0" smtClean="0">
                <a:latin typeface="Century Gothic" pitchFamily="34" charset="0"/>
              </a:rPr>
              <a:t>Example</a:t>
            </a:r>
          </a:p>
          <a:p>
            <a:pPr algn="ctr" eaLnBrk="1" hangingPunct="1">
              <a:lnSpc>
                <a:spcPct val="100000"/>
              </a:lnSpc>
              <a:spcBef>
                <a:spcPct val="0"/>
              </a:spcBef>
              <a:buFontTx/>
              <a:buNone/>
            </a:pPr>
            <a:r>
              <a:rPr lang="en-US" altLang="en-US" sz="3600" b="1" dirty="0" smtClean="0">
                <a:latin typeface="Century Gothic" pitchFamily="34" charset="0"/>
              </a:rPr>
              <a:t> B</a:t>
            </a:r>
            <a:endParaRPr lang="en-US" altLang="en-US" sz="3600" b="1" dirty="0">
              <a:latin typeface="Century Gothic" pitchFamily="34" charset="0"/>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0184" y="147803"/>
            <a:ext cx="4695351" cy="663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0136" y="147801"/>
            <a:ext cx="4695351" cy="6638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4889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29888" y="260648"/>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Share Feedback on Your Table</a:t>
            </a:r>
            <a:endParaRPr lang="en-US" altLang="en-US" sz="3600" b="1" dirty="0">
              <a:latin typeface="Century Gothic" pitchFamily="34" charset="0"/>
            </a:endParaRPr>
          </a:p>
        </p:txBody>
      </p:sp>
      <p:sp>
        <p:nvSpPr>
          <p:cNvPr id="5" name="Content Placeholder 2"/>
          <p:cNvSpPr txBox="1">
            <a:spLocks/>
          </p:cNvSpPr>
          <p:nvPr/>
        </p:nvSpPr>
        <p:spPr bwMode="auto">
          <a:xfrm>
            <a:off x="251520" y="1484784"/>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Tree>
    <p:extLst>
      <p:ext uri="{BB962C8B-B14F-4D97-AF65-F5344CB8AC3E}">
        <p14:creationId xmlns:p14="http://schemas.microsoft.com/office/powerpoint/2010/main" val="353439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Activity – Group Reflection</a:t>
            </a:r>
            <a:endParaRPr lang="en-US" altLang="en-US" sz="3600" b="1" dirty="0">
              <a:latin typeface="Century Gothic" pitchFamily="34" charset="0"/>
            </a:endParaRPr>
          </a:p>
        </p:txBody>
      </p:sp>
      <p:sp>
        <p:nvSpPr>
          <p:cNvPr id="5" name="Content Placeholder 2"/>
          <p:cNvSpPr txBox="1">
            <a:spLocks/>
          </p:cNvSpPr>
          <p:nvPr/>
        </p:nvSpPr>
        <p:spPr bwMode="auto">
          <a:xfrm>
            <a:off x="251520" y="1484784"/>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______________________</a:t>
            </a:r>
          </a:p>
          <a:p>
            <a:pPr eaLnBrk="1" hangingPunct="1">
              <a:lnSpc>
                <a:spcPct val="100000"/>
              </a:lnSpc>
              <a:spcAft>
                <a:spcPts val="600"/>
              </a:spcAft>
              <a:buClr>
                <a:schemeClr val="accent1"/>
              </a:buClr>
              <a:buSzPct val="75000"/>
              <a:buFont typeface="Wingdings 2" pitchFamily="18" charset="2"/>
              <a:buChar char=""/>
            </a:pPr>
            <a:endParaRPr lang="en-US" altLang="en-US" sz="2400" dirty="0" smtClean="0">
              <a:latin typeface="Century Gothic" pitchFamily="34" charset="0"/>
            </a:endParaRPr>
          </a:p>
        </p:txBody>
      </p:sp>
    </p:spTree>
    <p:extLst>
      <p:ext uri="{BB962C8B-B14F-4D97-AF65-F5344CB8AC3E}">
        <p14:creationId xmlns:p14="http://schemas.microsoft.com/office/powerpoint/2010/main" val="5570570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Example B – Verdict?</a:t>
            </a:r>
            <a:endParaRPr lang="en-US" altLang="en-US" sz="3600" b="1" dirty="0">
              <a:latin typeface="Century Gothic" pitchFamily="34" charset="0"/>
            </a:endParaRPr>
          </a:p>
        </p:txBody>
      </p:sp>
      <p:sp>
        <p:nvSpPr>
          <p:cNvPr id="3" name="Content Placeholder 2"/>
          <p:cNvSpPr txBox="1">
            <a:spLocks/>
          </p:cNvSpPr>
          <p:nvPr/>
        </p:nvSpPr>
        <p:spPr bwMode="auto">
          <a:xfrm>
            <a:off x="4367808" y="2420888"/>
            <a:ext cx="4608512"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6000" dirty="0" smtClean="0">
                <a:latin typeface="Century Gothic" pitchFamily="34" charset="0"/>
              </a:rPr>
              <a:t>GOOD</a:t>
            </a:r>
          </a:p>
        </p:txBody>
      </p:sp>
    </p:spTree>
    <p:extLst>
      <p:ext uri="{BB962C8B-B14F-4D97-AF65-F5344CB8AC3E}">
        <p14:creationId xmlns:p14="http://schemas.microsoft.com/office/powerpoint/2010/main" val="32284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Traits of a Good Off The Plan Sales Document</a:t>
            </a:r>
            <a:endParaRPr lang="en-US" altLang="en-US" sz="3600" b="1" dirty="0">
              <a:latin typeface="Century Gothic" pitchFamily="34" charset="0"/>
            </a:endParaRPr>
          </a:p>
        </p:txBody>
      </p:sp>
      <p:sp>
        <p:nvSpPr>
          <p:cNvPr id="3" name="Content Placeholder 2"/>
          <p:cNvSpPr txBox="1">
            <a:spLocks/>
          </p:cNvSpPr>
          <p:nvPr/>
        </p:nvSpPr>
        <p:spPr bwMode="auto">
          <a:xfrm>
            <a:off x="263352" y="877615"/>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Photo quality artist impressions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Professional</a:t>
            </a:r>
            <a:r>
              <a:rPr lang="en-US" altLang="en-US" sz="2400" dirty="0" smtClean="0">
                <a:latin typeface="Century Gothic" pitchFamily="34" charset="0"/>
              </a:rPr>
              <a:t> Presentation – layout, style, logo</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Proof Read – </a:t>
            </a:r>
            <a:r>
              <a:rPr lang="en-US" altLang="en-US" sz="2400" dirty="0" smtClean="0">
                <a:solidFill>
                  <a:srgbClr val="FF0000"/>
                </a:solidFill>
                <a:latin typeface="Century Gothic" pitchFamily="34" charset="0"/>
              </a:rPr>
              <a:t>no spelling errors </a:t>
            </a:r>
            <a:r>
              <a:rPr lang="en-US" altLang="en-US" sz="2400" dirty="0" smtClean="0">
                <a:latin typeface="Century Gothic" pitchFamily="34" charset="0"/>
              </a:rPr>
              <a:t>or calculation errors</a:t>
            </a:r>
          </a:p>
          <a:p>
            <a:pPr>
              <a:lnSpc>
                <a:spcPct val="100000"/>
              </a:lnSpc>
              <a:spcAft>
                <a:spcPts val="600"/>
              </a:spcAft>
              <a:buClr>
                <a:schemeClr val="accent1"/>
              </a:buClr>
              <a:buSzPct val="75000"/>
              <a:buFont typeface="Wingdings 2" pitchFamily="18" charset="2"/>
              <a:buChar char=""/>
            </a:pPr>
            <a:r>
              <a:rPr lang="en-US" altLang="en-US" sz="2400" dirty="0">
                <a:solidFill>
                  <a:srgbClr val="FF0000"/>
                </a:solidFill>
                <a:latin typeface="Century Gothic" pitchFamily="34" charset="0"/>
              </a:rPr>
              <a:t>Photos</a:t>
            </a:r>
            <a:r>
              <a:rPr lang="en-US" altLang="en-US" sz="2400" dirty="0">
                <a:latin typeface="Century Gothic" pitchFamily="34" charset="0"/>
              </a:rPr>
              <a:t>, maps, dot </a:t>
            </a:r>
            <a:r>
              <a:rPr lang="en-US" altLang="en-US" sz="2400" dirty="0" smtClean="0">
                <a:latin typeface="Century Gothic" pitchFamily="34" charset="0"/>
              </a:rPr>
              <a:t>points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Executive Summary - </a:t>
            </a:r>
            <a:r>
              <a:rPr lang="en-US" altLang="en-US" sz="2400" dirty="0" smtClean="0">
                <a:latin typeface="Century Gothic" pitchFamily="34" charset="0"/>
              </a:rPr>
              <a:t>covering key points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Cash Flow </a:t>
            </a:r>
            <a:r>
              <a:rPr lang="en-US" altLang="en-US" sz="2400" dirty="0" smtClean="0">
                <a:latin typeface="Century Gothic" pitchFamily="34" charset="0"/>
              </a:rPr>
              <a:t>Estimate</a:t>
            </a:r>
            <a:endParaRPr lang="en-US" altLang="en-US" sz="2400" dirty="0" smtClean="0">
              <a:solidFill>
                <a:srgbClr val="FF0000"/>
              </a:solidFill>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Specifications</a:t>
            </a:r>
            <a:r>
              <a:rPr lang="en-US" altLang="en-US" sz="2400" dirty="0" smtClean="0">
                <a:latin typeface="Century Gothic" pitchFamily="34" charset="0"/>
              </a:rPr>
              <a:t> and Finishes</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Floor plans</a:t>
            </a:r>
          </a:p>
        </p:txBody>
      </p:sp>
      <p:pic>
        <p:nvPicPr>
          <p:cNvPr id="33794" name="Picture 2" descr="Image result for proof re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6232" y="3573016"/>
            <a:ext cx="2375440" cy="237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33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323528" y="908720"/>
            <a:ext cx="11461104"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lnSpc>
                <a:spcPct val="90000"/>
              </a:lnSpc>
              <a:spcBef>
                <a:spcPts val="1000"/>
              </a:spcBef>
              <a:buFont typeface="Arial" pitchFamily="34" charset="0"/>
              <a:buChar char="•"/>
              <a:defRPr sz="2800">
                <a:solidFill>
                  <a:schemeClr val="tx1"/>
                </a:solidFill>
                <a:latin typeface="Calibri" pitchFamily="34" charset="0"/>
              </a:defRPr>
            </a:lvl1pPr>
            <a:lvl2pPr marL="685800" indent="-22860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Pricing</a:t>
            </a: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Rental Appraisal</a:t>
            </a:r>
            <a:endParaRPr lang="en-US" altLang="en-US" sz="2400" dirty="0" smtClean="0">
              <a:latin typeface="Century Gothic" pitchFamily="34" charset="0"/>
            </a:endParaRP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Valuation / </a:t>
            </a:r>
            <a:r>
              <a:rPr lang="en-US" altLang="en-US" sz="2400" dirty="0" err="1" smtClean="0">
                <a:latin typeface="Century Gothic" pitchFamily="34" charset="0"/>
              </a:rPr>
              <a:t>Depretiation</a:t>
            </a:r>
            <a:r>
              <a:rPr lang="en-US" altLang="en-US" sz="2400" dirty="0" smtClean="0">
                <a:latin typeface="Century Gothic" pitchFamily="34" charset="0"/>
              </a:rPr>
              <a: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Comparable</a:t>
            </a:r>
            <a:r>
              <a:rPr lang="en-US" altLang="en-US" sz="2400" dirty="0" smtClean="0">
                <a:latin typeface="Century Gothic" pitchFamily="34" charset="0"/>
              </a:rPr>
              <a:t> Sales </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Location</a:t>
            </a:r>
            <a:r>
              <a:rPr lang="en-US" altLang="en-US" sz="2400" dirty="0" smtClean="0">
                <a:latin typeface="Century Gothic" pitchFamily="34" charset="0"/>
              </a:rPr>
              <a:t> Information – Why Town, why suburb, why street?</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latin typeface="Century Gothic" pitchFamily="34" charset="0"/>
              </a:rPr>
              <a:t>Team – Developer, Builder, Property Manager etc.</a:t>
            </a:r>
          </a:p>
          <a:p>
            <a:pPr eaLnBrk="1" hangingPunct="1">
              <a:lnSpc>
                <a:spcPct val="100000"/>
              </a:lnSpc>
              <a:spcAft>
                <a:spcPts val="600"/>
              </a:spcAft>
              <a:buClr>
                <a:schemeClr val="accent1"/>
              </a:buClr>
              <a:buSzPct val="75000"/>
              <a:buFont typeface="Wingdings 2" pitchFamily="18" charset="2"/>
              <a:buChar char=""/>
            </a:pPr>
            <a:r>
              <a:rPr lang="en-US" altLang="en-US" sz="2400" dirty="0" smtClean="0">
                <a:solidFill>
                  <a:srgbClr val="FF0000"/>
                </a:solidFill>
                <a:latin typeface="Century Gothic" pitchFamily="34" charset="0"/>
              </a:rPr>
              <a:t>Contact</a:t>
            </a:r>
            <a:r>
              <a:rPr lang="en-US" altLang="en-US" sz="2400" dirty="0" smtClean="0">
                <a:latin typeface="Century Gothic" pitchFamily="34" charset="0"/>
              </a:rPr>
              <a:t> Details</a:t>
            </a:r>
          </a:p>
        </p:txBody>
      </p:sp>
      <p:pic>
        <p:nvPicPr>
          <p:cNvPr id="32770" name="Picture 2" descr="Image result for yes"/>
          <p:cNvPicPr>
            <a:picLocks noChangeAspect="1" noChangeArrowheads="1"/>
          </p:cNvPicPr>
          <p:nvPr/>
        </p:nvPicPr>
        <p:blipFill rotWithShape="1">
          <a:blip r:embed="rId2">
            <a:extLst>
              <a:ext uri="{28A0092B-C50C-407E-A947-70E740481C1C}">
                <a14:useLocalDpi xmlns:a14="http://schemas.microsoft.com/office/drawing/2010/main" val="0"/>
              </a:ext>
            </a:extLst>
          </a:blip>
          <a:srcRect t="16814"/>
          <a:stretch/>
        </p:blipFill>
        <p:spPr bwMode="auto">
          <a:xfrm>
            <a:off x="8184231" y="3864864"/>
            <a:ext cx="3910153" cy="21564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518256" y="188640"/>
            <a:ext cx="1167076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3600" b="1" dirty="0" smtClean="0">
                <a:latin typeface="Century Gothic" pitchFamily="34" charset="0"/>
              </a:rPr>
              <a:t>Traits of a Good Off The Plan Sales Document</a:t>
            </a:r>
            <a:endParaRPr lang="en-US" altLang="en-US" sz="3600" b="1" dirty="0">
              <a:latin typeface="Century Gothic" pitchFamily="34" charset="0"/>
            </a:endParaRPr>
          </a:p>
        </p:txBody>
      </p:sp>
    </p:spTree>
    <p:extLst>
      <p:ext uri="{BB962C8B-B14F-4D97-AF65-F5344CB8AC3E}">
        <p14:creationId xmlns:p14="http://schemas.microsoft.com/office/powerpoint/2010/main" val="2648991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a:xfrm>
            <a:off x="623392" y="332656"/>
            <a:ext cx="10515600" cy="5328592"/>
          </a:xfrm>
        </p:spPr>
        <p:txBody>
          <a:bodyPr>
            <a:normAutofit/>
          </a:bodyPr>
          <a:lstStyle/>
          <a:p>
            <a:r>
              <a:rPr lang="en-US" altLang="en-US" sz="2400" dirty="0" smtClean="0"/>
              <a:t>For example, imagine you are </a:t>
            </a:r>
            <a:r>
              <a:rPr lang="en-US" altLang="en-US" sz="2400" dirty="0" smtClean="0">
                <a:solidFill>
                  <a:srgbClr val="FF0000"/>
                </a:solidFill>
              </a:rPr>
              <a:t>playing tennis</a:t>
            </a:r>
            <a:r>
              <a:rPr lang="en-US" altLang="en-US" sz="2400" dirty="0" smtClean="0"/>
              <a:t>. If you try to play a serious match against a four-year-old, you will quickly become bored. The </a:t>
            </a:r>
            <a:r>
              <a:rPr lang="en-US" altLang="en-US" sz="2400" dirty="0" smtClean="0">
                <a:solidFill>
                  <a:srgbClr val="FF0000"/>
                </a:solidFill>
              </a:rPr>
              <a:t>match is too easy</a:t>
            </a:r>
            <a:r>
              <a:rPr lang="en-US" altLang="en-US" sz="2400" dirty="0" smtClean="0"/>
              <a:t>. On the opposite end of the spectrum, if you try to play a serious match against a professional tennis player like Roger Federer or Serena Williams, you will find yourself demotivated for a different reason. The </a:t>
            </a:r>
            <a:r>
              <a:rPr lang="en-US" altLang="en-US" sz="2400" dirty="0" smtClean="0">
                <a:solidFill>
                  <a:srgbClr val="FF0000"/>
                </a:solidFill>
              </a:rPr>
              <a:t>match is too difficult</a:t>
            </a:r>
            <a:r>
              <a:rPr lang="en-US" altLang="en-US" sz="2400" dirty="0" smtClean="0"/>
              <a:t>.</a:t>
            </a:r>
          </a:p>
          <a:p>
            <a:endParaRPr lang="en-US" altLang="en-US" sz="2400" dirty="0" smtClean="0"/>
          </a:p>
          <a:p>
            <a:r>
              <a:rPr lang="en-US" altLang="en-US" sz="2400" dirty="0" smtClean="0"/>
              <a:t>Compare these experiences to </a:t>
            </a:r>
            <a:r>
              <a:rPr lang="en-US" altLang="en-US" sz="2400" dirty="0" smtClean="0">
                <a:solidFill>
                  <a:srgbClr val="FF0000"/>
                </a:solidFill>
              </a:rPr>
              <a:t>playing tennis against someone who is your equal</a:t>
            </a:r>
            <a:r>
              <a:rPr lang="en-US" altLang="en-US" sz="2400" dirty="0" smtClean="0"/>
              <a:t>. As the game progresses, you win a few points and you lose a few points. You have a chance of winning the match, but only if you really try. Your focus narrows, distractions fade away, and you find yourself fully invested in the task at hand. The challenge you are facing is </a:t>
            </a:r>
            <a:r>
              <a:rPr lang="en-US" altLang="en-US" sz="2400" dirty="0" smtClean="0">
                <a:solidFill>
                  <a:srgbClr val="FF0000"/>
                </a:solidFill>
              </a:rPr>
              <a:t>“just manageable”. </a:t>
            </a:r>
            <a:r>
              <a:rPr lang="en-US" altLang="en-US" sz="2400" dirty="0" smtClean="0"/>
              <a:t>Victory is not guaranteed, but it is possible. Tasks like these, science has found, are the most likely to keep us motivated in the long term.</a:t>
            </a:r>
          </a:p>
        </p:txBody>
      </p:sp>
      <p:sp>
        <p:nvSpPr>
          <p:cNvPr id="2" name="AutoShape 4" descr="Image result for tennis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Image result for tennis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0496" y="1700808"/>
            <a:ext cx="1508416" cy="126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896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txBox="1">
            <a:spLocks/>
          </p:cNvSpPr>
          <p:nvPr/>
        </p:nvSpPr>
        <p:spPr bwMode="auto">
          <a:xfrm>
            <a:off x="2782889" y="2276475"/>
            <a:ext cx="68754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r>
              <a:rPr lang="en-US" altLang="en-US" sz="8800" dirty="0">
                <a:solidFill>
                  <a:schemeClr val="accent1"/>
                </a:solidFill>
              </a:rPr>
              <a:t>QUESTIONS?</a:t>
            </a:r>
          </a:p>
        </p:txBody>
      </p:sp>
      <p:sp>
        <p:nvSpPr>
          <p:cNvPr id="107523" name="AutoShape 2"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1679575" y="-144462"/>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a:solidFill>
                <a:schemeClr val="tx1"/>
              </a:solidFill>
              <a:latin typeface="Arial" charset="0"/>
            </a:endParaRPr>
          </a:p>
        </p:txBody>
      </p:sp>
      <p:sp>
        <p:nvSpPr>
          <p:cNvPr id="107524" name="AutoShape 4" descr="data:image/jpeg;base64,/9j/4AAQSkZJRgABAQAAAQABAAD/2wCEAAkGBxQSEhUUExQWFRQWFxUVFxQYFxcXFhcUFRQXFhYUFBcYHCggGBolHBQUITEhJSksLi4uFx8zODMsNygtLisBCgoKDg0OFBAQGiwcHBwsLCwsLCwsLCwsLCwsLCwsLCwsLCwsLCwsLCwsODcsLCw3NywsKzcrKzcrNywrKysrK//AABEIALcBEwMBIgACEQEDEQH/xAAbAAABBQEBAAAAAAAAAAAAAAADAAECBAUGB//EAEkQAAECAwMFCwcKBQQDAAAAAAEAAgMRIQQSMQVBUWFxBhMiMoGRobHB0fAHQlJicqLhFCMkM5KTssLS8TSCg6OzFkNTcxXi8v/EABgBAQEBAQEAAAAAAAAAAAAAAAABAgME/8QAIREBAQACAgICAwEAAAAAAAAAAAECEQMSEzEhMiJBUQT/2gAMAwEAAhEDEQA/APIlJqYKbV7HmTaiMQ2hFa1AViKgsCM0IHupSU2tRGwkAQFNpVhkEqwyyptFViswoc1ZhWNW4dikptdKTYKuWeCrMPJ6uNskggq4YITyre8FS3lBTY4qRKtNg0UN6ATYruhhPDgglGuTViFZipaulO0WeWCqmGVuGFQ4BUnQpJtdM+JAB2obIBBwWzEaKXQVYsMG8QCKKbNOfdAcgiyOnnOtd1FsLZ0bPWAFXiwLpkWyOmWKx5F6MGz2XfJMnLozLSsUIQjMyNDn2Yq22yAHhCSm7JrJmTiNuHOpcttSMDKT8XNlrGjQqsGKJSdMyBG2eHMtaNko3pzF2ucTxUI2SLrL5pSctRzpuJZWZkiCC43nXdE8Zp7VaJEgHDPqV2zWVr88j0nMo/8Aj5TLhOVAruGme22xGmhJnpr0KvaLXEfxnGWjAcwV+1xQJi6Lxz6NiouaJKxNIQ4hlikpss5lmSWhxrQitCGFNpW2BQpBDBRGhARqsQ0JisQ2oCw2o7GpoTVes8MDEoIQYWpaNlsMyCcM6PBiwxxRNFbadSyLTbO0cWimIYQYVo0qxigcNARg0EKF2Yki2eHKhQBchFaDoAJRN5GhRWQ5B+TlxWy2zgGufMimzT1dyi7ULJkwHPVXoNkaBM01TVqDZ2jwFN9jBIr04rFrSg+yTkZUzaOdJ1ja8UFc7e2a04dgeDjweemrQrtnsrQTKvWs2tac2ywljgaSnhieZTj2M8auzOAtuPBdiQMabdqEyO9xIoaYeNqzcmuqvYreQAwN5TIdYmo2zKzYhDC5uOYcOmIEuRUrVZ3VAB50DJ1jDHzMwdMxMJ8e1aNrhkMADXEmVfVWSbK4GZDqZ5d66Wz5WZvoa5oMqTJpLnknypZocSYbEY3UZDZiszLS9duRtFubePCM9Q+ElTt+UnOaGkmW1bETJbHG5vzRpMj1yE1m23J7GUaS4UnPGeoEVC6Sxiys1lrDatF48oCs2fLbvOAObX4CJZcnB7w27Kec0WnlPJrIMgAGjTQk9quWUSY1hOaXuJDZDGZ6SglzJ4EjThzBasGEwhxL6ywkqkWZxqBhIAJs0rtvSonVqHZyRgkm0ebpwEUQ0VsJd9uQDUeGCpthK1CspzBXYEwakdrlMQHTwVyDk9xzS20U2K0M6Fahko8Ow86ZzZZlNixZYRJWnChVqsqE4iS0YYc6qK0WwdStQYOfHUs+yxSDI1C1HtIALcNGjlWdrpBjqmktqm15UmQWv1HtRIULzXCWvMpcl6nhkkU6VG87AAgrRgWYyALdh06Nivwsn1FNuEli8jUwc5Ba55kRI6UQXwZSppkupfk4zpLnHUoR7DSZIU8i9GMGgSJE5yWjBDSJyCsQYLAOEQeSamIsNuDSdtOhN01IHcLgQAow7LEBEp9nWifLADRlNuCduUTopoCzZWpYeJYImINcFDJ2SHB95wB8aUaFlpvoT1zUomXQJAtxzzK5WZOkuJ49mrLep6ZIEbJrCeKQcM0gdaNFy2QMANeJVaJlF2Lia4T7AkxyO2INuyAwtoZOGeVFQtOQ+BIGZMpmVaa1qvt8qmXKe9V42V2aa6pnplJPk3HPvyCbsya66yCHZsmFpvDjYXtWFJrUtGU54NMtZl1LMi5Xa2hewcoJ5vgtdqzqL1nsgYeLOWBzV7VUypCdEJLRQCrjhsE1Qi5eGmI7Y0tHTILPflqZ4LGz1uvH7LAetTa6Fi5PcTO8CdtByI0OxYTlh4NVmxcpRT513Y1rf8h7EMCI88Zxnpc8twnWQa3pTvU6t5tkbnPSksNmTHS+rH2GdsRJTtTqyGbnHz4b4bNhvO2SFOlaULIrBcuMMThC+X0F2dbgbIA7ScV1DLExs5NGfWrAh15e0Lp5Mk6RyduyHvhdvTBDIILZyLbjqydKRLgAdAQIWRrQCZNaZCYPpCYwngajmPLubpcous0MvYwOmYbZEkULXYEbNC56Bu+lx4Dhm4Lg7rkkyySzFKI2MDw4TgNIaZbZp40cOphtp051owt3dmcOFfaZSrDd+UFHgbobLFmDEguwlOhxM5h2BwWvLknjxY1neBWZIx1bUVzAZuaVvGwWWLg1hqKt+Ci7c4w1a97cc8xTSCr5U8X8YkFpEycM6Ky2kYTIV52QIoBDYjXCnGEjXWFSfkq0Mxhhw0tcOoq+SVOliyy13jiRq1q7k+0OnKdM/wCyzSJSvNiMIxmwkU1tWhY3wzxYjQ72gOuqXKLJWnZ2kGonoPwVyLCe8UxBo0iROwg1+KNZLPdkbwIOImJfaK0LFFY1xoJezhrvTquVzbmOxMlOc9l1wDXjViNivZPtJILXULc+eWxN8qLZCFDDjjOd0cpz5qBSitjP9GGc5HCnqM1xtdpNGNtAnidZoECLbpjDomrLoUgC97GSxvSAPOVWjZasjJDfA46GNc/pAl0rcykYstAhkuoO5ObM7QSfGlUsobqobeIwt9aIWt5hMrMj7r4juKQ3WxjnH7TuCt+SsdI2iDeuylqzqx8nAE3FrfacB1rjLRuhiPpee7VfAH2YQKoG3PnS6Dsr77p9Cnkq+OO6faITfOvamgnpw6VUtOVGNFWga3uDetckd+fiXnlIGnAXGqpboBhi8WzNKC6DpqSHfiqZAKd6dZHSRsvMODmn2Gl/SJhZ8fLw0O5Sxg5pz6FCDku8JkmozzPQ4kDmViHkxopX8On0AKKbrUkZ0XKUU1a1rRWZLXOptN0BBNrivwcT7Mpe410udbosLBUNE5YyE+fFH3qinyOYNhiPNQXZpuMxyFz/AMqeNk5zGEzAkCakholpuBpkunbD8cqiWdqaVyuRLNvoe5110i5oc1okZNBDmucXT5zrqtkZMZnBO1xI5py6FoXAMNBT5lUVINlAwAEgBSlK02KbofjkSfaGN4zmjaQEA5Vg5ojTL0Te6lRZaygSVVuVofrfYf8ApSQabs/L1BP46Qonv6gpDt7Qg5/dq35j+pD/AAvXDGGDmXc7tD8wf+yH+By4cFdMfTyc32REAaE0SxNcjCakCUcplYzI2S2ioC6/cbDe6yuN90wYsjePmzln1Ln47qYLq9wX8K/+t+ZSvRxZW7c1B3Q21ld+vYUexh6gCrP+rrQbu+Q4b7pBBBewzBnpKqNlIbAlcC1qOXmroIPlAA49ncPZc12eee6t2wZcs9phviXHXWTvXmCkuEcCZ00Lzy0QRJdPuDaDZLWPb/wrFkdsOS5baULKtgJ4EVjTmk8sM65jLVmWpZsovLpQ47iAAQXCHEbWWBInMUXmj7ED4CAbAG1AkdIp0hOiTnj2WzZVjswEF2xphk4aCRnRYu6OLns5Gtrw7NrA6l5luLjRDFitMSIQ2GCAYjiAZuqATqCAzL9raJb6HUreY04j1ZLPR18skm3bZXylFixmmgui61pY0PAIDpzM84fm0KpvMZ+JNcxccNjZDPoWduayjFjxQIgbJjHHgg1MpCd6ZznOg7p91MWyxGsEJrpgEEudnzSAGhLj+mplLNtC12J0NpIIzTDRLEyxEjgr8DJbTVxJ2y6zXpXCRN2trdgyE3keT0uVV+6a2uwihvstZ8U6J3j1BtgYcWg6jUYSwKsMhAahzLymwZRtb4sMPtEUtMSGCAXAEF4BBlKi9NtWTGhrqA0OvNrU1pcct+k4tthsnee0bSBmWVbcsWJ9IsWCQCDIvaajPIHFeSizTe6dZOIrqJGcqy2wt1c7VrqxeSR6ad2ViZQRRICUmhx7FVieUGyjDfHagzvIXANsI/afciCxaug9quoz5Y9LyRujFra50KE8BpAN8hpmROgE0+W8qxoEB8Xe2G4Abt51ZuANZa1n+TlkmRqS4bMwHmlaG7r+Cjez2hZ18umOW5txcXygWo8VkFvI53WVTjbsLc7CK1vsw2DrasyyQgfBPUrQs40DlYe1b053k0jFy5bH8a0ROQhvUqMR0R/GiPdteT1rS3jUeQNHWmMOWnlLR1Iz5GR8i8SK7zyd2L5qJPDfPyBcuZaR94ewLt/J8RvUWX/INPoDSpWsMra6IWNmhJWAnWXXZE9vUFMY+NIQie1SB6+0IrB3aH5j+pD/AAOXDzXbbsz8wfbh/hcuGHL45VuPHzfYUFKaHLanlrKrkUc0+IXW7gv4V/8AW7Vx1owxK7Dyf/wj/wCt2rNd+H1XMMdQbApTQoeA2DqUlp5zWnBdJuDP0W1f1P8ACuYtBofiuk3BH6Lav6n+JS134f2xQU7jrQ2nYn5uda24NDcSfpEb/rHW5V2CmbBG3En6RF/629blVYaDYFmO2f1xdHuQHzzvYd1hYnlHYN+hLY3HH593sO6wsnyjfWwvGbUpfbrx/RiwoYl47Gol3b73wUIbaVlzd7kpN1f2+8qvNaPYpb7Cw+shaP8AkbpcvWbbxXbD1FeTWGW+wq/7kPO3026AvWLZxXcvUs16eD1XicMgRH4Tvv0DzjpV+/4mexqoQ/rYlfPfnl5x0Aq9Lb9qJ2BVy5PZi/b/AHD3JEH0fc73KV3UeaIespjDHo+53lVh2Xk84kbNwmaNDtC0N3H8HG9g9az/ACeCTY1JcJmYDM7QVf3c/wAHG9g9aw9nH9Xl1jiiWI+2R1KzPZ77kKxPMsZfzNHYrO+6xyxe4Lbz5ewruofdu7U4YcwdyMA6wp3tY+8eexNPZ75U0iBa/Q/3Au28n096izn9YMSD5g0LiXQ9Q+7cV2vk/bKFF/7B5pb5gzKV04/bqgUkgEkd0L/apB3jlVQRh4505jjN4qFnasvdmfo7vbhfmXB3ti7XdfFnZ3D1oR6SuJW48nN9j3hqT3kxKYO8eCq5GtDqLs/J8fojtsX8y4i0GmK6rcZbPozhOpMTrKzldPRwTe3PsdQbApXkFpoNgThy08yVoNM66HcLFlZrV/P0wlzMc0K0tyMchkUTpM5/Uw6As5PRwTdoAdtT3kOJEqdp61B0RacNNTca+Voi+w3rPeqjHUGOCjuZikRnkYXRPnKgxxIoCdik9uuc/HF1G4oExnHMGGfKQAsryin52Fy9Wwq5uPDhHJc1wFxwmQQJ0liJaVR8oVYsLl6tql9uuE/BlQn0w6D2MU98Pre/+lCYRLN0frUiRq939arzaHsbzvsPH6yH6fpjWvVrYeC7lXl2SLY6FEAa1hD3Q2m8ASJPxbKJjXWvT7ceC7Ye1Zr08PqvF4T/AJyJjx3+l6R0K7eOvmiH8yowW/ORKee/MT5x0FXt79X3XfqVceT7Gr6PuO7XJj7I+w3tclvXq+4f1J4LSx7Xhom03hOHSY08JVmOz8nnEjUlwmZgPNdoV7dyfocX2D1hVNwkdzxHc+U77cBLEOJOJ08wCsbuT9Di+z2hZ/b2YfX4eaWJ5lSfOwditX3aT9tvYFWsTaYe43tKtFur3Gd6082XtHfD6X9z4KJf6390qd06D9liYtPrc0NRlKDZ3vBLQXBuJD3ECk6nMu03Bwi2DEmJTeCKzmLgqDNcdBt0aG1zYbnND+NwIJJpKhImMcy7HcLHe+DEMQknfDKYaPMafNEkrtxybdMCkohJHdx7cr8MEy8THarNjyneIExWWcZz+yw2Y1FOZTDmznICRFRWqnVezSyq50eC5rBedOFMTANLxnWnmnOsRuQ42cNG2JD/AFKxChsEyJ1IOirZyNNp51KI8aT42rUmnLPCZXauchxPTgjbFHYCoDI5zxoI1XnE/gRjEGjtS3waOhVnw4gRcjtI+vZyMee5HyTAMFpbeBEyQZOGJ0SUhFTiNrWbNt4SY+j/APjII86KeRg70vkMEZov2mj8qbfdabfgqnTH+JOsME/7Z5YjuySVlsYh3rlA7EGZ6ZzTiKpBxUakk9Cyb/xQeVk/xEpX5YNhjZDZ3IUzpUSNKpqJ3qzoDqAb1Kce2OM5vdnpeMsTrVUuCpxbWQeLprLWVFsb2Q43zgM8xzrL3dRJxIW3sOhTyTbiXYSp2y7Vn7qYs3s1HVoKm/kv1tBYTLP7/wClSr4n+hDhuEs3u96IPGHY9V4aLYz87Dr/ALkPP649ReqZReAxx1HqXlNnnfZ7bPSzOHrLubXbiYZB0HoB+Cxllp6v8+O5XmjPrIntv9H0jpVsD1RzQ+9UoLhvj8BwnZ2+lrCt3xqP3XctuXJ7Tu+r7rO9NcPo+4zvTCWgc0LvTFo9EfYZ3ow7fyeD5uNSXDbmA83UrW7s/RIvs9oVHcBEDYcUYcNpwA83UUbd5G+ixBpEhzhZ3NvXhPxee2NhlxfcB7Ue4fR/t/8AsgWRtMPdf2I8xq5ogWnmy9ml6v8Aa+KeXqj7o96Yubq54gTb43S37x47EQzhqH3Z713Xk/8AqH4fWHNd8xuZcGYo0j713cu43CRgID6+e48a9g1gxUvp14t7dVNJVPlrUlO0ejq41xUC3UjOGrpUbuoLSA3eRQLTomrXjBQeVTSsW6uchQlrRnFRJKCLWa+hTDE10qJA1oCXRqSLwhXUi1RBRGClv2xAuKJoi7WN9nnTFw0hViUudDYrogVeJEodFetRcNZUJayiBw4xY6YwkZy5JUHKoRMpwy4F7HOlgDKW2hBRSSoOhAp8C5BytZDxoLh/PFHU4hGhW2xnjNcP6jwfeBWaIY0YalJ1mBxbzSnyhVjrP41L9inMFwIq0X4Z4QMxi0UoFZOUi5hAAM54EHFYL7KBmltqChbwNAnpl8Fm4yumGXXci1ZMilxLt9a0kkyN4SmZ5qK4cgOzRoZ/md2tWW6zECk9lUN8J2ZzgfaI6JrWmLjK025BiHB0M5+OBTlYmi7nYwE5NNZUMI4rN314893P1J2W6KPPPQetNM+OOhyRCfZZiILhcZgcColKfAJGIKluitRjQS1s3OMhIYklzaDSucfbIpPGB2tHZJFgR4grdbqMj3rHT527TKTHSUDJEZorBifYi9id1kiDGG8ckYdits3QWgf/AE7pqjs3WRxmPI5x5placLxysl4cMZja9w6whfKPW/uN7VuDda8S4+mV6nNNEbuzJ4zOcNP5VU8c/rnTFOl32mFb2QI5bDOOLsZaAMBRL/VEEkl0GGScQYQPRJUrflxhM4TGMEuIG3BP0qeKLGWNsdeLGYXdb7LUZJ1zcPKxkJjpCSx469Pkxa7oo0hJr9BBUHO8cqgANC6vOsE6fHOoEjRXahl+g8iZsQzQ2ncJTbypsfmCeR5eRBEMUXBED5piUUNQx8dKO4cvf2oRArJBEMTXJJES8a0xbPWiHuFPcphrUXOlRPeQDeNKGWj4Z0VzwoGSCvEds8bUMuRYrVTeEFtvInCqNUw5Aa8lNCvKYcQgldTkeJpB6cSQQdrQSTo6ArJCGWKgbX6QOYfupgDMJcvelcKdrUDho1847kRwGkoYTgohb2M9OSai6zAnN1ctFMP8SUDIIICwNOg8ru5I5PGcS016xJFa7WVYhOpxjPo5ShpXbk9ujqSVsNnXg8/xSV2aXHhCcPHcrbmIDmrKhNzpBqLvafe0A6SwriTyUlRJtDMFGDFAw56kDNjZnS2gFK8DpT73pTGFiikWpb2VAMIwPOpCM4Y4eM6oiQc6fe/GdEZEBKLvc8CoKoh8njMoFitiG4GuH79yeI2aJpnOCiQrTmd+KG6H470FOIVTfitGLD8eOVVIgQChhTJTtkiOYEAm1UwE7WKYZIIIXU7Uq/BKqB7ybOpSKRQMlNPeUXuQPNOChOeo3kBiUiEK8VIOVDsFUYNohByOwoJAHR0JJxtSTSbazm4zH7eJKcpVIpUJJJVIs1JCFoSSUUt4PMmELxzpJIJCCkIWrbWqdJAt7ny6dCZ0LQdWjH9k6SCESzDOP3qm+S4Spr5UkkAyw9OGIqdJz8ihwtXjN0hJJANgM0UwD2pJIARYJVKLBrtSSRKH8nOxSFnOroTpIH3lO2ET42pJIELLPb3qRs5GhJJASHCnSSZ0AypJOkgrvhEHDpCEYXjuTJKgO9FIwzh4mkkqJBindKSSyJNaUeGmSViLTW7UySSqP//Z"/>
          <p:cNvSpPr>
            <a:spLocks noChangeAspect="1" noChangeArrowheads="1"/>
          </p:cNvSpPr>
          <p:nvPr/>
        </p:nvSpPr>
        <p:spPr bwMode="auto">
          <a:xfrm>
            <a:off x="1831975" y="79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defRPr>
            </a:lvl9pPr>
          </a:lstStyle>
          <a:p>
            <a:pPr eaLnBrk="1" hangingPunct="1">
              <a:spcBef>
                <a:spcPct val="0"/>
              </a:spcBef>
              <a:buClrTx/>
              <a:buSzTx/>
              <a:buFontTx/>
              <a:buNone/>
            </a:pPr>
            <a:endParaRPr lang="en-US" altLang="en-US" sz="1800">
              <a:solidFill>
                <a:schemeClr val="tx1"/>
              </a:solidFill>
              <a:latin typeface="Arial" charset="0"/>
            </a:endParaRPr>
          </a:p>
        </p:txBody>
      </p:sp>
    </p:spTree>
    <p:extLst>
      <p:ext uri="{BB962C8B-B14F-4D97-AF65-F5344CB8AC3E}">
        <p14:creationId xmlns:p14="http://schemas.microsoft.com/office/powerpoint/2010/main" val="167172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10675</TotalTime>
  <Words>3214</Words>
  <Application>Microsoft Macintosh PowerPoint</Application>
  <PresentationFormat>Widescreen</PresentationFormat>
  <Paragraphs>547</Paragraphs>
  <Slides>90</Slides>
  <Notes>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Calibri</vt:lpstr>
      <vt:lpstr>Century Gothic</vt:lpstr>
      <vt:lpstr>Times New Roman</vt:lpstr>
      <vt:lpstr>Wingdings 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 Your Progress</vt:lpstr>
      <vt:lpstr>Two Steps to Consistent Motivation </vt:lpstr>
      <vt:lpstr>Inspirational Video for Consistent Motivation</vt:lpstr>
      <vt:lpstr>Two Steps to Consistent Motivation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michael@peakpropertygroup.com.au</cp:lastModifiedBy>
  <cp:revision>666</cp:revision>
  <cp:lastPrinted>2017-03-30T14:41:31Z</cp:lastPrinted>
  <dcterms:created xsi:type="dcterms:W3CDTF">2010-11-11T14:09:19Z</dcterms:created>
  <dcterms:modified xsi:type="dcterms:W3CDTF">2018-04-18T03:45:35Z</dcterms:modified>
</cp:coreProperties>
</file>