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4" r:id="rId4"/>
  </p:sldMasterIdLst>
  <p:notesMasterIdLst>
    <p:notesMasterId r:id="rId80"/>
  </p:notesMasterIdLst>
  <p:handoutMasterIdLst>
    <p:handoutMasterId r:id="rId81"/>
  </p:handoutMasterIdLst>
  <p:sldIdLst>
    <p:sldId id="384" r:id="rId5"/>
    <p:sldId id="385" r:id="rId6"/>
    <p:sldId id="387" r:id="rId7"/>
    <p:sldId id="554" r:id="rId8"/>
    <p:sldId id="555" r:id="rId9"/>
    <p:sldId id="464" r:id="rId10"/>
    <p:sldId id="515" r:id="rId11"/>
    <p:sldId id="514" r:id="rId12"/>
    <p:sldId id="557" r:id="rId13"/>
    <p:sldId id="518" r:id="rId14"/>
    <p:sldId id="519" r:id="rId15"/>
    <p:sldId id="517" r:id="rId16"/>
    <p:sldId id="520" r:id="rId17"/>
    <p:sldId id="521" r:id="rId18"/>
    <p:sldId id="522" r:id="rId19"/>
    <p:sldId id="523" r:id="rId20"/>
    <p:sldId id="524" r:id="rId21"/>
    <p:sldId id="526" r:id="rId22"/>
    <p:sldId id="558" r:id="rId23"/>
    <p:sldId id="527" r:id="rId24"/>
    <p:sldId id="528" r:id="rId25"/>
    <p:sldId id="529" r:id="rId26"/>
    <p:sldId id="530" r:id="rId27"/>
    <p:sldId id="533" r:id="rId28"/>
    <p:sldId id="474" r:id="rId29"/>
    <p:sldId id="556" r:id="rId30"/>
    <p:sldId id="382" r:id="rId31"/>
    <p:sldId id="395" r:id="rId32"/>
    <p:sldId id="532" r:id="rId33"/>
    <p:sldId id="396" r:id="rId34"/>
    <p:sldId id="476" r:id="rId35"/>
    <p:sldId id="477" r:id="rId36"/>
    <p:sldId id="478" r:id="rId37"/>
    <p:sldId id="538" r:id="rId38"/>
    <p:sldId id="539" r:id="rId39"/>
    <p:sldId id="540" r:id="rId40"/>
    <p:sldId id="541" r:id="rId41"/>
    <p:sldId id="542" r:id="rId42"/>
    <p:sldId id="543" r:id="rId43"/>
    <p:sldId id="544" r:id="rId44"/>
    <p:sldId id="545" r:id="rId45"/>
    <p:sldId id="546" r:id="rId46"/>
    <p:sldId id="493" r:id="rId47"/>
    <p:sldId id="479" r:id="rId48"/>
    <p:sldId id="495" r:id="rId49"/>
    <p:sldId id="547" r:id="rId50"/>
    <p:sldId id="531" r:id="rId51"/>
    <p:sldId id="482" r:id="rId52"/>
    <p:sldId id="483" r:id="rId53"/>
    <p:sldId id="484" r:id="rId54"/>
    <p:sldId id="485" r:id="rId55"/>
    <p:sldId id="507" r:id="rId56"/>
    <p:sldId id="486" r:id="rId57"/>
    <p:sldId id="501" r:id="rId58"/>
    <p:sldId id="502" r:id="rId59"/>
    <p:sldId id="503" r:id="rId60"/>
    <p:sldId id="504" r:id="rId61"/>
    <p:sldId id="487" r:id="rId62"/>
    <p:sldId id="488" r:id="rId63"/>
    <p:sldId id="506" r:id="rId64"/>
    <p:sldId id="509" r:id="rId65"/>
    <p:sldId id="548" r:id="rId66"/>
    <p:sldId id="549" r:id="rId67"/>
    <p:sldId id="550" r:id="rId68"/>
    <p:sldId id="551" r:id="rId69"/>
    <p:sldId id="552" r:id="rId70"/>
    <p:sldId id="534" r:id="rId71"/>
    <p:sldId id="536" r:id="rId72"/>
    <p:sldId id="535" r:id="rId73"/>
    <p:sldId id="537" r:id="rId74"/>
    <p:sldId id="490" r:id="rId75"/>
    <p:sldId id="491" r:id="rId76"/>
    <p:sldId id="492" r:id="rId77"/>
    <p:sldId id="508" r:id="rId78"/>
    <p:sldId id="373" r:id="rId7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000"/>
    <a:srgbClr val="5F5F5F"/>
    <a:srgbClr val="C1059D"/>
    <a:srgbClr val="80A33D"/>
    <a:srgbClr val="C2F35F"/>
    <a:srgbClr val="CCFF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 autoAdjust="0"/>
    <p:restoredTop sz="88549" autoAdjust="0"/>
  </p:normalViewPr>
  <p:slideViewPr>
    <p:cSldViewPr>
      <p:cViewPr varScale="1">
        <p:scale>
          <a:sx n="115" d="100"/>
          <a:sy n="115" d="100"/>
        </p:scale>
        <p:origin x="1368" y="2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70C948D-7027-364E-8AAC-DD846414F53B}" type="datetimeFigureOut">
              <a:rPr lang="en-US"/>
              <a:pPr>
                <a:defRPr/>
              </a:pPr>
              <a:t>4/17/18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B1033C-86A6-064B-82A0-99A3135C6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94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4C7CFDC-DFEE-2046-AD08-7942980BD2DB}" type="datetimeFigureOut">
              <a:rPr lang="en-US"/>
              <a:pPr>
                <a:defRPr/>
              </a:pPr>
              <a:t>4/17/18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D5FBDF-9DE8-A84D-87C9-EC927B724D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500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18D903-4332-0F42-9B7F-72778725ACB7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168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117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626009-195C-3C46-96F6-2D65FE22CD4F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57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Get students to make a list!!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084F76-EDEB-FF41-8187-1D97E169171B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18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084F76-EDEB-FF41-8187-1D97E169171B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18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Intro what we are going to cover in the workshop session tonight.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Unstructured</a:t>
            </a:r>
            <a:r>
              <a:rPr lang="en-US" baseline="0" dirty="0"/>
              <a:t> role play – 3 min 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178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 to reflect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9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42EC89-8540-4D4C-AE85-6B128FC316AB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192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 to prepare their own structured</a:t>
            </a:r>
            <a:r>
              <a:rPr lang="en-US" baseline="0" dirty="0"/>
              <a:t> pitch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5391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min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539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 to reflect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994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 to reflect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994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POOR EXAMPLE – 5 min to look 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465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6314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557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0873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EXAMPLE – 10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084F76-EDEB-FF41-8187-1D97E169171B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185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6314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0873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0873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0873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Intro what we are going to cover in the workshop session tonight.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81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FBDF-9DE8-A84D-87C9-EC927B724D2B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6314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BD551B-2E8E-5F42-A98E-6BC411D84DC2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75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3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38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9823CA-2359-BA4A-A843-AC8551C50740}" type="slidenum">
              <a:rPr lang="en-US" altLang="en-US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23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D3BA11-CB53-4940-A4B3-687D2262FFF5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FABD-392E-FB43-BD0D-FEF893E069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36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4C21E-EFE8-F240-9070-5AEA701B5038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9BF62-690B-124C-8463-F974B10BB56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04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8055B-0291-5F49-BB59-556D54EC1613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465D-C50F-3C44-8666-DBD8CF5821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31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8" y="6040438"/>
            <a:ext cx="2924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6057900"/>
            <a:ext cx="979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6067425"/>
            <a:ext cx="15748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309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8" y="6040438"/>
            <a:ext cx="2924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6057900"/>
            <a:ext cx="979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6067425"/>
            <a:ext cx="15748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73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A25984-DC83-8A4D-B682-8AD0AFE1B9E7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08B0-B8D4-4344-A135-393F967D663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40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B24292-5DBE-C64C-AECF-934DD025F0FE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340DD-FDBF-4E42-BCA9-A6414334435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82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2D75B7-9809-B148-AB70-81F1CC3C78EE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4E85-AFD4-7442-8F73-EDAA83EA178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657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C71B09-5F89-074B-91F1-F22AFFC6ABAF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DBDE2-4FCC-DD46-B3CD-7192104D63E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0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4D99EA-167E-F94B-A575-F1DC8537344D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7A139-E081-7847-AC51-6AFB30CFE5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91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77BDF9-4D80-1A4D-9516-CB8AA7EC3E90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D790-D2B8-2B49-B63B-DE83039D935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2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06FE1D-456D-BA45-8616-EBC4D0C8AB6F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2CB1-19A7-DE44-9DEB-C93F1AC08AC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02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89CED-F81D-D340-B015-11B4332F96D6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4B41-CFD3-D745-8ABC-F8D114847B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5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ADF11B1-6DAC-AB45-A470-056ADA79AD79}" type="datetimeFigureOut">
              <a:rPr lang="en-US" smtClean="0"/>
              <a:pPr>
                <a:defRPr/>
              </a:pPr>
              <a:t>4/17/18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08425-D8D7-F64D-90CF-810E90244AD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14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8" name="AutoShape 21" descr="data:image/jpeg;base64,/9j/4AAQSkZJRgABAQAAAQABAAD/2wCEAAkGBxITEhUSExQWFhUXGRgaGRcYFyAaGBoYHRseGhcXFxcYHiggGBolHRwWITEkJSkrLi4uGCAzODMsNygtLisBCgoKDg0OGxAQGzQkHyYsNDcsLzQ0NCwsLC8sLCwsLCwsLCwsLCwsLCwsLCwsLCwsLCwsLCwsLCwsLCwsLCwsLP/AABEIAMkA+wMBIgACEQEDEQH/xAAbAAACAgMBAAAAAAAAAAAAAAAABgUHAQMEAv/EAEUQAAECAwUFBAYGCQQDAQEAAAECEQADIQQFEjFBBlFhcYETIpGhFCMyscHRB0JSYnLwFTNDU4KSsuHxFiRjonPC0pM0/8QAGQEBAAMBAQAAAAAAAAAAAAAAAAECAwQF/8QAJxEAAgIBBAIDAAIDAQAAAAAAAAECESEDEjFRE0EiMmEEgVJxsTP/2gAMAwEAAhEDEQA/ALwaAGMxgiAMwRh4HgDMEYeB4AzBGHgeAMwRh4HgDMEEYeAMwRh4y8AEEEYeAMwQQQAQQQQAQQQQAQQRh4AzBBBABBBGHgDMEYeCAB4MMZggAggggDxOUySdwJ8IqRG01sUG9IVloEjwID+cWpeimkzTuQv+kxTYsqkliQMq5dKxWTOjRSadncdpbYQ3bLpr11pB/qe2D9upqZkPT+GkcBVoTyLvnpxjWpJ+yT1HlFcmjjElxtPaiKT5hbc3y+NIBtLbD+3V/wBfc0Q+EtVJPX5xg2sDJBH54RGfRaoLlE0vaq1pSr1yiCyXKQCHo6SAC9Y4Rf8AagP/AOid0UY4pcxMwpSXS6tz5b+sdqrLLyClFs+7/eIe5BqD4Mf6ntdB28z+YnXP/Lxul7RWv9/M/m+X9o0y7Ik1DjccI+ceTIAIBrTfl0MVtkbUd/8AqK1DOev+ZvhAraq059svxAHuiLSh6YacCP7RlctIzTTiYWyHX4SqdqLUR+uV4hz84kLm2htC1mWqasggnR34FqQtSRKJNR4v4RssK09sli5IVrpTyiHZDprgfkXhMH7VWuZ+ddI8qveYP2ivzxiKQaZgdY0rmJzUSK6AH86RS32UpE9LvaYf2hHhG306aziYryiBlTUGoJ+MbZnDEdc84i5dikSky8poDmYrwHwEJl77fy5c9cu0dospwhOEDIuSSXAdzuyEd6rQDVljjQHxeIObdkudNmd00ZnZ/ZFYW3yX04rcT2z20lnthKZZUlYD4FBiRvDEgjrEreC1SpS5gJBSHd+Idm4Qk7OXemTb5YGqV/0Fx5Q4bSzP9rOA+z8YYTwayI+y31MVQTlnmovwFNY6Jl6T3Ce0Xl9o+ZJhYumQZYY5kU57y3KOybZVkYDMS2rA9RWNsshRiTn6XWA6p60gZkzWfxjP6SmkBSLStT/ZU4bTio8oW592ICQosMmBGX3leUFrQcKZbApYAKSXD6MR0rFhtQzXTf6jPloM2Yp5iRXIuQC9fz5xYkUxs7OxTpKlvjRNQnFRylwQ/DOusXPFoHPrqmggggi5gEEEEAR20S2ss4/8ah4hoqWTZQVEBLq0bzL7otHbBZFjmsHJAAG8lQEJthsglpzdR9o8dw4Rz609p2fxvr/ZzyLoS3fPQfPWIy239d1nJSudLBGYcrUOiXIMK23G0k6fNVY7KSEJJTMWnNShmgEZJGR38s+G5dhHbHmat8IzUG8yZpe50hzsl+3dOLS5styW7xKC+5ltG+8bjITjlusCuHXo2e9oSLdsuEEtvws2fD3Q3bJXBarKQFz3lkfqWKgk/cWTTkA0S3szGRDhfKOSQvEpGAnES1dSxfgW0hsslyhNVEh6lKfiflEXIs6Jd4oyGOWtYG5QYKA6F/GGcEkxXV1W6orHT7Ie33vYLNSbMlJI0JxK/lDnyiNRt5dSjh7RPWQtvHBCPfWzcpdrnFP6vtFMHoC/eHLE8dk7ZuWE0SMtwziVCL5Zl5Z+kWNZ5Nmnpxy8CknJUs69KPziFvq7ZkkdojvoGdKp3ONRxEK+xyZtntaBLCihZwzECoY5K4FJYvueLW7IKBSaguDxBoYq24Pk0hJTWUV6qYkgkAbzyGvDpGzZ+YZk4kBgEKcsQwdLDjpEeruKYGjtXdEzskkJtOD7qz0dLfCNpP42ZO91DJLu8kArJG4PXrujxbLfYpDCdOlIV9lcwP4O8ats1TvRVCSohailJUnMJJYlJ0JoH0eK3sWxDqK5jnU8d5c++MVnll3jhFk3ff8AYZqsMq0Sio/VEwP0BNY67ZJXQguBVqA72rQxV9r2VQR7AbTfHq7r3tlgUAVKmyBnKWXUkf8AGo1HI05RO3plPIuJIsyYVGUVEYThJYiuT13QsXda1CdNTXJPuz5wyS7cidZzNQXQpCmPQ0O4g0bfCWm0KFpIGqU16HfyisW3aNo4kqJ+61f7uSTn3x/0Vn4RO7WLCbLOUdEHxpCzdhafI4qU/VCocZ1iTNSUzBiQcwTnwhFmk1TF247sVMSmct0BQoPrFLULfVp/iOtd4XfK7ip8kKfJU1LvxrQwhbV3nabZNXJkq7OzJJQkJLdphoVFsxuGTNHCNhsCHVU5muUa037KpItxdhkzUUYpVkpJd+tQYUL8uuZZCFJJVLNOI+6RlXfwiH2ImzrHakSnUZM44cJNAr6qk7i9KZg8BFl3pIEyWpBGYLcC1DFbcSapibdykAypiCGVMQ43KBDgcIuiKSuqWxTUUUCRTN9PnF2x0absw/keggggjQ5gggggCF2rmNJb7Sk+XefyhLvS19lImzB9RClCmoBbzhu2xHq0fi+BhLvuSV2acnMmWr3ZRxa2dSjt0f8AzEnZW6GCSrNRd9XzJP51hyBCas50300eFyXLVhllAOHDvo+XxjTaLKU4V6guOBfKOtR3cmHkaO28rehCkzFJKgFBWHVgXieRtJYyjtPSZWHisA8iDUHnCneMjEKKpu3b/CISTsimesDCCouaumgqXIjLU0YvNm/mcsGNpb+Va7WmbZVEdgGlzAGxLd1FjXCzJ5Pvhhu+0X3bE4QZMhGSpuE4jvwsS54gAcRHZcWzyJc2XZiEUQZisH2XapZ6kNDutSEIOSUISTwSkDyoIynJKkkUjFttti5cuyUmQgJWpU0ipUe6HzJYVz4xrvPa67LNQqlqUPqy0hZ6nIHmYr/aS+7Vb1lKVKRZie6hNHGhmb1HcabhrG+6tk0JDlLq41idnuTKqf8Agiak/SaqbMTLs9mZJUAVKOQfPCkN5xZ0tLFuMVfd9zAz5KEv7YcaBIOJXKgMWh2lYz1ErVFtGbldlTy1lShucR1WG8xItaJiiyQMMw7kryPQ4TyBguSyGapKEs5D1LZB84mbfs6sqEshJK0kCoqRU8qRo5KqMY21uQ4YQoZOD1BHxEaTY0mtRFaTZtvu71cueFAezKWMaRrR6pTyIEddj+kG2gessaVjehZTTexB98ZbOjbyJ8j0u60nI+IiJvfZrGCUsTXM/wBojZf0jgMJlknJrmkpV7yIk7Bt1YZisPamWTQCYhSK/jIw+cGpEva1QjTVXrZSbOAlElayxKQfa9tlBwNTE/Z7KFT1K+zLTlzOvhD2qQlaWUkKSdDUGFA2YyLVND90JDPkAchxMWUryTpwqSRusUn/AHEgmjry/hU0NV4zCmVMKaEIWx3d0sYXrErFOkHQr3fdVDNe8sdjNP3F/wBJiseDabzkrbZSSBMSVACtN1Mx0ETabFPK1LUXl97Ch+NCoa5b4xsxYsaiRkCSatpzqB5tElar1CmGApUQa0ZxoNQW3iOhPBT2QJs5M6SohiibL8CoB6Z9Ie1qJhSn/szqFy25Y0uOUOBEYyyWbQgWNDLL6O3TKLsBilpIPaTHFQVV67tIuWzF0JO9I90baL5Rz/yOEzbBBBHQcwQQQQAl/SbeHYy7Os+z23e/DgUD4O/SI1JDOliCBXQg5F9Xjp+liXilyU8VnwCR8Yru5NpF2QCXNSVytCKrRyH1k8NNI5deG52uTu0foicRZzJ9WagElLhxgOXhl0fWOa2uqoA5ZV4b4mJN7WO0pwpmoU+hOFQ6FiDHr9Gyk1SokbiQRFYa6j9lkS03LgXbNJxAqLcd3KJq55OBCp0zuBqPRkCpUp8nZ+QEc9tvaw2ZzMmywc8L4i/BCXJMKd8bQTbw9RISuXZz7aiGXMAOQA9lGvHyi0pvU4wisYqH6yU2Jvr0q8rRNySqW0of8ctTP1Kn6w7X/ZDNs06Uk95aFAc93XLrFbWexqsk2XMl+2hLgaEEsUltCA3WHu6do7NaPYUEzB7UtZCVDk/tDiPKKSjm0L5ixEulHZrqN4Y79xGnKGSRLUsshyT9Ubt/KGS1WSQs41olk07xYcnMRl57WWGyghU1D/u5TKUd1E0HUiJ3XwVUXFU2SV03YmSCssZhFT9kbgfeY7cVFcj7oqa3beWufaJa5SDLlIU+F3Kx988RRtH1zizLrvKVaECZKUCDmknvJORSoaGKTi1lk6cotbYiXsET6WgaCUo+SU/GG+8J/wDvrKl85doV4dmP/YxhMix2UqnerlEiqlLyFKJxGgpkNwhMs22UmbeYmqWEWaVKXLQtfdxKUUlSq5PhDcofbKKwj447X2WBe90Jnd5hjZn3p0HviAst3BBwrA4RH359JKZc2ULMlE6U/rFg5/cQd4oX4gb4nrFtVYbU3fShf2JhwTByfPmCREU0rJw3SNNrulBTkAYWbfs+lZKcOTVNB/iHwWOWp2WSPxAj3R4nzLJJTimLlgAZrUA3FjEKXQcLPOyElaLHLQslwCz54XOHo2XBoi7fNEy1TQCDgCUK5s58HA6RwXvt+F+qsKe1WadqQRLRxANVnwHHSIrZi9pdjnTU2kLU6EEHDiJUSpUxan1JPlF6bLQe0cbvs47aUkO6FORwwljycgQy2uVilrSPrJUPEECFRO3dj/5Bw7Ns+AMbRt3YyM5n/wCZiyi+iXKzxcaMCwk0ISxBoa6scvnEgq7Ricd4aPpvbjHANurB9pb8ZZiARtSpJkrmK9ViGIsXwtTxLQUWTd8ExbJRxpSMyUtSpZQJNNAIaArOIBG2FiOSz/IflHsbVWQZLPHumIafRJFKmBE2YlVFKJIcaE05xbN3l5Us/cT7hFeTNprGRVdOKa+GcPdwTQqzylDIpDUamlDwaNdHlmOvwiQgggjoOYIIIIARvpRu9cxElSVlISpSVUcHEAQ7/h84rtOzCalU5XgIuvaGwdtIXLAc0KdKguK+XWEyVd4IY0/PGMdWUk8HXoKDjnkrG3XFLS7kqd64fkIgLZctnFACDofyIsxbzRRI6Ev4mI61bOhWaq8K+bt7ootWuS01FleyLtloqkZaqSD746v07PSwQoMNyW90Og2USoMVnwrGheySMeBJcgAkqyALbostVMptiuBTTfVpUrvKDNUlGgPvcxptkpSj3+9kQW3h6eMOszZRIlrUSxAPs1BDh8ywz3xtm7PKTLxqCcISk7izUNTnlEOYUY+ytV2NOWExvkygj2ZaX4pf3w/WbZ+SvszX1iSriO645x0WjZuUgy0kKIWogkkOKJYsBxi2SfGnyJQt0/AXCAAHbDVnAdhzjkm2cr9YQAWdxRRGT0PnD+NmPWrAcsgBsQ9kEMp2r9XxjWvZs9phwl8LMSwwu7u0LHiRXfoiSrEUlXMn5x3yFFRIwJwsKYBvh2n7MywpKEhSlEOajAOZ1qDrGyx3GErbCEqYUzCg+mTeJyiG3RPiVizYZq5Y7sqTvrLBPvjzeUgzh30JfgG+MOt33eJk0S8CcFXWSxLEOUg8+MdyLjlknAhwCQ6lBL8BGVSuw1FFXybgT9mmugpqY9/6dlpV7AJB1yizbx2dQmUCQQ471ci9G1PhHqZc6AlUyYkghmD5v57tIn5k1ASLLbZ0sYUBAA3I+Ucy7TPXNUoqLsHYAeXJoerHcaVE4kKAZ8+I4OddIyvZyUhdMS1rOWIAUAFWFMjEJNE3FZEgrnkgYlPlkBy0jZ2k4j9aogvk3XSH2y3CnGEqQoHMMe6WNA8aLvuGV2JVMCqKNAak0oKa+UW+QepAR+xW7v1wJ+Udszt5iQlayUhqYUDlUJh9s+zElgVBQUdMTsDUaR6l3HIBbvPvcddK+cVe8lTgJl33VMUwKlAZeyn5Vial7FIIqVeHyidFkRL9nET4+TR33NNUoqCiCzUGfWppFXu9sb16FlOxUoDVx+dYtG67N2cmXL+whKfAAREyJIUpI4/5hgjfQTyzn1p3SCCCCNzAIIIIAI1TkhlFhkfdG2Oa8lNJmHchZ/6mARVFiQMIJd6UJy6PHUJvBMaJS1OA6Ujk58TEjLSfteA+AjhaOk5wrh8ubHWNU1UoqckJUAKhTHeB7okPR1nSnGnxeMzrE9VIQegfk+6I3RXsOMuiJRbCpE4O4SzKaprlSp0jbbCTZ1sQPVdfYz/JjvWEIDKQEjJmZMebZPT2ZKUpPdZn0bdE4ZDdPIvWF0JspVkE57u6GiTm2nvyMLAhSsi5rhY05RGoQlwkkOAGS2egpEpZrAXBCEp3GhMd8opZZSGpeEeFqSmcrGQMSAHORLjdlkaR6m2hKJycSmBQ1TRwaA7suUSUmxgsFYTTIjf7ozMuqWoEHCc8w+cYbo9nR8uiItik9sk4kodDOSN5pnTMRzy7WO0ftAtYpUggAlqHcH0ibmXYku4BZqcMunxiPl3afZQEtmKBxzOZi0UnwVepteUadmworQAtOcx0g/hwknQaNxid9GSMSpc1MurkBQKX1pEZd0kyZiUqQkOFHEkV0enHPpEpLs8k17KtcwQPCKSaTorK5ZRptVox2YqUoA8CAKFnaOq0KkLl+2llAVcZ0NR749zJAYAbmIagG5sjzjg7IJcJlkauElvGK70FBs9W+9pKAWnS8QFA4z6xok2+V2klaloqgucSWxEHOtHceMcK5skkTFy0g0D4alqDMe6NtskrUQ8lZScxgNDk7AUEWTQlFjCi9JIIT2kvf7VP8xD2JZAE3EClCj3RyDq8xGq75KkZSlJ4lJfx/OUdE+eqUlpclSxmyd+VX0+UNy4RTa/ZMC1oICsdDyrzjxNtCAGxADx+EK9jvtCh2YQUqBPdzbfTSsS9lmlQBGWlCfhBquSOVaPVqtUkhzMA8a7y0SWxk1CpywlYV3HIH4gxrzMRU+TMUGA6M451jv2IkFNpWVBnlkAjIspNImLTZOdrHgIG4R6ggjYxCCCCACCCCACOG+z/ALeb+BXuMd0R20JPo01sylvGnxiJcAQbvsuLMUoXOnQ6x22+2yrPLVMWoJQnM6k6AaqJOgj3IASkJGnmdTFcbcW5VotJkgnspVG3r+sf/Xod8ealuZ0t+KFvk9W/6RbQteGzSUgaFYKlHokhKfOPcray8UVWJRG4oLNzSQx6xI7MbPpSnEoVLc/7RL2y7JbFqtnwMa1Ho5/JqtXdGu59sJE8iVOSJa1UAV3kKfcrQ8DGb6sipAUpBOBQVQ1amUd1y3HIQlMzAlUwgHEQ5D5BL5dI87YzgiyTFHTD4lQTTxjO1upHU4ylp3LkjLtsRnTQtKnCQlyzka4RxrDFPIloKlKCUJDkksABqSco0XFZuylJTrmr8Rz+XSF7b150yVZArufrZnGrIHiCfCOmct8vwmEPHH9Fy/dvrTMUUWFDJFO0UjEs8Qk0SOBBPKI2XtJe8vDMXNJH2VS04TTIhKQfCH/Z3ZtEsY1Ya6DLzz18dY6bVYUqBQUhtHDDd456RrDZ0YSlJvlnDsltWm0ns5g7OezsD3VjUoerjd74n7XJJZSPbFefDnFabR3cqQoTZQwrQoKBG8Vyiz7qtQnSZU4BgtCVNucAt0MZ6kUvlE6INtVIVNqNtkWdUpZlmYe8nCCxy1fl5x3bI7aotqjL7MypjOEqIOIDNiwqNzZb6xFba3NLM5yA8xiBuLHF54f5oWJsldlXLtEuhQqu7c3IjEOsUlGM/wDZMYNRbLpUkCpGW4+6Kztv0l9sFyJNmm4l4pYJWMSXdOLDh+OkWTd9pTMlpWk4gpKVg7wQ4Oe6K7v26kyLUZqE91Z7RLaOXU38WLyjPTS9oim+CLvu1W1CQuYlOBLEEHvHViWY9B4xO7OfST6VaEyTIUgrfCrGFAEAliMIpQ74klIlzZIWuoUKg5nk5p/iIbYu5EC2zZoHdlBk8Fqo3QYvKNPi4O1wWmmpJliypj/EfERX21f0hJsloVZk2dUwpCXOLCKh2AAOhz5wyXLtGi0TbTKT+wmBGLeGDn+YLHSIP6QLmSpaLQwcshRbUOUk8w46CMoRW6poiWV8WK0uVaShU9CEpC3URiOIYjiYNlpGy7fpHXJSiSbKSEgJK+0OIgUcJIYHPWGW4ezVIYkBqMdK5buTxA3ncaJk6XLR9dYAO4D2vCvhHRFxk6kis4UrRZS7ehEkzie4E4jyZ/H5xD/RttVNtltKTLQiUmXMIYHES6QHJLZE5CPO2Sz2aLOkDvFyHoEpoARz/pjt+jqxhE8EDNCv7uGppFdCKWaM9RllwQQR1HOEEEEAEEEEAER20CmkK6e8RIxF7SKAkl/tJ98U1Pqy0PshSlJq8V/cNiExaiQ5KiS+8knPnFhJMKlySVS5i0fZUR0ehjzoezfXVuI3SJCJaWIbKsabwQlQOEUIcR0TKhtYE7jkI1FJrIpSdrBZ09lOlLVholSGJbMAhRGW8QvX3tCu3TpElMpaJImoKgcySpk4iKACpZzUcIbLxsSCo0FTTJ33RG7Q3ZJsUhVpK1HAUNQVOMYfj4REdqlxkrF6jW30v+DpKU3whWvRf+9mGh9gV0AS+emZhjkrxAKFQQCORDiFnaKW1pzZK0gkjOndID55A9YvDPJ0z/BqlS0+rBUXLsG4ORTc8eVKT3uGrdMs41yJbiWU5JArwyjZKsjlSSXJBr1DRqngx/SE2lsQ7Iro+lHzjq2NJ9DlA594eC1D4Ro2utJloKT7vKJC5LOZdnlII7wSMX4jVQ8SYiT+NGqWEyK2wkgLkKo5x+DJiLtF3drLVL3ng7b6x17U2l7TIl/ZSpRb79E/0GNlkJwrALkVrnh0qOR8YpnBa6Nv0d2tfZKsy/bkKp/4yTh5sXHCkSe1ljC5JmAVRnvw6ni1D0MJllmrsttlTyT2a/VzK5BVA+5ixr9mLLWAoEGoIIPEHOKauJbl7KRxgr42soThZsIpRwWy3xKWOYLHdqpymxEFdanEqkob/secLFpsqzbU2Jy2P/ozlQ3d3zhj28n4ky5AAYd9Q4DuoHvP8MWl6j2T9mIWwV4mzW0YlAonshRGRUT3VHjiPmYt622PtZakKPtAdFaHxiqrdYO4Th6M3+Dyiy9k739IsyF+0sd1dWOIanmGPWLa0bqaM4/F7WLN1SyjEFJZiQ+bMWYtWkSGy1k7S1LnAUlpYYapxK1H8L+McW2yTIm9ugEBYORYYwKvzDHxiZ2fnGRYDNNJiwZh/EqiPLDFb+N9l5O2l0RV5WztbUsgghPdHIburnrDbssQm0Sk6lK38MsucJt12I4s6cd/OGTZZ/0g7uHUBo3cVlvjeNKkYSjhssqCCCNjAIIIIAIIIIAIXdu5hTZSRmFoPgX+EMULm3SmkJ4zE/0qis/qxtcsIXbHaUzEBadcxuOojgvGyAKM0ajvcCMlU0Zh0ELibzXZphKWKT7SdD8jxhos1/SFgOcBP1VZfzDu+bx5souLtHXpai1FT5Nt2Wx01NRu15RuNoJBLNGgmU74kdCP8Rmfa5IHfmJbc4J8BEqZZ6LRrssnGsLOSchvOnQZwl/STeHbLTZ0VTLOJX/k0HQE9TwiVvra4AGXZwcRpi1H4U/EtyiHsN14WXNZsSaHMnEMz8TGmnF7tzKy42x/sntgr0PYpss2i0A4PvI0HNNByaJu/ru7eWyWC0VSd+9L8fgIibwulDhcpQSQxSAag5ulWYMddkvdaWEwYvvBgeZQ9eh6RpNZtGsFJo5NntoezV2E0FJy71CDubwrDHMvSSh1uHAz4Zs8R1omWKeQV4CoaqSUqB3OQCPGMSbPZJZcYOqirwd+MLKzSka1g2iYmYpLS0nEHHtnRt6ddxoz6SNrtSZSVTZiu6Ktq+gG8xHXnf0oDMqVo1MshWvgIgF2a0WpYmTgezTVIbClP8Oe/jENNvOCywqRolmZOmCeQy5iyW3JCWQnoG6vE1ZR2anKSz16s78NRnlHQLNKlKlAEFys1I3CnSO+fLQoghTFmVuIqwIO7hCVllVUKO16CUlIY6037xDRsRefb2VCie8juLH3k5Hqlj1iMvixJUAUkEilaRA3Rb5lhnTBhK0zADhJaoJqDllFnHfClyYybUrfA9zrrQbWi0t3ky1SzXeQUnoyh/FCZelqM6dMmCoKmS32E91JPA1V/FEivbBa0qQmzlJW6QcbkEhsXs1amsarHd4ChwG8eEUjFp/Iuni0arbJ9UDQuObUrxG+OTYO8OxtS5BJwzcq5LGTcw46CGNQQpJBApk3L8+EJl6XetKhMliqCFAihoR41jaLi04MpqKWJFibR3Wi0yewVRyCk8QX9zjkTHJtBNwIlyyw4cBQdM/CIdG3alB/RjufE1eqY9YplrUmYpGEYad4FgHauZBzy1jnUJXUiU1yjosCilClAvQsIm9nSfS0K3mtXZ0nw/xEFaZZCOzQATqXanDziZuOYfS5TGmMU6EfGN1yUk3nBZcEEEdByhBBBABBBBABELtZd3byMLthUlWZGTg5cCYmSY8TJeIEHUEeMRJWqLRdNMrobHyT3iHO91f/AFGZexsgVAPPEr/6hu/RawGDZM7x6Rd69QD1jk2SOhzi84FE7OSk07o5gO/WPKtlpSgQXruJT7jDgq7lvpGDdy9w8YjZLov5UJkjY6Sj2Q3In5x5t+yScJWFElIxMpRIpVqnhDt+j17h4x5XdaiCCBXjDZIlay7F6VciCATLQ+9n8DG4XLLr6tHPDEzYbkVLQlDg4QA/LpHQLvXvT5/KJ2T6IesvTIBF3JB9lI5JjYq7UnMJPMRNpu5Y1HnGRd6t6fOJ2z6KPUiLv6Dlfu0P+ERsVdSDmE+ETvoC96fE/KM+gL+74n5Q2T6HkXYvpuOWVA4U+Ed6Lnk/u0fyiJMXep6ke+NvoZ3+UNkn6IeouyJF1Sh9RPgI9pu6X9hP8oiS9CO8eEevRDvh45dEeRdkUq7pbk4E+AjV+iJP7uX/ACiJk2M7xGPQzvEPHLoeRdkQq6ZX7tDfhEa/0NJ/doHQRN+hneIwbEd4h45dDyfpCpu2WKJQkDgKRoXdUt/1aT/CPlDALAd4g9AO8Q8cuifIuyAF0SwGMqW27CI6btuqX2qCJaE4XNAAenVolTYDvEbrLZcLklyYtCEryispquTqgjEZjpMAggggAjDwRmAMARmCCACCCCACCCCACCCCACCCCACCCCACCCCACCCCACCCCACCCCACCCCACCCCACCCCACMRmCAMAxmMERkQAQQQQAQQQQAQQQQAQQQQBw3xImrl4ZK8C3He3A0VpmASRxAiHF228qQ89ISR6zCouFEEns+7klSZYDtRcwnIAshgEALsqw2/sVpXNQZii6VBZASHC8NEOzqmIoxwoRqS3gXVbEBQlzEsoLYFZASpSppxDuHLFJpvSerLGYAWl3RaxiwTakNWavLtVrH1e6ShSRTLC1QXjNquq1qQUidUieCe0UB3sXZYcKaN3H3VYQyRgQBAGwWvGT2ndxPh7VQJHfZjgOBnlhq4sJfjiRd1qRKMvGk95wRMKDhp6sEIOHU4tWyrRhEYgBcmXZbSV+uYEqIZZd/W4PqUAxSQQKHATrWZsUiYmWEqW6go1zJTiJSCTrhYPHUYzAELe93zVzcctMogyVyz2ilBypSCHSEkFICVa1dso4J1wTcOBIQE9nLSfWEk4ZomKQ3Z4QgpxJyYO2FoaIBAC0bgmYXwSFTOylyw4YNiebiIQyu6mWA6W7mQBIjxPuG0NhC0FHZS0BCnxJwKlkpExiFYgJjkoAPdBSQGhojMAL923PMRMkKUEDs0FJUFOogg4UtgFBTUJz7oozDHmPUAEEEEAEEEEAEEEEAEEEEAf/Z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-84928"/>
            <a:ext cx="6209414" cy="6942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43" y="6009381"/>
            <a:ext cx="1431642" cy="668098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6216505" y="1196752"/>
            <a:ext cx="5982586" cy="359380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4400" dirty="0">
                <a:latin typeface="Arial" charset="0"/>
                <a:ea typeface="Arial" charset="0"/>
                <a:cs typeface="Arial" charset="0"/>
              </a:rPr>
              <a:t>March 2018 </a:t>
            </a:r>
            <a:r>
              <a:rPr lang="en-US" altLang="en-US" sz="6600" b="1" dirty="0">
                <a:latin typeface="Arial" charset="0"/>
                <a:ea typeface="Arial" charset="0"/>
                <a:cs typeface="Arial" charset="0"/>
              </a:rPr>
              <a:t>Mastermind </a:t>
            </a:r>
            <a:br>
              <a:rPr lang="en-US" alt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altLang="en-US" sz="6600" b="1" dirty="0">
                <a:latin typeface="Arial" charset="0"/>
                <a:ea typeface="Arial" charset="0"/>
                <a:cs typeface="Arial" charset="0"/>
              </a:rPr>
              <a:t>Event</a:t>
            </a:r>
          </a:p>
          <a:p>
            <a:pPr fontAlgn="auto">
              <a:spcAft>
                <a:spcPts val="0"/>
              </a:spcAft>
            </a:pPr>
            <a:br>
              <a:rPr lang="en-US" altLang="en-US" b="1" dirty="0">
                <a:latin typeface="Arial" charset="0"/>
                <a:ea typeface="Arial" charset="0"/>
                <a:cs typeface="Arial" charset="0"/>
              </a:rPr>
            </a:br>
            <a:r>
              <a:rPr lang="en-US" altLang="en-US" sz="4400" b="1" dirty="0">
                <a:latin typeface="Arial" charset="0"/>
                <a:ea typeface="Arial" charset="0"/>
                <a:cs typeface="Arial" charset="0"/>
              </a:rPr>
              <a:t>Melbourne</a:t>
            </a:r>
            <a:endParaRPr lang="en-US" altLang="en-US" sz="4400" dirty="0">
              <a:latin typeface="Arial" charset="0"/>
              <a:cs typeface="Arial" charset="0"/>
            </a:endParaRPr>
          </a:p>
          <a:p>
            <a:pPr fontAlgn="auto">
              <a:spcAft>
                <a:spcPts val="0"/>
              </a:spcAft>
            </a:pPr>
            <a:endParaRPr lang="en-US" altLang="en-US" sz="4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719780" y="4562481"/>
            <a:ext cx="49760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" y="2905518"/>
            <a:ext cx="6071191" cy="29861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6" y="308864"/>
            <a:ext cx="4352904" cy="22245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16505" y="5147607"/>
            <a:ext cx="6096000" cy="10310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3700" b="1" dirty="0"/>
              <a:t>Michael </a:t>
            </a:r>
            <a:r>
              <a:rPr lang="en-US" altLang="en-US" sz="3700" b="1" dirty="0" err="1"/>
              <a:t>Tiemens</a:t>
            </a:r>
            <a:endParaRPr lang="en-US" altLang="en-US" sz="3700" b="1" dirty="0"/>
          </a:p>
          <a:p>
            <a:pPr algn="ctr"/>
            <a:r>
              <a:rPr lang="en-US" altLang="en-US" sz="2400" i="1" dirty="0"/>
              <a:t>VIC State Coach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39616" y="116632"/>
            <a:ext cx="8229600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/>
              <a:t>What is Procrastination?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927648" y="4614208"/>
            <a:ext cx="53591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altLang="en-US" sz="2800" dirty="0">
                <a:latin typeface="+mn-lt"/>
              </a:rPr>
              <a:t>So, </a:t>
            </a:r>
            <a:r>
              <a:rPr lang="it-IT" altLang="en-US" sz="2800" dirty="0">
                <a:solidFill>
                  <a:srgbClr val="FF0000"/>
                </a:solidFill>
                <a:latin typeface="+mn-lt"/>
              </a:rPr>
              <a:t>why</a:t>
            </a:r>
            <a:r>
              <a:rPr lang="it-IT" altLang="en-US" sz="2800" dirty="0">
                <a:latin typeface="+mn-lt"/>
              </a:rPr>
              <a:t> do we procrastinate?</a:t>
            </a:r>
            <a:endParaRPr lang="en-US" altLang="en-US" sz="2800" dirty="0">
              <a:latin typeface="+mn-lt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51385" y="1461200"/>
            <a:ext cx="878497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Procrastination is the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act of delaying or postponing </a:t>
            </a:r>
            <a:r>
              <a:rPr lang="en-US" altLang="en-US" sz="2400" dirty="0">
                <a:latin typeface="Century Gothic" pitchFamily="34" charset="0"/>
              </a:rPr>
              <a:t>a task or set of tasks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Greek philosophers like Socrates and Aristotle developed a word to describe this type of behavior: </a:t>
            </a:r>
            <a:r>
              <a:rPr lang="en-US" altLang="en-US" sz="2400" dirty="0" err="1">
                <a:solidFill>
                  <a:srgbClr val="FF0000"/>
                </a:solidFill>
                <a:latin typeface="Century Gothic" pitchFamily="34" charset="0"/>
              </a:rPr>
              <a:t>Akrasia</a:t>
            </a:r>
            <a:endParaRPr lang="en-US" altLang="en-US" sz="24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506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660" y="1700807"/>
            <a:ext cx="2303785" cy="230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79376" y="1052736"/>
            <a:ext cx="805110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latin typeface="Century Gothic" panose="020B0502020202020204" pitchFamily="34" charset="0"/>
              </a:rPr>
              <a:t>Phenomenon called </a:t>
            </a:r>
          </a:p>
          <a:p>
            <a:pPr eaLnBrk="1" hangingPunct="1"/>
            <a:r>
              <a:rPr lang="en-US" altLang="en-US" sz="2800" dirty="0">
                <a:latin typeface="Century Gothic" panose="020B0502020202020204" pitchFamily="34" charset="0"/>
              </a:rPr>
              <a:t>“</a:t>
            </a:r>
            <a:r>
              <a:rPr lang="en-US" alt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time inconsistency</a:t>
            </a:r>
            <a:r>
              <a:rPr lang="en-US" altLang="en-US" sz="2800" dirty="0">
                <a:latin typeface="Century Gothic" panose="020B0502020202020204" pitchFamily="34" charset="0"/>
              </a:rPr>
              <a:t>,” which helps </a:t>
            </a:r>
          </a:p>
          <a:p>
            <a:pPr eaLnBrk="1" hangingPunct="1"/>
            <a:r>
              <a:rPr lang="en-US" altLang="en-US" sz="2800" dirty="0">
                <a:latin typeface="Century Gothic" panose="020B0502020202020204" pitchFamily="34" charset="0"/>
              </a:rPr>
              <a:t>explain why procrastination seems to pull us in despite our good intentions. </a:t>
            </a:r>
          </a:p>
          <a:p>
            <a:pPr eaLnBrk="1" hangingPunct="1"/>
            <a:endParaRPr lang="en-US" altLang="en-US" sz="2800" dirty="0">
              <a:latin typeface="Century Gothic" panose="020B0502020202020204" pitchFamily="34" charset="0"/>
            </a:endParaRPr>
          </a:p>
          <a:p>
            <a:pPr eaLnBrk="1" hangingPunct="1"/>
            <a:r>
              <a:rPr lang="en-US" altLang="en-US" sz="2800" dirty="0">
                <a:latin typeface="Century Gothic" panose="020B0502020202020204" pitchFamily="34" charset="0"/>
              </a:rPr>
              <a:t>Time inconsistency refers to the tendency of the human brain to </a:t>
            </a:r>
            <a:r>
              <a:rPr lang="en-US" alt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value immediate rewards more highly than future rewards</a:t>
            </a:r>
            <a:r>
              <a:rPr lang="en-US" altLang="en-US" sz="2800" dirty="0"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01" y="1460847"/>
            <a:ext cx="3240087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71464" y="195486"/>
            <a:ext cx="10081120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/>
              <a:t>Behavioral Psychology Research Revealed</a:t>
            </a:r>
          </a:p>
        </p:txBody>
      </p:sp>
    </p:spTree>
    <p:extLst>
      <p:ext uri="{BB962C8B-B14F-4D97-AF65-F5344CB8AC3E}">
        <p14:creationId xmlns:p14="http://schemas.microsoft.com/office/powerpoint/2010/main" val="372503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3" y="0"/>
            <a:ext cx="10681632" cy="600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271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5360" y="328613"/>
            <a:ext cx="1185664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latin typeface="Century Gothic" panose="020B0502020202020204" pitchFamily="34" charset="0"/>
              </a:rPr>
              <a:t>Best Way to Understand - Imagine You Have Two Selves -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31248" y="1412776"/>
            <a:ext cx="9576867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+mn-lt"/>
              </a:rPr>
              <a:t>Your 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Present</a:t>
            </a:r>
            <a:r>
              <a:rPr lang="en-US" altLang="en-US" dirty="0">
                <a:latin typeface="+mn-lt"/>
              </a:rPr>
              <a:t> Self, and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+mn-lt"/>
              </a:rPr>
              <a:t>Your 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Future</a:t>
            </a:r>
            <a:r>
              <a:rPr lang="en-US" altLang="en-US" dirty="0">
                <a:latin typeface="+mn-lt"/>
              </a:rPr>
              <a:t> Self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+mn-lt"/>
              </a:rPr>
              <a:t>When you 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set goals </a:t>
            </a:r>
            <a:r>
              <a:rPr lang="en-US" altLang="en-US" dirty="0">
                <a:latin typeface="+mn-lt"/>
              </a:rPr>
              <a:t>for yourself — like finishing off a renovation job — you are actually making plans for your 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Future Self</a:t>
            </a:r>
            <a:r>
              <a:rPr lang="en-US" altLang="en-US" dirty="0">
                <a:latin typeface="+mn-lt"/>
              </a:rPr>
              <a:t>.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+mn-lt"/>
              </a:rPr>
              <a:t>You are 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envisioning </a:t>
            </a:r>
            <a:r>
              <a:rPr lang="en-US" altLang="en-US" dirty="0">
                <a:latin typeface="+mn-lt"/>
              </a:rPr>
              <a:t>what you want your life to be like in the future.</a:t>
            </a:r>
          </a:p>
        </p:txBody>
      </p:sp>
      <p:pic>
        <p:nvPicPr>
          <p:cNvPr id="19460" name="Picture 4" descr="Image result for sel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3" y="1124744"/>
            <a:ext cx="2352675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505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22288" y="328613"/>
            <a:ext cx="812006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200" dirty="0"/>
          </a:p>
          <a:p>
            <a:pPr eaLnBrk="1" hangingPunct="1"/>
            <a:endParaRPr lang="en-US" altLang="en-US" sz="1200" dirty="0"/>
          </a:p>
          <a:p>
            <a:pPr eaLnBrk="1" hangingPunct="1"/>
            <a:endParaRPr lang="en-US" altLang="en-US" sz="28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35360" y="1258831"/>
            <a:ext cx="1079193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Century Gothic" panose="020B0502020202020204" pitchFamily="34" charset="0"/>
              </a:rPr>
              <a:t>When thinking about your Future Self, it is quite easy for your </a:t>
            </a:r>
            <a: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brain to see the value in taking actions with long-term benefits</a:t>
            </a:r>
            <a:r>
              <a:rPr lang="en-US" altLang="en-US" dirty="0">
                <a:latin typeface="Century Gothic" panose="020B0502020202020204" pitchFamily="34" charset="0"/>
              </a:rPr>
              <a:t>.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Century Gothic" panose="020B0502020202020204" pitchFamily="34" charset="0"/>
              </a:rPr>
              <a:t>The Future Self values </a:t>
            </a:r>
            <a: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long-term rewards</a:t>
            </a:r>
            <a:r>
              <a:rPr lang="en-US" altLang="en-US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Century Gothic" panose="020B0502020202020204" pitchFamily="34" charset="0"/>
              </a:rPr>
              <a:t>However, while the Future Self can set goals, </a:t>
            </a:r>
            <a:r>
              <a:rPr lang="en-US" alt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only the Present Self can take action</a:t>
            </a:r>
            <a:r>
              <a:rPr lang="en-US" altLang="en-US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solidFill>
                  <a:srgbClr val="0000FF"/>
                </a:solidFill>
                <a:latin typeface="Century Gothic" panose="020B0502020202020204" pitchFamily="34" charset="0"/>
              </a:rPr>
              <a:t>EG.  The Future Self wants to be trim and fit, but the Present Self wants a donut.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503712" y="327601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latin typeface="Century Gothic" panose="020B0502020202020204" pitchFamily="34" charset="0"/>
              </a:rPr>
              <a:t>Research Has Found -</a:t>
            </a:r>
          </a:p>
        </p:txBody>
      </p:sp>
      <p:pic>
        <p:nvPicPr>
          <p:cNvPr id="18434" name="Picture 2" descr="Image result for take ac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6" b="11472"/>
          <a:stretch/>
        </p:blipFill>
        <p:spPr bwMode="auto">
          <a:xfrm>
            <a:off x="8812901" y="4976958"/>
            <a:ext cx="3196456" cy="101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3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22288" y="823913"/>
            <a:ext cx="81200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145" y="1628800"/>
            <a:ext cx="3411537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83057" y="1916832"/>
            <a:ext cx="724113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+mn-lt"/>
              </a:rPr>
              <a:t>Researchers have discovered that the 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Present Self really likes instant gratification</a:t>
            </a:r>
            <a:r>
              <a:rPr lang="en-US" altLang="en-US" dirty="0">
                <a:latin typeface="+mn-lt"/>
              </a:rPr>
              <a:t>, not long-term payoff.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20248" y="404664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latin typeface="Century Gothic" panose="020B0502020202020204" pitchFamily="34" charset="0"/>
              </a:rPr>
              <a:t>GOOD NEWS!!</a:t>
            </a:r>
          </a:p>
        </p:txBody>
      </p:sp>
    </p:spTree>
    <p:extLst>
      <p:ext uri="{BB962C8B-B14F-4D97-AF65-F5344CB8AC3E}">
        <p14:creationId xmlns:p14="http://schemas.microsoft.com/office/powerpoint/2010/main" val="3187866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67519" y="1809800"/>
            <a:ext cx="935687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solidFill>
                  <a:srgbClr val="0000FF"/>
                </a:solidFill>
                <a:latin typeface="+mn-lt"/>
              </a:rPr>
              <a:t>Temptation bundling - </a:t>
            </a:r>
            <a:r>
              <a:rPr lang="en-US" altLang="en-US" dirty="0">
                <a:latin typeface="+mn-lt"/>
              </a:rPr>
              <a:t>One of the best ways to bring future rewards into the present moment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+mn-lt"/>
              </a:rPr>
              <a:t>Temptation bundling - concept from 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behavioral economics research</a:t>
            </a:r>
            <a:r>
              <a:rPr lang="en-US" altLang="en-US" dirty="0">
                <a:latin typeface="+mn-lt"/>
              </a:rPr>
              <a:t> performed by Katy Milkman at The University of Pennsylvania.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+mn-lt"/>
              </a:rPr>
              <a:t>Strategy = </a:t>
            </a:r>
            <a:r>
              <a:rPr lang="en-US" altLang="en-US" dirty="0">
                <a:solidFill>
                  <a:srgbClr val="FF0000"/>
                </a:solidFill>
                <a:latin typeface="+mn-lt"/>
              </a:rPr>
              <a:t>bundling a behavior that is good for you in the long-run with a behavior that feels good in the short-run.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71464" y="188640"/>
            <a:ext cx="11253384" cy="10747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/>
              <a:t>Six</a:t>
            </a:r>
            <a:r>
              <a:rPr lang="en-US" sz="3200" b="1" dirty="0">
                <a:ea typeface="+mj-ea"/>
                <a:cs typeface="+mj-cs"/>
              </a:rPr>
              <a:t> Scientific Tools for Eliminating Procrastination! 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57200" y="1196752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800" b="1" u="sng" dirty="0">
                <a:latin typeface="Century Gothic" panose="020B0502020202020204" pitchFamily="34" charset="0"/>
              </a:rPr>
              <a:t>Reward Based Action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 sz="2800" dirty="0"/>
          </a:p>
        </p:txBody>
      </p:sp>
      <p:pic>
        <p:nvPicPr>
          <p:cNvPr id="14" name="Picture 2" descr="Image result for temptation bundl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691" y="3645024"/>
            <a:ext cx="2426502" cy="163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63352" y="1581004"/>
            <a:ext cx="1158912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sz="2400" dirty="0">
                <a:latin typeface="+mn-lt"/>
              </a:rPr>
              <a:t>Only listen to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audiobooks or podcasts </a:t>
            </a:r>
            <a:r>
              <a:rPr lang="en-US" sz="2400" dirty="0">
                <a:latin typeface="+mn-lt"/>
              </a:rPr>
              <a:t>you love while exercising.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sz="2400" dirty="0">
                <a:latin typeface="+mn-lt"/>
              </a:rPr>
              <a:t>Only get a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pedicure</a:t>
            </a:r>
            <a:r>
              <a:rPr lang="en-US" sz="2400" dirty="0">
                <a:latin typeface="+mn-lt"/>
              </a:rPr>
              <a:t> while processing overdue work emails.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sz="2400" dirty="0">
                <a:latin typeface="+mn-lt"/>
              </a:rPr>
              <a:t>Only go to the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beach</a:t>
            </a:r>
            <a:r>
              <a:rPr lang="en-US" sz="2400" dirty="0">
                <a:latin typeface="+mn-lt"/>
              </a:rPr>
              <a:t> once you have done everything on your to do list.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sz="2400" dirty="0">
                <a:latin typeface="+mn-lt"/>
              </a:rPr>
              <a:t>Only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eat</a:t>
            </a:r>
            <a:r>
              <a:rPr lang="en-US" sz="2400" dirty="0">
                <a:latin typeface="+mn-lt"/>
              </a:rPr>
              <a:t> at your favorite restaurant when you have lined up a business meeting.</a:t>
            </a: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61024" y="692696"/>
            <a:ext cx="822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+mn-lt"/>
              </a:rPr>
              <a:t>Temptation Bundling in Action: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 sz="2800" dirty="0"/>
          </a:p>
        </p:txBody>
      </p:sp>
      <p:pic>
        <p:nvPicPr>
          <p:cNvPr id="15364" name="Picture 4" descr="Image result for temptation bundl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3714417"/>
            <a:ext cx="3951365" cy="222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02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48002" y="1376773"/>
            <a:ext cx="1064826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+mn-lt"/>
              </a:rPr>
              <a:t>E.g. If exercising alone, skipping your workout next week won’t impact your life much at all. Your health won’t deteriorate immediately because you missed that one workout.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+mn-lt"/>
              </a:rPr>
              <a:t>However, if you commit to working out with a friend at 7 a.m. next Monday, then the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cost of skipping your workout becomes more immediate</a:t>
            </a:r>
            <a:r>
              <a:rPr lang="en-US" altLang="en-US" sz="2400" dirty="0">
                <a:latin typeface="+mn-lt"/>
              </a:rPr>
              <a:t>. Miss this one workout and you look like a jerk.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+mn-lt"/>
              </a:rPr>
              <a:t>Another strategy - use a service like </a:t>
            </a:r>
            <a:r>
              <a:rPr lang="en-US" altLang="en-US" sz="2400" dirty="0" err="1">
                <a:solidFill>
                  <a:srgbClr val="FF0000"/>
                </a:solidFill>
                <a:latin typeface="+mn-lt"/>
              </a:rPr>
              <a:t>Stickk</a:t>
            </a:r>
            <a:r>
              <a:rPr lang="en-US" altLang="en-US" sz="2400" dirty="0">
                <a:latin typeface="+mn-lt"/>
              </a:rPr>
              <a:t> to place a bet. If you don't do what you say you'll do, then the money goes to a charity you dislike. The idea here is to put some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skin in the game </a:t>
            </a:r>
            <a:r>
              <a:rPr lang="en-US" altLang="en-US" sz="2400" dirty="0">
                <a:latin typeface="+mn-lt"/>
              </a:rPr>
              <a:t>and create a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new consequence </a:t>
            </a:r>
            <a:r>
              <a:rPr lang="en-US" altLang="en-US" sz="2400" dirty="0">
                <a:latin typeface="+mn-lt"/>
              </a:rPr>
              <a:t>that happens if you don't do the behavior right now.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solidFill>
                <a:srgbClr val="FF0000"/>
              </a:solidFill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09586" y="260648"/>
            <a:ext cx="1219512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latin typeface="+mn-lt"/>
              </a:rPr>
              <a:t>2</a:t>
            </a:r>
            <a:r>
              <a:rPr lang="en-US" altLang="en-US" sz="3200" b="1" u="sng" dirty="0">
                <a:latin typeface="+mn-lt"/>
              </a:rPr>
              <a:t>. Make the Consequences of Procrastination More Immediate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en-US" sz="2800" dirty="0"/>
          </a:p>
        </p:txBody>
      </p:sp>
      <p:pic>
        <p:nvPicPr>
          <p:cNvPr id="14338" name="Picture 2" descr="Image result for temptation bundl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992" y="4795878"/>
            <a:ext cx="187700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81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6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10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925221" y="586392"/>
            <a:ext cx="809105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prstClr val="black"/>
                </a:solidFill>
              </a:rPr>
              <a:t>Event Outline -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7582" y="1161411"/>
            <a:ext cx="9963949" cy="4715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r>
              <a:rPr lang="en-US" altLang="en-US" dirty="0">
                <a:latin typeface="Century Gothic" panose="020B0502020202020204" pitchFamily="34" charset="0"/>
              </a:rPr>
              <a:t>6:00 – 6:30 Networking</a:t>
            </a: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endParaRPr lang="en-US" altLang="en-US" sz="1000" dirty="0"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r>
              <a:rPr lang="en-US" altLang="en-US" dirty="0">
                <a:latin typeface="Century Gothic" panose="020B0502020202020204" pitchFamily="34" charset="0"/>
              </a:rPr>
              <a:t>6:30 - Start</a:t>
            </a:r>
            <a:endParaRPr lang="en-US" alt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endParaRPr lang="en-US" altLang="en-US" sz="1000" dirty="0"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r>
              <a:rPr lang="en-US" altLang="en-US" dirty="0">
                <a:latin typeface="Century Gothic" panose="020B0502020202020204" pitchFamily="34" charset="0"/>
              </a:rPr>
              <a:t>6:30 – 6:45 Introductions</a:t>
            </a:r>
          </a:p>
          <a:p>
            <a:pPr marL="595313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endParaRPr lang="en-US" altLang="en-US" sz="1000" dirty="0"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r>
              <a:rPr lang="en-US" altLang="en-US" dirty="0">
                <a:latin typeface="Century Gothic" panose="020B0502020202020204" pitchFamily="34" charset="0"/>
              </a:rPr>
              <a:t>6:45 – 8:00 Accountability</a:t>
            </a: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endParaRPr lang="en-US" altLang="en-US" sz="1000" dirty="0"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r>
              <a:rPr lang="en-US" altLang="en-US" dirty="0">
                <a:latin typeface="Century Gothic" panose="020B0502020202020204" pitchFamily="34" charset="0"/>
              </a:rPr>
              <a:t>8:00 – 8:30 Networking Break</a:t>
            </a: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endParaRPr lang="en-US" altLang="en-US" sz="1000" dirty="0"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r>
              <a:rPr lang="en-US" altLang="en-US" dirty="0">
                <a:latin typeface="Century Gothic" panose="020B0502020202020204" pitchFamily="34" charset="0"/>
              </a:rPr>
              <a:t>8:30 – 10:00 Joint Ventures</a:t>
            </a:r>
            <a:endParaRPr lang="en-US" altLang="en-US" sz="6000" dirty="0"/>
          </a:p>
          <a:p>
            <a:pPr marL="366713" lvl="1"/>
            <a:endParaRPr lang="en-US" alt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04737" y="1015613"/>
            <a:ext cx="1085981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+mn-lt"/>
              </a:rPr>
              <a:t>A favorite tool psychologists use to overcome procrastination =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“commitment device.” </a:t>
            </a:r>
            <a:r>
              <a:rPr lang="en-US" altLang="en-US" sz="2400" dirty="0">
                <a:latin typeface="+mn-lt"/>
              </a:rPr>
              <a:t>– can help you stop procrastinating by designing your future actions ahead of time</a:t>
            </a:r>
            <a:r>
              <a:rPr lang="en-US" altLang="en-US" sz="2400" dirty="0"/>
              <a:t>. E.g.</a:t>
            </a:r>
            <a:endParaRPr lang="en-US" altLang="en-US" sz="2400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+mn-lt"/>
              </a:rPr>
              <a:t>Stop wasting time on your phone by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deleting games or social media </a:t>
            </a:r>
            <a:r>
              <a:rPr lang="en-US" altLang="en-US" sz="2400" dirty="0">
                <a:latin typeface="+mn-lt"/>
              </a:rPr>
              <a:t>apps. (You could also block them on your computer.)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+mn-lt"/>
              </a:rPr>
              <a:t>Reduce the likelihood of mindless channel surfing by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hiding your TV </a:t>
            </a:r>
            <a:r>
              <a:rPr lang="en-US" altLang="en-US" sz="2400" dirty="0">
                <a:latin typeface="+mn-lt"/>
              </a:rPr>
              <a:t>in a closet and only taking it out on big game days.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+mn-lt"/>
              </a:rPr>
              <a:t>Build an emergency fund by setting up an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automatic transfer of funds </a:t>
            </a:r>
            <a:r>
              <a:rPr lang="en-US" altLang="en-US" sz="2400" dirty="0">
                <a:latin typeface="+mn-lt"/>
              </a:rPr>
              <a:t>to your savings account.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Schedule in appointments </a:t>
            </a:r>
            <a:r>
              <a:rPr lang="en-US" altLang="en-US" sz="2400" dirty="0">
                <a:latin typeface="+mn-lt"/>
              </a:rPr>
              <a:t>with builders, agents, property sourcing agents etc. Makes you stay focused and on track.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/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+mn-lt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None/>
            </a:pP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solidFill>
                <a:srgbClr val="FF0000"/>
              </a:solidFill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09586" y="260648"/>
            <a:ext cx="12195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b="1" u="sng" dirty="0">
                <a:latin typeface="+mn-lt"/>
              </a:rPr>
              <a:t>3. </a:t>
            </a:r>
            <a:r>
              <a:rPr lang="en-US" altLang="en-US" sz="3200" b="1" u="sng" dirty="0"/>
              <a:t>Design Your Future Actions</a:t>
            </a:r>
          </a:p>
        </p:txBody>
      </p:sp>
      <p:pic>
        <p:nvPicPr>
          <p:cNvPr id="13314" name="Picture 2" descr="Image result for no t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3717032"/>
            <a:ext cx="1548365" cy="15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9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71016" y="1376772"/>
            <a:ext cx="1170646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Small measures of progress </a:t>
            </a:r>
            <a:r>
              <a:rPr lang="en-US" altLang="en-US" sz="2400" dirty="0">
                <a:latin typeface="+mn-lt"/>
              </a:rPr>
              <a:t>help to maintain momentum over the long-run, which means you’re more likely to finish large tasks.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+mn-lt"/>
              </a:rPr>
              <a:t>The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faster you complete a productive task</a:t>
            </a:r>
            <a:r>
              <a:rPr lang="en-US" altLang="en-US" sz="2400" dirty="0">
                <a:latin typeface="+mn-lt"/>
              </a:rPr>
              <a:t>, the more quickly your day develops an attitude of productivity and effectiveness</a:t>
            </a: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+mn-lt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09586" y="260648"/>
            <a:ext cx="8018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b="1" u="sng" dirty="0">
                <a:latin typeface="+mj-lt"/>
              </a:rPr>
              <a:t>4. Make the Task More Achievable</a:t>
            </a:r>
          </a:p>
        </p:txBody>
      </p:sp>
      <p:pic>
        <p:nvPicPr>
          <p:cNvPr id="12290" name="Picture 2" descr="Image result for tick off li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3428052"/>
            <a:ext cx="3024336" cy="258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7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71016" y="1376772"/>
            <a:ext cx="1170646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+mn-lt"/>
              </a:rPr>
              <a:t>This is why visual stimulus can be so useful. Much easier to stick with good habits when your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environment nudges you in the right direction e.g.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+mn-lt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+mn-lt"/>
              </a:rPr>
              <a:t>A post it note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+mn-lt"/>
              </a:rPr>
              <a:t>String on your finger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+mn-lt"/>
              </a:rPr>
              <a:t>Rubber band on your wrist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+mn-lt"/>
              </a:rPr>
              <a:t>Your vision board as your screen saver etc.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09586" y="260648"/>
            <a:ext cx="11667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b="1" u="sng" dirty="0">
                <a:latin typeface="+mn-lt"/>
              </a:rPr>
              <a:t>5. Make Visual Cues to Remind you to Start a Behavior</a:t>
            </a:r>
          </a:p>
        </p:txBody>
      </p:sp>
      <p:pic>
        <p:nvPicPr>
          <p:cNvPr id="12" name="Picture 6" descr="Image result for procrastin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75" y="2820912"/>
            <a:ext cx="389551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71016" y="1376772"/>
            <a:ext cx="587251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+mn-lt"/>
              </a:rPr>
              <a:t>A board that you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mark off how much passive income </a:t>
            </a:r>
            <a:r>
              <a:rPr lang="en-US" altLang="en-US" sz="2400" dirty="0">
                <a:latin typeface="+mn-lt"/>
              </a:rPr>
              <a:t>you have created with a marker of where you want to get to – even have a holiday or an award next to the goal post for extra motivation.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09586" y="260648"/>
            <a:ext cx="11667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3200" b="1" u="sng" dirty="0">
                <a:latin typeface="+mj-lt"/>
              </a:rPr>
              <a:t>6. Visual Cues that Display Your Progress</a:t>
            </a:r>
          </a:p>
        </p:txBody>
      </p:sp>
      <p:pic>
        <p:nvPicPr>
          <p:cNvPr id="10242" name="Picture 2" descr="Image result for goal met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4"/>
          <a:stretch/>
        </p:blipFill>
        <p:spPr bwMode="auto">
          <a:xfrm>
            <a:off x="7339260" y="845423"/>
            <a:ext cx="386673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92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1"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40000" y="404664"/>
            <a:ext cx="7112000" cy="19145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ea typeface="+mj-ea"/>
                <a:cs typeface="+mj-cs"/>
              </a:rPr>
              <a:t>What are you procrastinating on now and what are you going to </a:t>
            </a:r>
            <a:br>
              <a:rPr lang="en-US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dirty="0">
                <a:solidFill>
                  <a:schemeClr val="bg1"/>
                </a:solidFill>
                <a:ea typeface="+mj-ea"/>
                <a:cs typeface="+mj-cs"/>
              </a:rPr>
              <a:t>do about it?</a:t>
            </a:r>
          </a:p>
        </p:txBody>
      </p:sp>
    </p:spTree>
    <p:extLst>
      <p:ext uri="{BB962C8B-B14F-4D97-AF65-F5344CB8AC3E}">
        <p14:creationId xmlns:p14="http://schemas.microsoft.com/office/powerpoint/2010/main" val="1337180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21" descr="data:image/jpeg;base64,/9j/4AAQSkZJRgABAQAAAQABAAD/2wCEAAkGBxITEhUSExQWFhUXGRgaGRcYFyAaGBoYHRseGhcXFxcYHiggGBolHRwWITEkJSkrLi4uGCAzODMsNygtLisBCgoKDg0OGxAQGzQkHyYsNDcsLzQ0NCwsLC8sLCwsLCwsLCwsLCwsLCwsLCwsLCwsLCwsLCwsLCwsLCwsLCwsLP/AABEIAMkA+wMBIgACEQEDEQH/xAAbAAACAgMBAAAAAAAAAAAAAAAABgUHAQMEAv/EAEUQAAECAwUFBAYGCQQDAQEAAAECEQADIQQFEjFBBlFhcYETIpGhFCMyscHRB0JSYnLwFTNDU4KSsuHxFiRjonPC0pM0/8QAGQEBAAMBAQAAAAAAAAAAAAAAAAECAwQF/8QAJxEAAgIBBAIDAAIDAQAAAAAAAAECESEDEjFRE0EiMmEEgVJxsTP/2gAMAwEAAhEDEQA/ALwaAGMxgiAMwRh4HgDMEYeB4AzBGHgeAMwRh4HgDMEEYeAMwRh4y8AEEEYeAMwQQQAQQQQAQQQQAQQRh4AzBBBABBBGHgDMEYeCAB4MMZggAggggDxOUySdwJ8IqRG01sUG9IVloEjwID+cWpeimkzTuQv+kxTYsqkliQMq5dKxWTOjRSadncdpbYQ3bLpr11pB/qe2D9upqZkPT+GkcBVoTyLvnpxjWpJ+yT1HlFcmjjElxtPaiKT5hbc3y+NIBtLbD+3V/wBfc0Q+EtVJPX5xg2sDJBH54RGfRaoLlE0vaq1pSr1yiCyXKQCHo6SAC9Y4Rf8AagP/AOid0UY4pcxMwpSXS6tz5b+sdqrLLyClFs+7/eIe5BqD4Mf6ntdB28z+YnXP/Lxul7RWv9/M/m+X9o0y7Ik1DjccI+ceTIAIBrTfl0MVtkbUd/8AqK1DOev+ZvhAraq059svxAHuiLSh6YacCP7RlctIzTTiYWyHX4SqdqLUR+uV4hz84kLm2htC1mWqasggnR34FqQtSRKJNR4v4RssK09sli5IVrpTyiHZDprgfkXhMH7VWuZ+ddI8qveYP2ivzxiKQaZgdY0rmJzUSK6AH86RS32UpE9LvaYf2hHhG306aziYryiBlTUGoJ+MbZnDEdc84i5dikSky8poDmYrwHwEJl77fy5c9cu0dospwhOEDIuSSXAdzuyEd6rQDVljjQHxeIObdkudNmd00ZnZ/ZFYW3yX04rcT2z20lnthKZZUlYD4FBiRvDEgjrEreC1SpS5gJBSHd+Idm4Qk7OXemTb5YGqV/0Fx5Q4bSzP9rOA+z8YYTwayI+y31MVQTlnmovwFNY6Jl6T3Ce0Xl9o+ZJhYumQZYY5kU57y3KOybZVkYDMS2rA9RWNsshRiTn6XWA6p60gZkzWfxjP6SmkBSLStT/ZU4bTio8oW592ICQosMmBGX3leUFrQcKZbApYAKSXD6MR0rFhtQzXTf6jPloM2Yp5iRXIuQC9fz5xYkUxs7OxTpKlvjRNQnFRylwQ/DOusXPFoHPrqmggggi5gEEEEAR20S2ss4/8ah4hoqWTZQVEBLq0bzL7otHbBZFjmsHJAAG8lQEJthsglpzdR9o8dw4Rz609p2fxvr/ZzyLoS3fPQfPWIy239d1nJSudLBGYcrUOiXIMK23G0k6fNVY7KSEJJTMWnNShmgEZJGR38s+G5dhHbHmat8IzUG8yZpe50hzsl+3dOLS5styW7xKC+5ltG+8bjITjlusCuHXo2e9oSLdsuEEtvws2fD3Q3bJXBarKQFz3lkfqWKgk/cWTTkA0S3szGRDhfKOSQvEpGAnES1dSxfgW0hsslyhNVEh6lKfiflEXIs6Jd4oyGOWtYG5QYKA6F/GGcEkxXV1W6orHT7Ie33vYLNSbMlJI0JxK/lDnyiNRt5dSjh7RPWQtvHBCPfWzcpdrnFP6vtFMHoC/eHLE8dk7ZuWE0SMtwziVCL5Zl5Z+kWNZ5Nmnpxy8CknJUs69KPziFvq7ZkkdojvoGdKp3ONRxEK+xyZtntaBLCihZwzECoY5K4FJYvueLW7IKBSaguDxBoYq24Pk0hJTWUV6qYkgkAbzyGvDpGzZ+YZk4kBgEKcsQwdLDjpEeruKYGjtXdEzskkJtOD7qz0dLfCNpP42ZO91DJLu8kArJG4PXrujxbLfYpDCdOlIV9lcwP4O8ats1TvRVCSohailJUnMJJYlJ0JoH0eK3sWxDqK5jnU8d5c++MVnll3jhFk3ff8AYZqsMq0Sio/VEwP0BNY67ZJXQguBVqA72rQxV9r2VQR7AbTfHq7r3tlgUAVKmyBnKWXUkf8AGo1HI05RO3plPIuJIsyYVGUVEYThJYiuT13QsXda1CdNTXJPuz5wyS7cidZzNQXQpCmPQ0O4g0bfCWm0KFpIGqU16HfyisW3aNo4kqJ+61f7uSTn3x/0Vn4RO7WLCbLOUdEHxpCzdhafI4qU/VCocZ1iTNSUzBiQcwTnwhFmk1TF247sVMSmct0BQoPrFLULfVp/iOtd4XfK7ip8kKfJU1LvxrQwhbV3nabZNXJkq7OzJJQkJLdphoVFsxuGTNHCNhsCHVU5muUa037KpItxdhkzUUYpVkpJd+tQYUL8uuZZCFJJVLNOI+6RlXfwiH2ImzrHakSnUZM44cJNAr6qk7i9KZg8BFl3pIEyWpBGYLcC1DFbcSapibdykAypiCGVMQ43KBDgcIuiKSuqWxTUUUCRTN9PnF2x0absw/keggggjQ5gggggCF2rmNJb7Sk+XefyhLvS19lImzB9RClCmoBbzhu2xHq0fi+BhLvuSV2acnMmWr3ZRxa2dSjt0f8AzEnZW6GCSrNRd9XzJP51hyBCas50300eFyXLVhllAOHDvo+XxjTaLKU4V6guOBfKOtR3cmHkaO28rehCkzFJKgFBWHVgXieRtJYyjtPSZWHisA8iDUHnCneMjEKKpu3b/CISTsimesDCCouaumgqXIjLU0YvNm/mcsGNpb+Va7WmbZVEdgGlzAGxLd1FjXCzJ5Pvhhu+0X3bE4QZMhGSpuE4jvwsS54gAcRHZcWzyJc2XZiEUQZisH2XapZ6kNDutSEIOSUISTwSkDyoIynJKkkUjFttti5cuyUmQgJWpU0ipUe6HzJYVz4xrvPa67LNQqlqUPqy0hZ6nIHmYr/aS+7Vb1lKVKRZie6hNHGhmb1HcabhrG+6tk0JDlLq41idnuTKqf8Agiak/SaqbMTLs9mZJUAVKOQfPCkN5xZ0tLFuMVfd9zAz5KEv7YcaBIOJXKgMWh2lYz1ErVFtGbldlTy1lShucR1WG8xItaJiiyQMMw7kryPQ4TyBguSyGapKEs5D1LZB84mbfs6sqEshJK0kCoqRU8qRo5KqMY21uQ4YQoZOD1BHxEaTY0mtRFaTZtvu71cueFAezKWMaRrR6pTyIEddj+kG2gessaVjehZTTexB98ZbOjbyJ8j0u60nI+IiJvfZrGCUsTXM/wBojZf0jgMJlknJrmkpV7yIk7Bt1YZisPamWTQCYhSK/jIw+cGpEva1QjTVXrZSbOAlElayxKQfa9tlBwNTE/Z7KFT1K+zLTlzOvhD2qQlaWUkKSdDUGFA2YyLVND90JDPkAchxMWUryTpwqSRusUn/AHEgmjry/hU0NV4zCmVMKaEIWx3d0sYXrErFOkHQr3fdVDNe8sdjNP3F/wBJiseDabzkrbZSSBMSVACtN1Mx0ETabFPK1LUXl97Ch+NCoa5b4xsxYsaiRkCSatpzqB5tElar1CmGApUQa0ZxoNQW3iOhPBT2QJs5M6SohiibL8CoB6Z9Ie1qJhSn/szqFy25Y0uOUOBEYyyWbQgWNDLL6O3TKLsBilpIPaTHFQVV67tIuWzF0JO9I90baL5Rz/yOEzbBBBHQcwQQQQAl/SbeHYy7Os+z23e/DgUD4O/SI1JDOliCBXQg5F9Xjp+liXilyU8VnwCR8Yru5NpF2QCXNSVytCKrRyH1k8NNI5deG52uTu0foicRZzJ9WagElLhxgOXhl0fWOa2uqoA5ZV4b4mJN7WO0pwpmoU+hOFQ6FiDHr9Gyk1SokbiQRFYa6j9lkS03LgXbNJxAqLcd3KJq55OBCp0zuBqPRkCpUp8nZ+QEc9tvaw2ZzMmywc8L4i/BCXJMKd8bQTbw9RISuXZz7aiGXMAOQA9lGvHyi0pvU4wisYqH6yU2Jvr0q8rRNySqW0of8ctTP1Kn6w7X/ZDNs06Uk95aFAc93XLrFbWexqsk2XMl+2hLgaEEsUltCA3WHu6do7NaPYUEzB7UtZCVDk/tDiPKKSjm0L5ixEulHZrqN4Y79xGnKGSRLUsshyT9Ubt/KGS1WSQs41olk07xYcnMRl57WWGyghU1D/u5TKUd1E0HUiJ3XwVUXFU2SV03YmSCssZhFT9kbgfeY7cVFcj7oqa3beWufaJa5SDLlIU+F3Kx988RRtH1zizLrvKVaECZKUCDmknvJORSoaGKTi1lk6cotbYiXsET6WgaCUo+SU/GG+8J/wDvrKl85doV4dmP/YxhMix2UqnerlEiqlLyFKJxGgpkNwhMs22UmbeYmqWEWaVKXLQtfdxKUUlSq5PhDcofbKKwj447X2WBe90Jnd5hjZn3p0HviAst3BBwrA4RH359JKZc2ULMlE6U/rFg5/cQd4oX4gb4nrFtVYbU3fShf2JhwTByfPmCREU0rJw3SNNrulBTkAYWbfs+lZKcOTVNB/iHwWOWp2WSPxAj3R4nzLJJTimLlgAZrUA3FjEKXQcLPOyElaLHLQslwCz54XOHo2XBoi7fNEy1TQCDgCUK5s58HA6RwXvt+F+qsKe1WadqQRLRxANVnwHHSIrZi9pdjnTU2kLU6EEHDiJUSpUxan1JPlF6bLQe0cbvs47aUkO6FORwwljycgQy2uVilrSPrJUPEECFRO3dj/5Bw7Ns+AMbRt3YyM5n/wCZiyi+iXKzxcaMCwk0ISxBoa6scvnEgq7Ricd4aPpvbjHANurB9pb8ZZiARtSpJkrmK9ViGIsXwtTxLQUWTd8ExbJRxpSMyUtSpZQJNNAIaArOIBG2FiOSz/IflHsbVWQZLPHumIafRJFKmBE2YlVFKJIcaE05xbN3l5Us/cT7hFeTNprGRVdOKa+GcPdwTQqzylDIpDUamlDwaNdHlmOvwiQgggjoOYIIIIARvpRu9cxElSVlISpSVUcHEAQ7/h84rtOzCalU5XgIuvaGwdtIXLAc0KdKguK+XWEyVd4IY0/PGMdWUk8HXoKDjnkrG3XFLS7kqd64fkIgLZctnFACDofyIsxbzRRI6Ev4mI61bOhWaq8K+bt7ootWuS01FleyLtloqkZaqSD746v07PSwQoMNyW90Og2USoMVnwrGheySMeBJcgAkqyALbostVMptiuBTTfVpUrvKDNUlGgPvcxptkpSj3+9kQW3h6eMOszZRIlrUSxAPs1BDh8ywz3xtm7PKTLxqCcISk7izUNTnlEOYUY+ytV2NOWExvkygj2ZaX4pf3w/WbZ+SvszX1iSriO645x0WjZuUgy0kKIWogkkOKJYsBxi2SfGnyJQt0/AXCAAHbDVnAdhzjkm2cr9YQAWdxRRGT0PnD+NmPWrAcsgBsQ9kEMp2r9XxjWvZs9phwl8LMSwwu7u0LHiRXfoiSrEUlXMn5x3yFFRIwJwsKYBvh2n7MywpKEhSlEOajAOZ1qDrGyx3GErbCEqYUzCg+mTeJyiG3RPiVizYZq5Y7sqTvrLBPvjzeUgzh30JfgG+MOt33eJk0S8CcFXWSxLEOUg8+MdyLjlknAhwCQ6lBL8BGVSuw1FFXybgT9mmugpqY9/6dlpV7AJB1yizbx2dQmUCQQ471ci9G1PhHqZc6AlUyYkghmD5v57tIn5k1ASLLbZ0sYUBAA3I+Ucy7TPXNUoqLsHYAeXJoerHcaVE4kKAZ8+I4OddIyvZyUhdMS1rOWIAUAFWFMjEJNE3FZEgrnkgYlPlkBy0jZ2k4j9aogvk3XSH2y3CnGEqQoHMMe6WNA8aLvuGV2JVMCqKNAak0oKa+UW+QepAR+xW7v1wJ+Udszt5iQlayUhqYUDlUJh9s+zElgVBQUdMTsDUaR6l3HIBbvPvcddK+cVe8lTgJl33VMUwKlAZeyn5Vial7FIIqVeHyidFkRL9nET4+TR33NNUoqCiCzUGfWppFXu9sb16FlOxUoDVx+dYtG67N2cmXL+whKfAAREyJIUpI4/5hgjfQTyzn1p3SCCCCNzAIIIIAI1TkhlFhkfdG2Oa8lNJmHchZ/6mARVFiQMIJd6UJy6PHUJvBMaJS1OA6Ujk58TEjLSfteA+AjhaOk5wrh8ubHWNU1UoqckJUAKhTHeB7okPR1nSnGnxeMzrE9VIQegfk+6I3RXsOMuiJRbCpE4O4SzKaprlSp0jbbCTZ1sQPVdfYz/JjvWEIDKQEjJmZMebZPT2ZKUpPdZn0bdE4ZDdPIvWF0JspVkE57u6GiTm2nvyMLAhSsi5rhY05RGoQlwkkOAGS2egpEpZrAXBCEp3GhMd8opZZSGpeEeFqSmcrGQMSAHORLjdlkaR6m2hKJycSmBQ1TRwaA7suUSUmxgsFYTTIjf7ozMuqWoEHCc8w+cYbo9nR8uiItik9sk4kodDOSN5pnTMRzy7WO0ftAtYpUggAlqHcH0ibmXYku4BZqcMunxiPl3afZQEtmKBxzOZi0UnwVepteUadmworQAtOcx0g/hwknQaNxid9GSMSpc1MurkBQKX1pEZd0kyZiUqQkOFHEkV0enHPpEpLs8k17KtcwQPCKSaTorK5ZRptVox2YqUoA8CAKFnaOq0KkLl+2llAVcZ0NR749zJAYAbmIagG5sjzjg7IJcJlkauElvGK70FBs9W+9pKAWnS8QFA4z6xok2+V2klaloqgucSWxEHOtHceMcK5skkTFy0g0D4alqDMe6NtskrUQ8lZScxgNDk7AUEWTQlFjCi9JIIT2kvf7VP8xD2JZAE3EClCj3RyDq8xGq75KkZSlJ4lJfx/OUdE+eqUlpclSxmyd+VX0+UNy4RTa/ZMC1oICsdDyrzjxNtCAGxADx+EK9jvtCh2YQUqBPdzbfTSsS9lmlQBGWlCfhBquSOVaPVqtUkhzMA8a7y0SWxk1CpywlYV3HIH4gxrzMRU+TMUGA6M451jv2IkFNpWVBnlkAjIspNImLTZOdrHgIG4R6ggjYxCCCCACCCCACOG+z/ALeb+BXuMd0R20JPo01sylvGnxiJcAQbvsuLMUoXOnQ6x22+2yrPLVMWoJQnM6k6AaqJOgj3IASkJGnmdTFcbcW5VotJkgnspVG3r+sf/Xod8ealuZ0t+KFvk9W/6RbQteGzSUgaFYKlHokhKfOPcray8UVWJRG4oLNzSQx6xI7MbPpSnEoVLc/7RL2y7JbFqtnwMa1Ho5/JqtXdGu59sJE8iVOSJa1UAV3kKfcrQ8DGb6sipAUpBOBQVQ1amUd1y3HIQlMzAlUwgHEQ5D5BL5dI87YzgiyTFHTD4lQTTxjO1upHU4ylp3LkjLtsRnTQtKnCQlyzka4RxrDFPIloKlKCUJDkksABqSco0XFZuylJTrmr8Rz+XSF7b150yVZArufrZnGrIHiCfCOmct8vwmEPHH9Fy/dvrTMUUWFDJFO0UjEs8Qk0SOBBPKI2XtJe8vDMXNJH2VS04TTIhKQfCH/Z3ZtEsY1Ya6DLzz18dY6bVYUqBQUhtHDDd456RrDZ0YSlJvlnDsltWm0ns5g7OezsD3VjUoerjd74n7XJJZSPbFefDnFabR3cqQoTZQwrQoKBG8Vyiz7qtQnSZU4BgtCVNucAt0MZ6kUvlE6INtVIVNqNtkWdUpZlmYe8nCCxy1fl5x3bI7aotqjL7MypjOEqIOIDNiwqNzZb6xFba3NLM5yA8xiBuLHF54f5oWJsldlXLtEuhQqu7c3IjEOsUlGM/wDZMYNRbLpUkCpGW4+6Kztv0l9sFyJNmm4l4pYJWMSXdOLDh+OkWTd9pTMlpWk4gpKVg7wQ4Oe6K7v26kyLUZqE91Z7RLaOXU38WLyjPTS9oim+CLvu1W1CQuYlOBLEEHvHViWY9B4xO7OfST6VaEyTIUgrfCrGFAEAliMIpQ74klIlzZIWuoUKg5nk5p/iIbYu5EC2zZoHdlBk8Fqo3QYvKNPi4O1wWmmpJliypj/EfERX21f0hJsloVZk2dUwpCXOLCKh2AAOhz5wyXLtGi0TbTKT+wmBGLeGDn+YLHSIP6QLmSpaLQwcshRbUOUk8w46CMoRW6poiWV8WK0uVaShU9CEpC3URiOIYjiYNlpGy7fpHXJSiSbKSEgJK+0OIgUcJIYHPWGW4ezVIYkBqMdK5buTxA3ncaJk6XLR9dYAO4D2vCvhHRFxk6kis4UrRZS7ehEkzie4E4jyZ/H5xD/RttVNtltKTLQiUmXMIYHES6QHJLZE5CPO2Sz2aLOkDvFyHoEpoARz/pjt+jqxhE8EDNCv7uGppFdCKWaM9RllwQQR1HOEEEEAEEEEAER20CmkK6e8RIxF7SKAkl/tJ98U1Pqy0PshSlJq8V/cNiExaiQ5KiS+8knPnFhJMKlySVS5i0fZUR0ehjzoezfXVuI3SJCJaWIbKsabwQlQOEUIcR0TKhtYE7jkI1FJrIpSdrBZ09lOlLVholSGJbMAhRGW8QvX3tCu3TpElMpaJImoKgcySpk4iKACpZzUcIbLxsSCo0FTTJ33RG7Q3ZJsUhVpK1HAUNQVOMYfj4REdqlxkrF6jW30v+DpKU3whWvRf+9mGh9gV0AS+emZhjkrxAKFQQCORDiFnaKW1pzZK0gkjOndID55A9YvDPJ0z/BqlS0+rBUXLsG4ORTc8eVKT3uGrdMs41yJbiWU5JArwyjZKsjlSSXJBr1DRqngx/SE2lsQ7Iro+lHzjq2NJ9DlA594eC1D4Ro2utJloKT7vKJC5LOZdnlII7wSMX4jVQ8SYiT+NGqWEyK2wkgLkKo5x+DJiLtF3drLVL3ng7b6x17U2l7TIl/ZSpRb79E/0GNlkJwrALkVrnh0qOR8YpnBa6Nv0d2tfZKsy/bkKp/4yTh5sXHCkSe1ljC5JmAVRnvw6ni1D0MJllmrsttlTyT2a/VzK5BVA+5ixr9mLLWAoEGoIIPEHOKauJbl7KRxgr42soThZsIpRwWy3xKWOYLHdqpymxEFdanEqkob/secLFpsqzbU2Jy2P/ozlQ3d3zhj28n4ky5AAYd9Q4DuoHvP8MWl6j2T9mIWwV4mzW0YlAonshRGRUT3VHjiPmYt622PtZakKPtAdFaHxiqrdYO4Th6M3+Dyiy9k739IsyF+0sd1dWOIanmGPWLa0bqaM4/F7WLN1SyjEFJZiQ+bMWYtWkSGy1k7S1LnAUlpYYapxK1H8L+McW2yTIm9ugEBYORYYwKvzDHxiZ2fnGRYDNNJiwZh/EqiPLDFb+N9l5O2l0RV5WztbUsgghPdHIburnrDbssQm0Sk6lK38MsucJt12I4s6cd/OGTZZ/0g7uHUBo3cVlvjeNKkYSjhssqCCCNjAIIIIAIIIIAIXdu5hTZSRmFoPgX+EMULm3SmkJ4zE/0qis/qxtcsIXbHaUzEBadcxuOojgvGyAKM0ajvcCMlU0Zh0ELibzXZphKWKT7SdD8jxhos1/SFgOcBP1VZfzDu+bx5souLtHXpai1FT5Nt2Wx01NRu15RuNoJBLNGgmU74kdCP8Rmfa5IHfmJbc4J8BEqZZ6LRrssnGsLOSchvOnQZwl/STeHbLTZ0VTLOJX/k0HQE9TwiVvra4AGXZwcRpi1H4U/EtyiHsN14WXNZsSaHMnEMz8TGmnF7tzKy42x/sntgr0PYpss2i0A4PvI0HNNByaJu/ru7eWyWC0VSd+9L8fgIibwulDhcpQSQxSAag5ulWYMddkvdaWEwYvvBgeZQ9eh6RpNZtGsFJo5NntoezV2E0FJy71CDubwrDHMvSSh1uHAz4Zs8R1omWKeQV4CoaqSUqB3OQCPGMSbPZJZcYOqirwd+MLKzSka1g2iYmYpLS0nEHHtnRt6ddxoz6SNrtSZSVTZiu6Ktq+gG8xHXnf0oDMqVo1MshWvgIgF2a0WpYmTgezTVIbClP8Oe/jENNvOCywqRolmZOmCeQy5iyW3JCWQnoG6vE1ZR2anKSz16s78NRnlHQLNKlKlAEFys1I3CnSO+fLQoghTFmVuIqwIO7hCVllVUKO16CUlIY6037xDRsRefb2VCie8juLH3k5Hqlj1iMvixJUAUkEilaRA3Rb5lhnTBhK0zADhJaoJqDllFnHfClyYybUrfA9zrrQbWi0t3ky1SzXeQUnoyh/FCZelqM6dMmCoKmS32E91JPA1V/FEivbBa0qQmzlJW6QcbkEhsXs1amsarHd4ChwG8eEUjFp/Iuni0arbJ9UDQuObUrxG+OTYO8OxtS5BJwzcq5LGTcw46CGNQQpJBApk3L8+EJl6XetKhMliqCFAihoR41jaLi04MpqKWJFibR3Wi0yewVRyCk8QX9zjkTHJtBNwIlyyw4cBQdM/CIdG3alB/RjufE1eqY9YplrUmYpGEYad4FgHauZBzy1jnUJXUiU1yjosCilClAvQsIm9nSfS0K3mtXZ0nw/xEFaZZCOzQATqXanDziZuOYfS5TGmMU6EfGN1yUk3nBZcEEEdByhBBBABBBBABELtZd3byMLthUlWZGTg5cCYmSY8TJeIEHUEeMRJWqLRdNMrobHyT3iHO91f/AFGZexsgVAPPEr/6hu/RawGDZM7x6Rd69QD1jk2SOhzi84FE7OSk07o5gO/WPKtlpSgQXruJT7jDgq7lvpGDdy9w8YjZLov5UJkjY6Sj2Q3In5x5t+yScJWFElIxMpRIpVqnhDt+j17h4x5XdaiCCBXjDZIlay7F6VciCATLQ+9n8DG4XLLr6tHPDEzYbkVLQlDg4QA/LpHQLvXvT5/KJ2T6IesvTIBF3JB9lI5JjYq7UnMJPMRNpu5Y1HnGRd6t6fOJ2z6KPUiLv6Dlfu0P+ERsVdSDmE+ETvoC96fE/KM+gL+74n5Q2T6HkXYvpuOWVA4U+Ed6Lnk/u0fyiJMXep6ke+NvoZ3+UNkn6IeouyJF1Sh9RPgI9pu6X9hP8oiS9CO8eEevRDvh45dEeRdkUq7pbk4E+AjV+iJP7uX/ACiJk2M7xGPQzvEPHLoeRdkQq6ZX7tDfhEa/0NJ/doHQRN+hneIwbEd4h45dDyfpCpu2WKJQkDgKRoXdUt/1aT/CPlDALAd4g9AO8Q8cuifIuyAF0SwGMqW27CI6btuqX2qCJaE4XNAAenVolTYDvEbrLZcLklyYtCEryispquTqgjEZjpMAggggAjDwRmAMARmCCACCCCACCCCACCCCACCCCACCCCACCCCACCCCACCCCACCCCACCCCACCCCACCCCACMRmCAMAxmMERkQAQQQQAQQQQAQQQQAQQQQBw3xImrl4ZK8C3He3A0VpmASRxAiHF228qQ89ISR6zCouFEEns+7klSZYDtRcwnIAshgEALsqw2/sVpXNQZii6VBZASHC8NEOzqmIoxwoRqS3gXVbEBQlzEsoLYFZASpSppxDuHLFJpvSerLGYAWl3RaxiwTakNWavLtVrH1e6ShSRTLC1QXjNquq1qQUidUieCe0UB3sXZYcKaN3H3VYQyRgQBAGwWvGT2ndxPh7VQJHfZjgOBnlhq4sJfjiRd1qRKMvGk95wRMKDhp6sEIOHU4tWyrRhEYgBcmXZbSV+uYEqIZZd/W4PqUAxSQQKHATrWZsUiYmWEqW6go1zJTiJSCTrhYPHUYzAELe93zVzcctMogyVyz2ilBypSCHSEkFICVa1dso4J1wTcOBIQE9nLSfWEk4ZomKQ3Z4QgpxJyYO2FoaIBAC0bgmYXwSFTOylyw4YNiebiIQyu6mWA6W7mQBIjxPuG0NhC0FHZS0BCnxJwKlkpExiFYgJjkoAPdBSQGhojMAL923PMRMkKUEDs0FJUFOogg4UtgFBTUJz7oozDHmPUAEEEEAEEEEAEEEEAEEEEAf/Z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88" name="AutoShape 23" descr="data:image/jpeg;base64,/9j/4AAQSkZJRgABAQAAAQABAAD/2wCEAAkGBxITEhUSExQWFhUXGRgaGRcYFyAaGBoYHRseGhcXFxcYHiggGBolHRwWITEkJSkrLi4uGCAzODMsNygtLisBCgoKDg0OGxAQGzQkHyYsNDcsLzQ0NCwsLC8sLCwsLCwsLCwsLCwsLCwsLCwsLCwsLCwsLCwsLCwsLCwsLCwsLP/AABEIAMkA+wMBIgACEQEDEQH/xAAbAAACAgMBAAAAAAAAAAAAAAAABgUHAQMEAv/EAEUQAAECAwUFBAYGCQQDAQEAAAECEQADIQQFEjFBBlFhcYETIpGhFCMyscHRB0JSYnLwFTNDU4KSsuHxFiRjonPC0pM0/8QAGQEBAAMBAQAAAAAAAAAAAAAAAAECAwQF/8QAJxEAAgIBBAIDAAIDAQAAAAAAAAECESEDEjFRE0EiMmEEgVJxsTP/2gAMAwEAAhEDEQA/ALwaAGMxgiAMwRh4HgDMEYeB4AzBGHgeAMwRh4HgDMEEYeAMwRh4y8AEEEYeAMwQQQAQQQQAQQQQAQQRh4AzBBBABBBGHgDMEYeCAB4MMZggAggggDxOUySdwJ8IqRG01sUG9IVloEjwID+cWpeimkzTuQv+kxTYsqkliQMq5dKxWTOjRSadncdpbYQ3bLpr11pB/qe2D9upqZkPT+GkcBVoTyLvnpxjWpJ+yT1HlFcmjjElxtPaiKT5hbc3y+NIBtLbD+3V/wBfc0Q+EtVJPX5xg2sDJBH54RGfRaoLlE0vaq1pSr1yiCyXKQCHo6SAC9Y4Rf8AagP/AOid0UY4pcxMwpSXS6tz5b+sdqrLLyClFs+7/eIe5BqD4Mf6ntdB28z+YnXP/Lxul7RWv9/M/m+X9o0y7Ik1DjccI+ceTIAIBrTfl0MVtkbUd/8AqK1DOev+ZvhAraq059svxAHuiLSh6YacCP7RlctIzTTiYWyHX4SqdqLUR+uV4hz84kLm2htC1mWqasggnR34FqQtSRKJNR4v4RssK09sli5IVrpTyiHZDprgfkXhMH7VWuZ+ddI8qveYP2ivzxiKQaZgdY0rmJzUSK6AH86RS32UpE9LvaYf2hHhG306aziYryiBlTUGoJ+MbZnDEdc84i5dikSky8poDmYrwHwEJl77fy5c9cu0dospwhOEDIuSSXAdzuyEd6rQDVljjQHxeIObdkudNmd00ZnZ/ZFYW3yX04rcT2z20lnthKZZUlYD4FBiRvDEgjrEreC1SpS5gJBSHd+Idm4Qk7OXemTb5YGqV/0Fx5Q4bSzP9rOA+z8YYTwayI+y31MVQTlnmovwFNY6Jl6T3Ce0Xl9o+ZJhYumQZYY5kU57y3KOybZVkYDMS2rA9RWNsshRiTn6XWA6p60gZkzWfxjP6SmkBSLStT/ZU4bTio8oW592ICQosMmBGX3leUFrQcKZbApYAKSXD6MR0rFhtQzXTf6jPloM2Yp5iRXIuQC9fz5xYkUxs7OxTpKlvjRNQnFRylwQ/DOusXPFoHPrqmggggi5gEEEEAR20S2ss4/8ah4hoqWTZQVEBLq0bzL7otHbBZFjmsHJAAG8lQEJthsglpzdR9o8dw4Rz609p2fxvr/ZzyLoS3fPQfPWIy239d1nJSudLBGYcrUOiXIMK23G0k6fNVY7KSEJJTMWnNShmgEZJGR38s+G5dhHbHmat8IzUG8yZpe50hzsl+3dOLS5styW7xKC+5ltG+8bjITjlusCuHXo2e9oSLdsuEEtvws2fD3Q3bJXBarKQFz3lkfqWKgk/cWTTkA0S3szGRDhfKOSQvEpGAnES1dSxfgW0hsslyhNVEh6lKfiflEXIs6Jd4oyGOWtYG5QYKA6F/GGcEkxXV1W6orHT7Ie33vYLNSbMlJI0JxK/lDnyiNRt5dSjh7RPWQtvHBCPfWzcpdrnFP6vtFMHoC/eHLE8dk7ZuWE0SMtwziVCL5Zl5Z+kWNZ5Nmnpxy8CknJUs69KPziFvq7ZkkdojvoGdKp3ONRxEK+xyZtntaBLCihZwzECoY5K4FJYvueLW7IKBSaguDxBoYq24Pk0hJTWUV6qYkgkAbzyGvDpGzZ+YZk4kBgEKcsQwdLDjpEeruKYGjtXdEzskkJtOD7qz0dLfCNpP42ZO91DJLu8kArJG4PXrujxbLfYpDCdOlIV9lcwP4O8ats1TvRVCSohailJUnMJJYlJ0JoH0eK3sWxDqK5jnU8d5c++MVnll3jhFk3ff8AYZqsMq0Sio/VEwP0BNY67ZJXQguBVqA72rQxV9r2VQR7AbTfHq7r3tlgUAVKmyBnKWXUkf8AGo1HI05RO3plPIuJIsyYVGUVEYThJYiuT13QsXda1CdNTXJPuz5wyS7cidZzNQXQpCmPQ0O4g0bfCWm0KFpIGqU16HfyisW3aNo4kqJ+61f7uSTn3x/0Vn4RO7WLCbLOUdEHxpCzdhafI4qU/VCocZ1iTNSUzBiQcwTnwhFmk1TF247sVMSmct0BQoPrFLULfVp/iOtd4XfK7ip8kKfJU1LvxrQwhbV3nabZNXJkq7OzJJQkJLdphoVFsxuGTNHCNhsCHVU5muUa037KpItxdhkzUUYpVkpJd+tQYUL8uuZZCFJJVLNOI+6RlXfwiH2ImzrHakSnUZM44cJNAr6qk7i9KZg8BFl3pIEyWpBGYLcC1DFbcSapibdykAypiCGVMQ43KBDgcIuiKSuqWxTUUUCRTN9PnF2x0absw/keggggjQ5gggggCF2rmNJb7Sk+XefyhLvS19lImzB9RClCmoBbzhu2xHq0fi+BhLvuSV2acnMmWr3ZRxa2dSjt0f8AzEnZW6GCSrNRd9XzJP51hyBCas50300eFyXLVhllAOHDvo+XxjTaLKU4V6guOBfKOtR3cmHkaO28rehCkzFJKgFBWHVgXieRtJYyjtPSZWHisA8iDUHnCneMjEKKpu3b/CISTsimesDCCouaumgqXIjLU0YvNm/mcsGNpb+Va7WmbZVEdgGlzAGxLd1FjXCzJ5Pvhhu+0X3bE4QZMhGSpuE4jvwsS54gAcRHZcWzyJc2XZiEUQZisH2XapZ6kNDutSEIOSUISTwSkDyoIynJKkkUjFttti5cuyUmQgJWpU0ipUe6HzJYVz4xrvPa67LNQqlqUPqy0hZ6nIHmYr/aS+7Vb1lKVKRZie6hNHGhmb1HcabhrG+6tk0JDlLq41idnuTKqf8Agiak/SaqbMTLs9mZJUAVKOQfPCkN5xZ0tLFuMVfd9zAz5KEv7YcaBIOJXKgMWh2lYz1ErVFtGbldlTy1lShucR1WG8xItaJiiyQMMw7kryPQ4TyBguSyGapKEs5D1LZB84mbfs6sqEshJK0kCoqRU8qRo5KqMY21uQ4YQoZOD1BHxEaTY0mtRFaTZtvu71cueFAezKWMaRrR6pTyIEddj+kG2gessaVjehZTTexB98ZbOjbyJ8j0u60nI+IiJvfZrGCUsTXM/wBojZf0jgMJlknJrmkpV7yIk7Bt1YZisPamWTQCYhSK/jIw+cGpEva1QjTVXrZSbOAlElayxKQfa9tlBwNTE/Z7KFT1K+zLTlzOvhD2qQlaWUkKSdDUGFA2YyLVND90JDPkAchxMWUryTpwqSRusUn/AHEgmjry/hU0NV4zCmVMKaEIWx3d0sYXrErFOkHQr3fdVDNe8sdjNP3F/wBJiseDabzkrbZSSBMSVACtN1Mx0ETabFPK1LUXl97Ch+NCoa5b4xsxYsaiRkCSatpzqB5tElar1CmGApUQa0ZxoNQW3iOhPBT2QJs5M6SohiibL8CoB6Z9Ie1qJhSn/szqFy25Y0uOUOBEYyyWbQgWNDLL6O3TKLsBilpIPaTHFQVV67tIuWzF0JO9I90baL5Rz/yOEzbBBBHQcwQQQQAl/SbeHYy7Os+z23e/DgUD4O/SI1JDOliCBXQg5F9Xjp+liXilyU8VnwCR8Yru5NpF2QCXNSVytCKrRyH1k8NNI5deG52uTu0foicRZzJ9WagElLhxgOXhl0fWOa2uqoA5ZV4b4mJN7WO0pwpmoU+hOFQ6FiDHr9Gyk1SokbiQRFYa6j9lkS03LgXbNJxAqLcd3KJq55OBCp0zuBqPRkCpUp8nZ+QEc9tvaw2ZzMmywc8L4i/BCXJMKd8bQTbw9RISuXZz7aiGXMAOQA9lGvHyi0pvU4wisYqH6yU2Jvr0q8rRNySqW0of8ctTP1Kn6w7X/ZDNs06Uk95aFAc93XLrFbWexqsk2XMl+2hLgaEEsUltCA3WHu6do7NaPYUEzB7UtZCVDk/tDiPKKSjm0L5ixEulHZrqN4Y79xGnKGSRLUsshyT9Ubt/KGS1WSQs41olk07xYcnMRl57WWGyghU1D/u5TKUd1E0HUiJ3XwVUXFU2SV03YmSCssZhFT9kbgfeY7cVFcj7oqa3beWufaJa5SDLlIU+F3Kx988RRtH1zizLrvKVaECZKUCDmknvJORSoaGKTi1lk6cotbYiXsET6WgaCUo+SU/GG+8J/wDvrKl85doV4dmP/YxhMix2UqnerlEiqlLyFKJxGgpkNwhMs22UmbeYmqWEWaVKXLQtfdxKUUlSq5PhDcofbKKwj447X2WBe90Jnd5hjZn3p0HviAst3BBwrA4RH359JKZc2ULMlE6U/rFg5/cQd4oX4gb4nrFtVYbU3fShf2JhwTByfPmCREU0rJw3SNNrulBTkAYWbfs+lZKcOTVNB/iHwWOWp2WSPxAj3R4nzLJJTimLlgAZrUA3FjEKXQcLPOyElaLHLQslwCz54XOHo2XBoi7fNEy1TQCDgCUK5s58HA6RwXvt+F+qsKe1WadqQRLRxANVnwHHSIrZi9pdjnTU2kLU6EEHDiJUSpUxan1JPlF6bLQe0cbvs47aUkO6FORwwljycgQy2uVilrSPrJUPEECFRO3dj/5Bw7Ns+AMbRt3YyM5n/wCZiyi+iXKzxcaMCwk0ISxBoa6scvnEgq7Ricd4aPpvbjHANurB9pb8ZZiARtSpJkrmK9ViGIsXwtTxLQUWTd8ExbJRxpSMyUtSpZQJNNAIaArOIBG2FiOSz/IflHsbVWQZLPHumIafRJFKmBE2YlVFKJIcaE05xbN3l5Us/cT7hFeTNprGRVdOKa+GcPdwTQqzylDIpDUamlDwaNdHlmOvwiQgggjoOYIIIIARvpRu9cxElSVlISpSVUcHEAQ7/h84rtOzCalU5XgIuvaGwdtIXLAc0KdKguK+XWEyVd4IY0/PGMdWUk8HXoKDjnkrG3XFLS7kqd64fkIgLZctnFACDofyIsxbzRRI6Ev4mI61bOhWaq8K+bt7ootWuS01FleyLtloqkZaqSD746v07PSwQoMNyW90Og2USoMVnwrGheySMeBJcgAkqyALbostVMptiuBTTfVpUrvKDNUlGgPvcxptkpSj3+9kQW3h6eMOszZRIlrUSxAPs1BDh8ywz3xtm7PKTLxqCcISk7izUNTnlEOYUY+ytV2NOWExvkygj2ZaX4pf3w/WbZ+SvszX1iSriO645x0WjZuUgy0kKIWogkkOKJYsBxi2SfGnyJQt0/AXCAAHbDVnAdhzjkm2cr9YQAWdxRRGT0PnD+NmPWrAcsgBsQ9kEMp2r9XxjWvZs9phwl8LMSwwu7u0LHiRXfoiSrEUlXMn5x3yFFRIwJwsKYBvh2n7MywpKEhSlEOajAOZ1qDrGyx3GErbCEqYUzCg+mTeJyiG3RPiVizYZq5Y7sqTvrLBPvjzeUgzh30JfgG+MOt33eJk0S8CcFXWSxLEOUg8+MdyLjlknAhwCQ6lBL8BGVSuw1FFXybgT9mmugpqY9/6dlpV7AJB1yizbx2dQmUCQQ471ci9G1PhHqZc6AlUyYkghmD5v57tIn5k1ASLLbZ0sYUBAA3I+Ucy7TPXNUoqLsHYAeXJoerHcaVE4kKAZ8+I4OddIyvZyUhdMS1rOWIAUAFWFMjEJNE3FZEgrnkgYlPlkBy0jZ2k4j9aogvk3XSH2y3CnGEqQoHMMe6WNA8aLvuGV2JVMCqKNAak0oKa+UW+QepAR+xW7v1wJ+Udszt5iQlayUhqYUDlUJh9s+zElgVBQUdMTsDUaR6l3HIBbvPvcddK+cVe8lTgJl33VMUwKlAZeyn5Vial7FIIqVeHyidFkRL9nET4+TR33NNUoqCiCzUGfWppFXu9sb16FlOxUoDVx+dYtG67N2cmXL+whKfAAREyJIUpI4/5hgjfQTyzn1p3SCCCCNzAIIIIAI1TkhlFhkfdG2Oa8lNJmHchZ/6mARVFiQMIJd6UJy6PHUJvBMaJS1OA6Ujk58TEjLSfteA+AjhaOk5wrh8ubHWNU1UoqckJUAKhTHeB7okPR1nSnGnxeMzrE9VIQegfk+6I3RXsOMuiJRbCpE4O4SzKaprlSp0jbbCTZ1sQPVdfYz/JjvWEIDKQEjJmZMebZPT2ZKUpPdZn0bdE4ZDdPIvWF0JspVkE57u6GiTm2nvyMLAhSsi5rhY05RGoQlwkkOAGS2egpEpZrAXBCEp3GhMd8opZZSGpeEeFqSmcrGQMSAHORLjdlkaR6m2hKJycSmBQ1TRwaA7suUSUmxgsFYTTIjf7ozMuqWoEHCc8w+cYbo9nR8uiItik9sk4kodDOSN5pnTMRzy7WO0ftAtYpUggAlqHcH0ibmXYku4BZqcMunxiPl3afZQEtmKBxzOZi0UnwVepteUadmworQAtOcx0g/hwknQaNxid9GSMSpc1MurkBQKX1pEZd0kyZiUqQkOFHEkV0enHPpEpLs8k17KtcwQPCKSaTorK5ZRptVox2YqUoA8CAKFnaOq0KkLl+2llAVcZ0NR749zJAYAbmIagG5sjzjg7IJcJlkauElvGK70FBs9W+9pKAWnS8QFA4z6xok2+V2klaloqgucSWxEHOtHceMcK5skkTFy0g0D4alqDMe6NtskrUQ8lZScxgNDk7AUEWTQlFjCi9JIIT2kvf7VP8xD2JZAE3EClCj3RyDq8xGq75KkZSlJ4lJfx/OUdE+eqUlpclSxmyd+VX0+UNy4RTa/ZMC1oICsdDyrzjxNtCAGxADx+EK9jvtCh2YQUqBPdzbfTSsS9lmlQBGWlCfhBquSOVaPVqtUkhzMA8a7y0SWxk1CpywlYV3HIH4gxrzMRU+TMUGA6M451jv2IkFNpWVBnlkAjIspNImLTZOdrHgIG4R6ggjYxCCCCACCCCACOG+z/ALeb+BXuMd0R20JPo01sylvGnxiJcAQbvsuLMUoXOnQ6x22+2yrPLVMWoJQnM6k6AaqJOgj3IASkJGnmdTFcbcW5VotJkgnspVG3r+sf/Xod8ealuZ0t+KFvk9W/6RbQteGzSUgaFYKlHokhKfOPcray8UVWJRG4oLNzSQx6xI7MbPpSnEoVLc/7RL2y7JbFqtnwMa1Ho5/JqtXdGu59sJE8iVOSJa1UAV3kKfcrQ8DGb6sipAUpBOBQVQ1amUd1y3HIQlMzAlUwgHEQ5D5BL5dI87YzgiyTFHTD4lQTTxjO1upHU4ylp3LkjLtsRnTQtKnCQlyzka4RxrDFPIloKlKCUJDkksABqSco0XFZuylJTrmr8Rz+XSF7b150yVZArufrZnGrIHiCfCOmct8vwmEPHH9Fy/dvrTMUUWFDJFO0UjEs8Qk0SOBBPKI2XtJe8vDMXNJH2VS04TTIhKQfCH/Z3ZtEsY1Ya6DLzz18dY6bVYUqBQUhtHDDd456RrDZ0YSlJvlnDsltWm0ns5g7OezsD3VjUoerjd74n7XJJZSPbFefDnFabR3cqQoTZQwrQoKBG8Vyiz7qtQnSZU4BgtCVNucAt0MZ6kUvlE6INtVIVNqNtkWdUpZlmYe8nCCxy1fl5x3bI7aotqjL7MypjOEqIOIDNiwqNzZb6xFba3NLM5yA8xiBuLHF54f5oWJsldlXLtEuhQqu7c3IjEOsUlGM/wDZMYNRbLpUkCpGW4+6Kztv0l9sFyJNmm4l4pYJWMSXdOLDh+OkWTd9pTMlpWk4gpKVg7wQ4Oe6K7v26kyLUZqE91Z7RLaOXU38WLyjPTS9oim+CLvu1W1CQuYlOBLEEHvHViWY9B4xO7OfST6VaEyTIUgrfCrGFAEAliMIpQ74klIlzZIWuoUKg5nk5p/iIbYu5EC2zZoHdlBk8Fqo3QYvKNPi4O1wWmmpJliypj/EfERX21f0hJsloVZk2dUwpCXOLCKh2AAOhz5wyXLtGi0TbTKT+wmBGLeGDn+YLHSIP6QLmSpaLQwcshRbUOUk8w46CMoRW6poiWV8WK0uVaShU9CEpC3URiOIYjiYNlpGy7fpHXJSiSbKSEgJK+0OIgUcJIYHPWGW4ezVIYkBqMdK5buTxA3ncaJk6XLR9dYAO4D2vCvhHRFxk6kis4UrRZS7ehEkzie4E4jyZ/H5xD/RttVNtltKTLQiUmXMIYHES6QHJLZE5CPO2Sz2aLOkDvFyHoEpoARz/pjt+jqxhE8EDNCv7uGppFdCKWaM9RllwQQR1HOEEEEAEEEEAER20CmkK6e8RIxF7SKAkl/tJ98U1Pqy0PshSlJq8V/cNiExaiQ5KiS+8knPnFhJMKlySVS5i0fZUR0ehjzoezfXVuI3SJCJaWIbKsabwQlQOEUIcR0TKhtYE7jkI1FJrIpSdrBZ09lOlLVholSGJbMAhRGW8QvX3tCu3TpElMpaJImoKgcySpk4iKACpZzUcIbLxsSCo0FTTJ33RG7Q3ZJsUhVpK1HAUNQVOMYfj4REdqlxkrF6jW30v+DpKU3whWvRf+9mGh9gV0AS+emZhjkrxAKFQQCORDiFnaKW1pzZK0gkjOndID55A9YvDPJ0z/BqlS0+rBUXLsG4ORTc8eVKT3uGrdMs41yJbiWU5JArwyjZKsjlSSXJBr1DRqngx/SE2lsQ7Iro+lHzjq2NJ9DlA594eC1D4Ro2utJloKT7vKJC5LOZdnlII7wSMX4jVQ8SYiT+NGqWEyK2wkgLkKo5x+DJiLtF3drLVL3ng7b6x17U2l7TIl/ZSpRb79E/0GNlkJwrALkVrnh0qOR8YpnBa6Nv0d2tfZKsy/bkKp/4yTh5sXHCkSe1ljC5JmAVRnvw6ni1D0MJllmrsttlTyT2a/VzK5BVA+5ixr9mLLWAoEGoIIPEHOKauJbl7KRxgr42soThZsIpRwWy3xKWOYLHdqpymxEFdanEqkob/secLFpsqzbU2Jy2P/ozlQ3d3zhj28n4ky5AAYd9Q4DuoHvP8MWl6j2T9mIWwV4mzW0YlAonshRGRUT3VHjiPmYt622PtZakKPtAdFaHxiqrdYO4Th6M3+Dyiy9k739IsyF+0sd1dWOIanmGPWLa0bqaM4/F7WLN1SyjEFJZiQ+bMWYtWkSGy1k7S1LnAUlpYYapxK1H8L+McW2yTIm9ugEBYORYYwKvzDHxiZ2fnGRYDNNJiwZh/EqiPLDFb+N9l5O2l0RV5WztbUsgghPdHIburnrDbssQm0Sk6lK38MsucJt12I4s6cd/OGTZZ/0g7uHUBo3cVlvjeNKkYSjhssqCCCNjAIIIIAIIIIAIXdu5hTZSRmFoPgX+EMULm3SmkJ4zE/0qis/qxtcsIXbHaUzEBadcxuOojgvGyAKM0ajvcCMlU0Zh0ELibzXZphKWKT7SdD8jxhos1/SFgOcBP1VZfzDu+bx5souLtHXpai1FT5Nt2Wx01NRu15RuNoJBLNGgmU74kdCP8Rmfa5IHfmJbc4J8BEqZZ6LRrssnGsLOSchvOnQZwl/STeHbLTZ0VTLOJX/k0HQE9TwiVvra4AGXZwcRpi1H4U/EtyiHsN14WXNZsSaHMnEMz8TGmnF7tzKy42x/sntgr0PYpss2i0A4PvI0HNNByaJu/ru7eWyWC0VSd+9L8fgIibwulDhcpQSQxSAag5ulWYMddkvdaWEwYvvBgeZQ9eh6RpNZtGsFJo5NntoezV2E0FJy71CDubwrDHMvSSh1uHAz4Zs8R1omWKeQV4CoaqSUqB3OQCPGMSbPZJZcYOqirwd+MLKzSka1g2iYmYpLS0nEHHtnRt6ddxoz6SNrtSZSVTZiu6Ktq+gG8xHXnf0oDMqVo1MshWvgIgF2a0WpYmTgezTVIbClP8Oe/jENNvOCywqRolmZOmCeQy5iyW3JCWQnoG6vE1ZR2anKSz16s78NRnlHQLNKlKlAEFys1I3CnSO+fLQoghTFmVuIqwIO7hCVllVUKO16CUlIY6037xDRsRefb2VCie8juLH3k5Hqlj1iMvixJUAUkEilaRA3Rb5lhnTBhK0zADhJaoJqDllFnHfClyYybUrfA9zrrQbWi0t3ky1SzXeQUnoyh/FCZelqM6dMmCoKmS32E91JPA1V/FEivbBa0qQmzlJW6QcbkEhsXs1amsarHd4ChwG8eEUjFp/Iuni0arbJ9UDQuObUrxG+OTYO8OxtS5BJwzcq5LGTcw46CGNQQpJBApk3L8+EJl6XetKhMliqCFAihoR41jaLi04MpqKWJFibR3Wi0yewVRyCk8QX9zjkTHJtBNwIlyyw4cBQdM/CIdG3alB/RjufE1eqY9YplrUmYpGEYad4FgHauZBzy1jnUJXUiU1yjosCilClAvQsIm9nSfS0K3mtXZ0nw/xEFaZZCOzQATqXanDziZuOYfS5TGmMU6EfGN1yUk3nBZcEEEdByhBBBABBBBABELtZd3byMLthUlWZGTg5cCYmSY8TJeIEHUEeMRJWqLRdNMrobHyT3iHO91f/AFGZexsgVAPPEr/6hu/RawGDZM7x6Rd69QD1jk2SOhzi84FE7OSk07o5gO/WPKtlpSgQXruJT7jDgq7lvpGDdy9w8YjZLov5UJkjY6Sj2Q3In5x5t+yScJWFElIxMpRIpVqnhDt+j17h4x5XdaiCCBXjDZIlay7F6VciCATLQ+9n8DG4XLLr6tHPDEzYbkVLQlDg4QA/LpHQLvXvT5/KJ2T6IesvTIBF3JB9lI5JjYq7UnMJPMRNpu5Y1HnGRd6t6fOJ2z6KPUiLv6Dlfu0P+ERsVdSDmE+ETvoC96fE/KM+gL+74n5Q2T6HkXYvpuOWVA4U+Ed6Lnk/u0fyiJMXep6ke+NvoZ3+UNkn6IeouyJF1Sh9RPgI9pu6X9hP8oiS9CO8eEevRDvh45dEeRdkUq7pbk4E+AjV+iJP7uX/ACiJk2M7xGPQzvEPHLoeRdkQq6ZX7tDfhEa/0NJ/doHQRN+hneIwbEd4h45dDyfpCpu2WKJQkDgKRoXdUt/1aT/CPlDALAd4g9AO8Q8cuifIuyAF0SwGMqW27CI6btuqX2qCJaE4XNAAenVolTYDvEbrLZcLklyYtCEryispquTqgjEZjpMAggggAjDwRmAMARmCCACCCCACCCCACCCCACCCCACCCCACCCCACCCCACCCCACCCCACCCCACCCCACCCCACMRmCAMAxmMERkQAQQQQAQQQQAQQQQAQQQQBw3xImrl4ZK8C3He3A0VpmASRxAiHF228qQ89ISR6zCouFEEns+7klSZYDtRcwnIAshgEALsqw2/sVpXNQZii6VBZASHC8NEOzqmIoxwoRqS3gXVbEBQlzEsoLYFZASpSppxDuHLFJpvSerLGYAWl3RaxiwTakNWavLtVrH1e6ShSRTLC1QXjNquq1qQUidUieCe0UB3sXZYcKaN3H3VYQyRgQBAGwWvGT2ndxPh7VQJHfZjgOBnlhq4sJfjiRd1qRKMvGk95wRMKDhp6sEIOHU4tWyrRhEYgBcmXZbSV+uYEqIZZd/W4PqUAxSQQKHATrWZsUiYmWEqW6go1zJTiJSCTrhYPHUYzAELe93zVzcctMogyVyz2ilBypSCHSEkFICVa1dso4J1wTcOBIQE9nLSfWEk4ZomKQ3Z4QgpxJyYO2FoaIBAC0bgmYXwSFTOylyw4YNiebiIQyu6mWA6W7mQBIjxPuG0NhC0FHZS0BCnxJwKlkpExiFYgJjkoAPdBSQGhojMAL923PMRMkKUEDs0FJUFOogg4UtgFBTUJz7oozDHmPUAEEEEAEEEEAEEEEAEEEEAf/Z"/>
          <p:cNvSpPr>
            <a:spLocks noChangeAspect="1" noChangeArrowheads="1"/>
          </p:cNvSpPr>
          <p:nvPr/>
        </p:nvSpPr>
        <p:spPr bwMode="auto">
          <a:xfrm>
            <a:off x="18319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89" name="AutoShape 33" descr="http://image.slidesharecdn.com/stm-150610114016-lva1-app6891/95/strata-title-management-4-638.jpg?cb=1433940732"/>
          <p:cNvSpPr>
            <a:spLocks noChangeAspect="1" noChangeArrowheads="1"/>
          </p:cNvSpPr>
          <p:nvPr/>
        </p:nvSpPr>
        <p:spPr bwMode="auto">
          <a:xfrm>
            <a:off x="19843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AutoShape 21" descr="data:image/jpeg;base64,/9j/4AAQSkZJRgABAQAAAQABAAD/2wCEAAkGBxITEhUSExQWFhUXGRgaGRcYFyAaGBoYHRseGhcXFxcYHiggGBolHRwWITEkJSkrLi4uGCAzODMsNygtLisBCgoKDg0OGxAQGzQkHyYsNDcsLzQ0NCwsLC8sLCwsLCwsLCwsLCwsLCwsLCwsLCwsLCwsLCwsLCwsLCwsLCwsLP/AABEIAMkA+wMBIgACEQEDEQH/xAAbAAACAgMBAAAAAAAAAAAAAAAABgUHAQMEAv/EAEUQAAECAwUFBAYGCQQDAQEAAAECEQADIQQFEjFBBlFhcYETIpGhFCMyscHRB0JSYnLwFTNDU4KSsuHxFiRjonPC0pM0/8QAGQEBAAMBAQAAAAAAAAAAAAAAAAECAwQF/8QAJxEAAgIBBAIDAAIDAQAAAAAAAAECESEDEjFRE0EiMmEEgVJxsTP/2gAMAwEAAhEDEQA/ALwaAGMxgiAMwRh4HgDMEYeB4AzBGHgeAMwRh4HgDMEEYeAMwRh4y8AEEEYeAMwQQQAQQQQAQQQQAQQRh4AzBBBABBBGHgDMEYeCAB4MMZggAggggDxOUySdwJ8IqRG01sUG9IVloEjwID+cWpeimkzTuQv+kxTYsqkliQMq5dKxWTOjRSadncdpbYQ3bLpr11pB/qe2D9upqZkPT+GkcBVoTyLvnpxjWpJ+yT1HlFcmjjElxtPaiKT5hbc3y+NIBtLbD+3V/wBfc0Q+EtVJPX5xg2sDJBH54RGfRaoLlE0vaq1pSr1yiCyXKQCHo6SAC9Y4Rf8AagP/AOid0UY4pcxMwpSXS6tz5b+sdqrLLyClFs+7/eIe5BqD4Mf6ntdB28z+YnXP/Lxul7RWv9/M/m+X9o0y7Ik1DjccI+ceTIAIBrTfl0MVtkbUd/8AqK1DOev+ZvhAraq059svxAHuiLSh6YacCP7RlctIzTTiYWyHX4SqdqLUR+uV4hz84kLm2htC1mWqasggnR34FqQtSRKJNR4v4RssK09sli5IVrpTyiHZDprgfkXhMH7VWuZ+ddI8qveYP2ivzxiKQaZgdY0rmJzUSK6AH86RS32UpE9LvaYf2hHhG306aziYryiBlTUGoJ+MbZnDEdc84i5dikSky8poDmYrwHwEJl77fy5c9cu0dospwhOEDIuSSXAdzuyEd6rQDVljjQHxeIObdkudNmd00ZnZ/ZFYW3yX04rcT2z20lnthKZZUlYD4FBiRvDEgjrEreC1SpS5gJBSHd+Idm4Qk7OXemTb5YGqV/0Fx5Q4bSzP9rOA+z8YYTwayI+y31MVQTlnmovwFNY6Jl6T3Ce0Xl9o+ZJhYumQZYY5kU57y3KOybZVkYDMS2rA9RWNsshRiTn6XWA6p60gZkzWfxjP6SmkBSLStT/ZU4bTio8oW592ICQosMmBGX3leUFrQcKZbApYAKSXD6MR0rFhtQzXTf6jPloM2Yp5iRXIuQC9fz5xYkUxs7OxTpKlvjRNQnFRylwQ/DOusXPFoHPrqmggggi5gEEEEAR20S2ss4/8ah4hoqWTZQVEBLq0bzL7otHbBZFjmsHJAAG8lQEJthsglpzdR9o8dw4Rz609p2fxvr/ZzyLoS3fPQfPWIy239d1nJSudLBGYcrUOiXIMK23G0k6fNVY7KSEJJTMWnNShmgEZJGR38s+G5dhHbHmat8IzUG8yZpe50hzsl+3dOLS5styW7xKC+5ltG+8bjITjlusCuHXo2e9oSLdsuEEtvws2fD3Q3bJXBarKQFz3lkfqWKgk/cWTTkA0S3szGRDhfKOSQvEpGAnES1dSxfgW0hsslyhNVEh6lKfiflEXIs6Jd4oyGOWtYG5QYKA6F/GGcEkxXV1W6orHT7Ie33vYLNSbMlJI0JxK/lDnyiNRt5dSjh7RPWQtvHBCPfWzcpdrnFP6vtFMHoC/eHLE8dk7ZuWE0SMtwziVCL5Zl5Z+kWNZ5Nmnpxy8CknJUs69KPziFvq7ZkkdojvoGdKp3ONRxEK+xyZtntaBLCihZwzECoY5K4FJYvueLW7IKBSaguDxBoYq24Pk0hJTWUV6qYkgkAbzyGvDpGzZ+YZk4kBgEKcsQwdLDjpEeruKYGjtXdEzskkJtOD7qz0dLfCNpP42ZO91DJLu8kArJG4PXrujxbLfYpDCdOlIV9lcwP4O8ats1TvRVCSohailJUnMJJYlJ0JoH0eK3sWxDqK5jnU8d5c++MVnll3jhFk3ff8AYZqsMq0Sio/VEwP0BNY67ZJXQguBVqA72rQxV9r2VQR7AbTfHq7r3tlgUAVKmyBnKWXUkf8AGo1HI05RO3plPIuJIsyYVGUVEYThJYiuT13QsXda1CdNTXJPuz5wyS7cidZzNQXQpCmPQ0O4g0bfCWm0KFpIGqU16HfyisW3aNo4kqJ+61f7uSTn3x/0Vn4RO7WLCbLOUdEHxpCzdhafI4qU/VCocZ1iTNSUzBiQcwTnwhFmk1TF247sVMSmct0BQoPrFLULfVp/iOtd4XfK7ip8kKfJU1LvxrQwhbV3nabZNXJkq7OzJJQkJLdphoVFsxuGTNHCNhsCHVU5muUa037KpItxdhkzUUYpVkpJd+tQYUL8uuZZCFJJVLNOI+6RlXfwiH2ImzrHakSnUZM44cJNAr6qk7i9KZg8BFl3pIEyWpBGYLcC1DFbcSapibdykAypiCGVMQ43KBDgcIuiKSuqWxTUUUCRTN9PnF2x0absw/keggggjQ5gggggCF2rmNJb7Sk+XefyhLvS19lImzB9RClCmoBbzhu2xHq0fi+BhLvuSV2acnMmWr3ZRxa2dSjt0f8AzEnZW6GCSrNRd9XzJP51hyBCas50300eFyXLVhllAOHDvo+XxjTaLKU4V6guOBfKOtR3cmHkaO28rehCkzFJKgFBWHVgXieRtJYyjtPSZWHisA8iDUHnCneMjEKKpu3b/CISTsimesDCCouaumgqXIjLU0YvNm/mcsGNpb+Va7WmbZVEdgGlzAGxLd1FjXCzJ5Pvhhu+0X3bE4QZMhGSpuE4jvwsS54gAcRHZcWzyJc2XZiEUQZisH2XapZ6kNDutSEIOSUISTwSkDyoIynJKkkUjFttti5cuyUmQgJWpU0ipUe6HzJYVz4xrvPa67LNQqlqUPqy0hZ6nIHmYr/aS+7Vb1lKVKRZie6hNHGhmb1HcabhrG+6tk0JDlLq41idnuTKqf8Agiak/SaqbMTLs9mZJUAVKOQfPCkN5xZ0tLFuMVfd9zAz5KEv7YcaBIOJXKgMWh2lYz1ErVFtGbldlTy1lShucR1WG8xItaJiiyQMMw7kryPQ4TyBguSyGapKEs5D1LZB84mbfs6sqEshJK0kCoqRU8qRo5KqMY21uQ4YQoZOD1BHxEaTY0mtRFaTZtvu71cueFAezKWMaRrR6pTyIEddj+kG2gessaVjehZTTexB98ZbOjbyJ8j0u60nI+IiJvfZrGCUsTXM/wBojZf0jgMJlknJrmkpV7yIk7Bt1YZisPamWTQCYhSK/jIw+cGpEva1QjTVXrZSbOAlElayxKQfa9tlBwNTE/Z7KFT1K+zLTlzOvhD2qQlaWUkKSdDUGFA2YyLVND90JDPkAchxMWUryTpwqSRusUn/AHEgmjry/hU0NV4zCmVMKaEIWx3d0sYXrErFOkHQr3fdVDNe8sdjNP3F/wBJiseDabzkrbZSSBMSVACtN1Mx0ETabFPK1LUXl97Ch+NCoa5b4xsxYsaiRkCSatpzqB5tElar1CmGApUQa0ZxoNQW3iOhPBT2QJs5M6SohiibL8CoB6Z9Ie1qJhSn/szqFy25Y0uOUOBEYyyWbQgWNDLL6O3TKLsBilpIPaTHFQVV67tIuWzF0JO9I90baL5Rz/yOEzbBBBHQcwQQQQAl/SbeHYy7Os+z23e/DgUD4O/SI1JDOliCBXQg5F9Xjp+liXilyU8VnwCR8Yru5NpF2QCXNSVytCKrRyH1k8NNI5deG52uTu0foicRZzJ9WagElLhxgOXhl0fWOa2uqoA5ZV4b4mJN7WO0pwpmoU+hOFQ6FiDHr9Gyk1SokbiQRFYa6j9lkS03LgXbNJxAqLcd3KJq55OBCp0zuBqPRkCpUp8nZ+QEc9tvaw2ZzMmywc8L4i/BCXJMKd8bQTbw9RISuXZz7aiGXMAOQA9lGvHyi0pvU4wisYqH6yU2Jvr0q8rRNySqW0of8ctTP1Kn6w7X/ZDNs06Uk95aFAc93XLrFbWexqsk2XMl+2hLgaEEsUltCA3WHu6do7NaPYUEzB7UtZCVDk/tDiPKKSjm0L5ixEulHZrqN4Y79xGnKGSRLUsshyT9Ubt/KGS1WSQs41olk07xYcnMRl57WWGyghU1D/u5TKUd1E0HUiJ3XwVUXFU2SV03YmSCssZhFT9kbgfeY7cVFcj7oqa3beWufaJa5SDLlIU+F3Kx988RRtH1zizLrvKVaECZKUCDmknvJORSoaGKTi1lk6cotbYiXsET6WgaCUo+SU/GG+8J/wDvrKl85doV4dmP/YxhMix2UqnerlEiqlLyFKJxGgpkNwhMs22UmbeYmqWEWaVKXLQtfdxKUUlSq5PhDcofbKKwj447X2WBe90Jnd5hjZn3p0HviAst3BBwrA4RH359JKZc2ULMlE6U/rFg5/cQd4oX4gb4nrFtVYbU3fShf2JhwTByfPmCREU0rJw3SNNrulBTkAYWbfs+lZKcOTVNB/iHwWOWp2WSPxAj3R4nzLJJTimLlgAZrUA3FjEKXQcLPOyElaLHLQslwCz54XOHo2XBoi7fNEy1TQCDgCUK5s58HA6RwXvt+F+qsKe1WadqQRLRxANVnwHHSIrZi9pdjnTU2kLU6EEHDiJUSpUxan1JPlF6bLQe0cbvs47aUkO6FORwwljycgQy2uVilrSPrJUPEECFRO3dj/5Bw7Ns+AMbRt3YyM5n/wCZiyi+iXKzxcaMCwk0ISxBoa6scvnEgq7Ricd4aPpvbjHANurB9pb8ZZiARtSpJkrmK9ViGIsXwtTxLQUWTd8ExbJRxpSMyUtSpZQJNNAIaArOIBG2FiOSz/IflHsbVWQZLPHumIafRJFKmBE2YlVFKJIcaE05xbN3l5Us/cT7hFeTNprGRVdOKa+GcPdwTQqzylDIpDUamlDwaNdHlmOvwiQgggjoOYIIIIARvpRu9cxElSVlISpSVUcHEAQ7/h84rtOzCalU5XgIuvaGwdtIXLAc0KdKguK+XWEyVd4IY0/PGMdWUk8HXoKDjnkrG3XFLS7kqd64fkIgLZctnFACDofyIsxbzRRI6Ev4mI61bOhWaq8K+bt7ootWuS01FleyLtloqkZaqSD746v07PSwQoMNyW90Og2USoMVnwrGheySMeBJcgAkqyALbostVMptiuBTTfVpUrvKDNUlGgPvcxptkpSj3+9kQW3h6eMOszZRIlrUSxAPs1BDh8ywz3xtm7PKTLxqCcISk7izUNTnlEOYUY+ytV2NOWExvkygj2ZaX4pf3w/WbZ+SvszX1iSriO645x0WjZuUgy0kKIWogkkOKJYsBxi2SfGnyJQt0/AXCAAHbDVnAdhzjkm2cr9YQAWdxRRGT0PnD+NmPWrAcsgBsQ9kEMp2r9XxjWvZs9phwl8LMSwwu7u0LHiRXfoiSrEUlXMn5x3yFFRIwJwsKYBvh2n7MywpKEhSlEOajAOZ1qDrGyx3GErbCEqYUzCg+mTeJyiG3RPiVizYZq5Y7sqTvrLBPvjzeUgzh30JfgG+MOt33eJk0S8CcFXWSxLEOUg8+MdyLjlknAhwCQ6lBL8BGVSuw1FFXybgT9mmugpqY9/6dlpV7AJB1yizbx2dQmUCQQ471ci9G1PhHqZc6AlUyYkghmD5v57tIn5k1ASLLbZ0sYUBAA3I+Ucy7TPXNUoqLsHYAeXJoerHcaVE4kKAZ8+I4OddIyvZyUhdMS1rOWIAUAFWFMjEJNE3FZEgrnkgYlPlkBy0jZ2k4j9aogvk3XSH2y3CnGEqQoHMMe6WNA8aLvuGV2JVMCqKNAak0oKa+UW+QepAR+xW7v1wJ+Udszt5iQlayUhqYUDlUJh9s+zElgVBQUdMTsDUaR6l3HIBbvPvcddK+cVe8lTgJl33VMUwKlAZeyn5Vial7FIIqVeHyidFkRL9nET4+TR33NNUoqCiCzUGfWppFXu9sb16FlOxUoDVx+dYtG67N2cmXL+whKfAAREyJIUpI4/5hgjfQTyzn1p3SCCCCNzAIIIIAI1TkhlFhkfdG2Oa8lNJmHchZ/6mARVFiQMIJd6UJy6PHUJvBMaJS1OA6Ujk58TEjLSfteA+AjhaOk5wrh8ubHWNU1UoqckJUAKhTHeB7okPR1nSnGnxeMzrE9VIQegfk+6I3RXsOMuiJRbCpE4O4SzKaprlSp0jbbCTZ1sQPVdfYz/JjvWEIDKQEjJmZMebZPT2ZKUpPdZn0bdE4ZDdPIvWF0JspVkE57u6GiTm2nvyMLAhSsi5rhY05RGoQlwkkOAGS2egpEpZrAXBCEp3GhMd8opZZSGpeEeFqSmcrGQMSAHORLjdlkaR6m2hKJycSmBQ1TRwaA7suUSUmxgsFYTTIjf7ozMuqWoEHCc8w+cYbo9nR8uiItik9sk4kodDOSN5pnTMRzy7WO0ftAtYpUggAlqHcH0ibmXYku4BZqcMunxiPl3afZQEtmKBxzOZi0UnwVepteUadmworQAtOcx0g/hwknQaNxid9GSMSpc1MurkBQKX1pEZd0kyZiUqQkOFHEkV0enHPpEpLs8k17KtcwQPCKSaTorK5ZRptVox2YqUoA8CAKFnaOq0KkLl+2llAVcZ0NR749zJAYAbmIagG5sjzjg7IJcJlkauElvGK70FBs9W+9pKAWnS8QFA4z6xok2+V2klaloqgucSWxEHOtHceMcK5skkTFy0g0D4alqDMe6NtskrUQ8lZScxgNDk7AUEWTQlFjCi9JIIT2kvf7VP8xD2JZAE3EClCj3RyDq8xGq75KkZSlJ4lJfx/OUdE+eqUlpclSxmyd+VX0+UNy4RTa/ZMC1oICsdDyrzjxNtCAGxADx+EK9jvtCh2YQUqBPdzbfTSsS9lmlQBGWlCfhBquSOVaPVqtUkhzMA8a7y0SWxk1CpywlYV3HIH4gxrzMRU+TMUGA6M451jv2IkFNpWVBnlkAjIspNImLTZOdrHgIG4R6ggjYxCCCCACCCCACOG+z/ALeb+BXuMd0R20JPo01sylvGnxiJcAQbvsuLMUoXOnQ6x22+2yrPLVMWoJQnM6k6AaqJOgj3IASkJGnmdTFcbcW5VotJkgnspVG3r+sf/Xod8ealuZ0t+KFvk9W/6RbQteGzSUgaFYKlHokhKfOPcray8UVWJRG4oLNzSQx6xI7MbPpSnEoVLc/7RL2y7JbFqtnwMa1Ho5/JqtXdGu59sJE8iVOSJa1UAV3kKfcrQ8DGb6sipAUpBOBQVQ1amUd1y3HIQlMzAlUwgHEQ5D5BL5dI87YzgiyTFHTD4lQTTxjO1upHU4ylp3LkjLtsRnTQtKnCQlyzka4RxrDFPIloKlKCUJDkksABqSco0XFZuylJTrmr8Rz+XSF7b150yVZArufrZnGrIHiCfCOmct8vwmEPHH9Fy/dvrTMUUWFDJFO0UjEs8Qk0SOBBPKI2XtJe8vDMXNJH2VS04TTIhKQfCH/Z3ZtEsY1Ya6DLzz18dY6bVYUqBQUhtHDDd456RrDZ0YSlJvlnDsltWm0ns5g7OezsD3VjUoerjd74n7XJJZSPbFefDnFabR3cqQoTZQwrQoKBG8Vyiz7qtQnSZU4BgtCVNucAt0MZ6kUvlE6INtVIVNqNtkWdUpZlmYe8nCCxy1fl5x3bI7aotqjL7MypjOEqIOIDNiwqNzZb6xFba3NLM5yA8xiBuLHF54f5oWJsldlXLtEuhQqu7c3IjEOsUlGM/wDZMYNRbLpUkCpGW4+6Kztv0l9sFyJNmm4l4pYJWMSXdOLDh+OkWTd9pTMlpWk4gpKVg7wQ4Oe6K7v26kyLUZqE91Z7RLaOXU38WLyjPTS9oim+CLvu1W1CQuYlOBLEEHvHViWY9B4xO7OfST6VaEyTIUgrfCrGFAEAliMIpQ74klIlzZIWuoUKg5nk5p/iIbYu5EC2zZoHdlBk8Fqo3QYvKNPi4O1wWmmpJliypj/EfERX21f0hJsloVZk2dUwpCXOLCKh2AAOhz5wyXLtGi0TbTKT+wmBGLeGDn+YLHSIP6QLmSpaLQwcshRbUOUk8w46CMoRW6poiWV8WK0uVaShU9CEpC3URiOIYjiYNlpGy7fpHXJSiSbKSEgJK+0OIgUcJIYHPWGW4ezVIYkBqMdK5buTxA3ncaJk6XLR9dYAO4D2vCvhHRFxk6kis4UrRZS7ehEkzie4E4jyZ/H5xD/RttVNtltKTLQiUmXMIYHES6QHJLZE5CPO2Sz2aLOkDvFyHoEpoARz/pjt+jqxhE8EDNCv7uGppFdCKWaM9RllwQQR1HOEEEEAEEEEAER20CmkK6e8RIxF7SKAkl/tJ98U1Pqy0PshSlJq8V/cNiExaiQ5KiS+8knPnFhJMKlySVS5i0fZUR0ehjzoezfXVuI3SJCJaWIbKsabwQlQOEUIcR0TKhtYE7jkI1FJrIpSdrBZ09lOlLVholSGJbMAhRGW8QvX3tCu3TpElMpaJImoKgcySpk4iKACpZzUcIbLxsSCo0FTTJ33RG7Q3ZJsUhVpK1HAUNQVOMYfj4REdqlxkrF6jW30v+DpKU3whWvRf+9mGh9gV0AS+emZhjkrxAKFQQCORDiFnaKW1pzZK0gkjOndID55A9YvDPJ0z/BqlS0+rBUXLsG4ORTc8eVKT3uGrdMs41yJbiWU5JArwyjZKsjlSSXJBr1DRqngx/SE2lsQ7Iro+lHzjq2NJ9DlA594eC1D4Ro2utJloKT7vKJC5LOZdnlII7wSMX4jVQ8SYiT+NGqWEyK2wkgLkKo5x+DJiLtF3drLVL3ng7b6x17U2l7TIl/ZSpRb79E/0GNlkJwrALkVrnh0qOR8YpnBa6Nv0d2tfZKsy/bkKp/4yTh5sXHCkSe1ljC5JmAVRnvw6ni1D0MJllmrsttlTyT2a/VzK5BVA+5ixr9mLLWAoEGoIIPEHOKauJbl7KRxgr42soThZsIpRwWy3xKWOYLHdqpymxEFdanEqkob/secLFpsqzbU2Jy2P/ozlQ3d3zhj28n4ky5AAYd9Q4DuoHvP8MWl6j2T9mIWwV4mzW0YlAonshRGRUT3VHjiPmYt622PtZakKPtAdFaHxiqrdYO4Th6M3+Dyiy9k739IsyF+0sd1dWOIanmGPWLa0bqaM4/F7WLN1SyjEFJZiQ+bMWYtWkSGy1k7S1LnAUlpYYapxK1H8L+McW2yTIm9ugEBYORYYwKvzDHxiZ2fnGRYDNNJiwZh/EqiPLDFb+N9l5O2l0RV5WztbUsgghPdHIburnrDbssQm0Sk6lK38MsucJt12I4s6cd/OGTZZ/0g7uHUBo3cVlvjeNKkYSjhssqCCCNjAIIIIAIIIIAIXdu5hTZSRmFoPgX+EMULm3SmkJ4zE/0qis/qxtcsIXbHaUzEBadcxuOojgvGyAKM0ajvcCMlU0Zh0ELibzXZphKWKT7SdD8jxhos1/SFgOcBP1VZfzDu+bx5souLtHXpai1FT5Nt2Wx01NRu15RuNoJBLNGgmU74kdCP8Rmfa5IHfmJbc4J8BEqZZ6LRrssnGsLOSchvOnQZwl/STeHbLTZ0VTLOJX/k0HQE9TwiVvra4AGXZwcRpi1H4U/EtyiHsN14WXNZsSaHMnEMz8TGmnF7tzKy42x/sntgr0PYpss2i0A4PvI0HNNByaJu/ru7eWyWC0VSd+9L8fgIibwulDhcpQSQxSAag5ulWYMddkvdaWEwYvvBgeZQ9eh6RpNZtGsFJo5NntoezV2E0FJy71CDubwrDHMvSSh1uHAz4Zs8R1omWKeQV4CoaqSUqB3OQCPGMSbPZJZcYOqirwd+MLKzSka1g2iYmYpLS0nEHHtnRt6ddxoz6SNrtSZSVTZiu6Ktq+gG8xHXnf0oDMqVo1MshWvgIgF2a0WpYmTgezTVIbClP8Oe/jENNvOCywqRolmZOmCeQy5iyW3JCWQnoG6vE1ZR2anKSz16s78NRnlHQLNKlKlAEFys1I3CnSO+fLQoghTFmVuIqwIO7hCVllVUKO16CUlIY6037xDRsRefb2VCie8juLH3k5Hqlj1iMvixJUAUkEilaRA3Rb5lhnTBhK0zADhJaoJqDllFnHfClyYybUrfA9zrrQbWi0t3ky1SzXeQUnoyh/FCZelqM6dMmCoKmS32E91JPA1V/FEivbBa0qQmzlJW6QcbkEhsXs1amsarHd4ChwG8eEUjFp/Iuni0arbJ9UDQuObUrxG+OTYO8OxtS5BJwzcq5LGTcw46CGNQQpJBApk3L8+EJl6XetKhMliqCFAihoR41jaLi04MpqKWJFibR3Wi0yewVRyCk8QX9zjkTHJtBNwIlyyw4cBQdM/CIdG3alB/RjufE1eqY9YplrUmYpGEYad4FgHauZBzy1jnUJXUiU1yjosCilClAvQsIm9nSfS0K3mtXZ0nw/xEFaZZCOzQATqXanDziZuOYfS5TGmMU6EfGN1yUk3nBZcEEEdByhBBBABBBBABELtZd3byMLthUlWZGTg5cCYmSY8TJeIEHUEeMRJWqLRdNMrobHyT3iHO91f/AFGZexsgVAPPEr/6hu/RawGDZM7x6Rd69QD1jk2SOhzi84FE7OSk07o5gO/WPKtlpSgQXruJT7jDgq7lvpGDdy9w8YjZLov5UJkjY6Sj2Q3In5x5t+yScJWFElIxMpRIpVqnhDt+j17h4x5XdaiCCBXjDZIlay7F6VciCATLQ+9n8DG4XLLr6tHPDEzYbkVLQlDg4QA/LpHQLvXvT5/KJ2T6IesvTIBF3JB9lI5JjYq7UnMJPMRNpu5Y1HnGRd6t6fOJ2z6KPUiLv6Dlfu0P+ERsVdSDmE+ETvoC96fE/KM+gL+74n5Q2T6HkXYvpuOWVA4U+Ed6Lnk/u0fyiJMXep6ke+NvoZ3+UNkn6IeouyJF1Sh9RPgI9pu6X9hP8oiS9CO8eEevRDvh45dEeRdkUq7pbk4E+AjV+iJP7uX/ACiJk2M7xGPQzvEPHLoeRdkQq6ZX7tDfhEa/0NJ/doHQRN+hneIwbEd4h45dDyfpCpu2WKJQkDgKRoXdUt/1aT/CPlDALAd4g9AO8Q8cuifIuyAF0SwGMqW27CI6btuqX2qCJaE4XNAAenVolTYDvEbrLZcLklyYtCEryispquTqgjEZjpMAggggAjDwRmAMARmCCACCCCACCCCACCCCACCCCACCCCACCCCACCCCACCCCACCCCACCCCACCCCACCCCACMRmCAMAxmMERkQAQQQQAQQQQAQQQQAQQQQBw3xImrl4ZK8C3He3A0VpmASRxAiHF228qQ89ISR6zCouFEEns+7klSZYDtRcwnIAshgEALsqw2/sVpXNQZii6VBZASHC8NEOzqmIoxwoRqS3gXVbEBQlzEsoLYFZASpSppxDuHLFJpvSerLGYAWl3RaxiwTakNWavLtVrH1e6ShSRTLC1QXjNquq1qQUidUieCe0UB3sXZYcKaN3H3VYQyRgQBAGwWvGT2ndxPh7VQJHfZjgOBnlhq4sJfjiRd1qRKMvGk95wRMKDhp6sEIOHU4tWyrRhEYgBcmXZbSV+uYEqIZZd/W4PqUAxSQQKHATrWZsUiYmWEqW6go1zJTiJSCTrhYPHUYzAELe93zVzcctMogyVyz2ilBypSCHSEkFICVa1dso4J1wTcOBIQE9nLSfWEk4ZomKQ3Z4QgpxJyYO2FoaIBAC0bgmYXwSFTOylyw4YNiebiIQyu6mWA6W7mQBIjxPuG0NhC0FHZS0BCnxJwKlkpExiFYgJjkoAPdBSQGhojMAL923PMRMkKUEDs0FJUFOogg4UtgFBTUJz7oozDHmPUAEEEEAEEEEAEEEEAEEEEAf/Z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84928"/>
            <a:ext cx="6209414" cy="6942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43" y="6009381"/>
            <a:ext cx="1431642" cy="66809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209414" y="0"/>
            <a:ext cx="5982586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altLang="en-US" b="1" dirty="0">
                <a:latin typeface="Arial" charset="0"/>
                <a:ea typeface="Arial" charset="0"/>
                <a:cs typeface="Arial" charset="0"/>
              </a:rPr>
              <a:t>Weekly &amp; Monthly Goals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altLang="en-US" sz="5400" b="1" dirty="0">
                <a:latin typeface="Arial" charset="0"/>
                <a:ea typeface="Arial" charset="0"/>
                <a:cs typeface="Arial" charset="0"/>
              </a:rPr>
              <a:t> 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" y="2905518"/>
            <a:ext cx="6071191" cy="29861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6" y="308864"/>
            <a:ext cx="4352904" cy="222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73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AutoShape 2" descr="data:image/jpeg;base64,/9j/4AAQSkZJRgABAQAAAQABAAD/2wCEAAkGBxQSEhUUExQWFRQWFxUVFxQYFxcXFhcUFRQXFhYUFBcYHCggGBolHBQUITEhJSksLi4uFx8zODMsNygtLisBCgoKDg0OFBAQGiwcHBwsLCwsLCwsLCwsLCwsLCwsLCwsLCwsLCwsLCwsODcsLCw3NywsKzcrKzcrNywrKysrK//AABEIALcBEwMBIgACEQEDEQH/xAAbAAABBQEBAAAAAAAAAAAAAAADAAECBAUGB//EAEkQAAECAwMFCwcKBQQDAAAAAAEAAgMRIQQSMQVBUWFxBhMiMoGRobHB0fAHQlJicqLhFCMkM5KTssLS8TSCg6OzFkNTcxXi8v/EABgBAQEBAQEAAAAAAAAAAAAAAAABAgME/8QAIREBAQACAgICAwEAAAAAAAAAAAECEQMSEzEhMiJBUQT/2gAMAwEAAhEDEQA/APIlJqYKbV7HmTaiMQ2hFa1AViKgsCM0IHupSU2tRGwkAQFNpVhkEqwyyptFViswoc1ZhWNW4dikptdKTYKuWeCrMPJ6uNskggq4YITyre8FS3lBTY4qRKtNg0UN6ATYruhhPDgglGuTViFZipaulO0WeWCqmGVuGFQ4BUnQpJtdM+JAB2obIBBwWzEaKXQVYsMG8QCKKbNOfdAcgiyOnnOtd1FsLZ0bPWAFXiwLpkWyOmWKx5F6MGz2XfJMnLozLSsUIQjMyNDn2Yq22yAHhCSm7JrJmTiNuHOpcttSMDKT8XNlrGjQqsGKJSdMyBG2eHMtaNko3pzF2ucTxUI2SLrL5pSctRzpuJZWZkiCC43nXdE8Zp7VaJEgHDPqV2zWVr88j0nMo/8Aj5TLhOVAruGme22xGmhJnpr0KvaLXEfxnGWjAcwV+1xQJi6Lxz6NiouaJKxNIQ4hlikpss5lmSWhxrQitCGFNpW2BQpBDBRGhARqsQ0JisQ2oCw2o7GpoTVes8MDEoIQYWpaNlsMyCcM6PBiwxxRNFbadSyLTbO0cWimIYQYVo0qxigcNARg0EKF2Yki2eHKhQBchFaDoAJRN5GhRWQ5B+TlxWy2zgGufMimzT1dyi7ULJkwHPVXoNkaBM01TVqDZ2jwFN9jBIr04rFrSg+yTkZUzaOdJ1ja8UFc7e2a04dgeDjweemrQrtnsrQTKvWs2tac2ywljgaSnhieZTj2M8auzOAtuPBdiQMabdqEyO9xIoaYeNqzcmuqvYreQAwN5TIdYmo2zKzYhDC5uOYcOmIEuRUrVZ3VAB50DJ1jDHzMwdMxMJ8e1aNrhkMADXEmVfVWSbK4GZDqZ5d66Wz5WZvoa5oMqTJpLnknypZocSYbEY3UZDZiszLS9duRtFubePCM9Q+ElTt+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+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+BIGZMpmVaa1qvt8qmXKe9V42V2aa6pnplJPk3HPvyCbsya66yCHZsmFpvDjYXtWFJrUtGU54NMtZl1LMi5Xa2hewcoJ5vgtdqzqL1nsgYeLOWBzV7VUypCdEJLRQCrjhsE1Qi5eGmI7Y0tHTILPflqZ4LGz1uvH7LAetTa6Fi5PcTO8CdtByI0OxYTlh4NVmxcpRT513Y1rf8h7EMCI88Zxnpc8twnWQa3pTvU6t5tkbnPSksNmTHS+rH2GdsRJTtTqyGbnHz4b4bNhvO2SFOlaULIrBcuMMThC+X0F2dbgbIA7ScV1DLExs5NGfWrAh15e0Lp5Mk6RyduyHvhdvTBDIILZyLbjqydKRLgAdAQIWRrQCZNaZCYPpCYwngajmPLubpcous0MvYwOmYbZEkULXYEbNC56Bu+lx4Dhm4Lg7rkkyySzFKI2MDw4TgNIaZbZp40cOphtp051owt3dmcOFfaZSrDd+UFHgbobLFmDEguwlOhxM5h2BwWvLknjxY1neBWZIx1bUVzAZuaVvGwWWLg1hqKt+Ci7c4w1a97cc8xTSCr5U8X8YkFpEycM6Ky2kYTIV52QIoBDYjXCnGEjXWFSfkq0Mxhhw0tcOoq+SVOliyy13jiRq1q7k+0OnKdM/wCyzSJSvNiMIxmwkU1tWhY3wzxYjQ72gOuqXKLJWnZ2kGonoPwVyLCe8UxBo0iROwg1+KNZLPdkbwIOImJfaK0LFFY1xoJezhrvTquVzbmOxMlOc9l1wDXjViNivZPtJILXULc+eWxN8qLZCFDDjjOd0cpz5qBSitjP9GGc5HCnqM1xtdpNGNtAnidZoECLbpjDomrLoUgC97GSxvSAPOVWjZasjJDfA46GNc/pAl0rcykYstAhkuoO5ObM7QSfGlUsobqobeIwt9aIWt5hMrMj7r4juKQ3WxjnH7TuCt+SsdI2iDeuylqzqx8nAE3FrfacB1rjLRuhiPpee7VfAH2YQKoG3PnS6Dsr77p9Cnkq+OO6faITfOvamgnpw6VUtOVGNFWga3uDetckd+fiXnlIGnAXGqpboBhi8WzNKC6DpqSHfiqZAKd6dZHSRsvMODmn2Gl/SJhZ8fLw0O5Sxg5pz6FCDku8JkmozzPQ4kDmViHkxopX8On0AKKbrUkZ0XKUU1a1rRWZLXOptN0BBNrivwcT7Mpe410udbosLBUNE5YyE+fFH3qinyOYNhiPNQXZpuMxyFz/AMqeNk5zGEzAkCakholpuBpkunbD8cqiWdqaVyuRLNvoe5110i5oc1okZNBDmucXT5zrqtkZMZnBO1xI5py6FoXAMNBT5lUVINlAwAEgBSlK02KbofjkSfaGN4zmjaQEA5Vg5ojTL0Te6lRZaygSVVuVofrfYf8ApSQabs/L1BP46Qonv6gpDt7Qg5/dq35j+pD/AAvXDGGDmXc7tD8wf+yH+By4cFdMfTyc32REAaE0SxNcjCakCUcplYzI2S2ioC6/cbDe6yuN90wYsjePmzln1Ln47qYLq9wX8K/+t+ZSvRxZW7c1B3Q21ld+vYUexh6gCrP+rrQbu+Q4b7pBBBewzBnpKqNlIbAlcC1qOXmroIPlAA49ncPZc12eee6t2wZcs9phviXHXWTvXmCkuEcCZ00Lzy0QRJdPuDaDZLWPb/wrFkdsOS5baULKtgJ4EVjTmk8sM65jLVmWpZsovLpQ47iAAQXCHEbWWBInMUXmj7ED4CAbAG1AkdIp0hOiTnj2WzZVjswEF2xphk4aCRnRYu6OLns5Gtrw7NrA6l5luLjRDFitMSIQ2GCAYjiAZuqATqCAzL9raJb6HUreY04j1ZLPR18skm3bZXylFixmmgui61pY0PAIDpzM84fm0KpvMZ+JNcxccNjZDPoWduayjFjxQIgbJjHHgg1MpCd6ZznOg7p91MWyxGsEJrpgEEudnzSAGhLj+mplLNtC12J0NpIIzTDRLEyxEjgr8DJbTVxJ2y6zXpXCRN2trdgyE3keT0uVV+6a2uwihvstZ8U6J3j1BtgYcWg6jUYSwKsMhAahzLymwZRtb4sMPtEUtMSGCAXAEF4BBlKi9NtWTGhrqA0OvNrU1pcct+k4tthsnee0bSBmWVbcsWJ9IsWCQCDIvaajPIHFeSizTe6dZOIrqJGcqy2wt1c7VrqxeSR6ad2ViZQRRICUmhx7FVieUGyjDfHagzvIXANsI/afciCxaug9quoz5Y9LyRujFra50KE8BpAN8hpmROgE0+W8qxoEB8Xe2G4Abt51ZuANZa1n+TlkmRqS4bMwHmlaG7r+Cjez2hZ18umOW5txcXygWo8VkFvI53WVTjbsLc7CK1vsw2DrasyyQgfBPUrQs40DlYe1b053k0jFy5bH8a0ROQhvUqMR0R/GiPdteT1rS3jUeQNHWmMOWnlLR1Iz5GR8i8SK7zyd2L5qJPDfPyBcuZaR94ewLt/J8RvUWX/INPoDSpWsMra6IWNmhJWAnWXXZE9vUFMY+NIQie1SB6+0IrB3aH5j+pD/AAOXDzXbbsz8wfbh/hcuGHL45VuPHzfYUFKaHLanlrKrkUc0+IXW7gv4V/8AW7Vx1owxK7Dyf/wj/wCt2rNd+H1XMMdQbApTQoeA2DqUlp5zWnBdJuDP0W1f1P8ACuYtBofiuk3BH6Lav6n+JS134f2xQU7jrQ2nYn5uda24NDcSfpEb/rHW5V2CmbBG3En6RF/629blVYaDYFmO2f1xdHuQHzzvYd1hYnlHYN+hLY3HH593sO6wsnyjfWwvGbUpfbrx/RiwoYl47Gol3b73wUIbaVlzd7kpN1f2+8qvNaPYpb7Cw+shaP8AkbpcvWbbxXbD1FeTWGW+wq/7kPO3026AvWLZxXcvUs16eD1XicMgRH4Tvv0DzjpV+/4mexqoQ/rYlfPfnl5x0Aq9Lb9qJ2BVy5PZi/b/AHD3JEH0fc73KV3UeaIespjDHo+53lVh2Xk84kbNwmaNDtC0N3H8HG9g9az/ACeCTY1JcJmYDM7QVf3c/wAHG9g9aw9nH9Xl1jiiWI+2R1KzPZ77kKxPMsZfzNHYrO+6xyxe4Lbz5ewruofdu7U4YcwdyMA6wp3tY+8eexNPZ75U0iBa/Q/3Au28n096izn9YMSD5g0LiXQ9Q+7cV2vk/bKFF/7B5pb5gzKV04/bqgUkgEkd0L/apB3jlVQRh4505jjN4qFnasvdmfo7vbhfmXB3ti7XdfFnZ3D1oR6SuJW48nN9j3hqT3kxKYO8eCq5GtDqLs/J8fojtsX8y4i0GmK6rcZbPozhOpMTrKzldPRwTe3PsdQbApXkFpoNgThy08yVoNM66HcLFlZrV/P0wlzMc0K0tyMchkUTpM5/Uw6As5PRwTdoAdtT3kOJEqdp61B0RacNNTca+Voi+w3rPeqjHUGOCjuZikRnkYXRPnKgxxIoCdik9uuc/HF1G4oExnHMGGfKQAsryin52Fy9Wwq5uPDhHJc1wFxwmQQJ0liJaVR8oVYsLl6tql9uuE/BlQn0w6D2MU98Pre/+lCYRLN0frUiRq939arzaHsbzvsPH6yH6fpjWvVrYeC7lXl2SLY6FEAa1hD3Q2m8ASJPxbKJjXWvT7ceC7Ye1Zr08PqvF4T/AJyJjx3+l6R0K7eOvmiH8yowW/ORKee/MT5x0FXt79X3XfqVceT7Gr6PuO7XJj7I+w3tclvXq+4f1J4LSx7Xhom03hOHSY08JVmOz8nnEjUlwmZgPNdoV7dyfocX2D1hVNwkdzxHc+U77cBLEOJOJ08wCsbuT9Di+z2hZ/b2YfX4eaWJ5lSfOwditX3aT9tvYFWsTaYe43tKtFur3Gd6082XtHfD6X9z4KJf6390qd06D9liYtPrc0NRlKDZ3vBLQXBuJD3ECk6nMu03Bwi2DEmJTeCKzmLgqDNcdBt0aG1zYbnND+NwIJJpKhImMcy7HcLHe+DEMQknfDKYaPMafNEkrtxybdMCkohJHdx7cr8MEy8THarNjyneIExWWcZz+yw2Y1FOZTDmznICRFRWqnVezSyq50eC5rBedOFMTANLxnWnmnOsRuQ42cNG2JD/AFKxChsEyJ1IOirZyNNp51KI8aT42rUmnLPCZXauchxPTgjbFHYCoDI5zxoI1XnE/gRjEGjtS3waOhVnw4gRcjtI+vZyMee5HyTAMFpbeBEyQZOGJ0SUhFTiNrWbNt4SY+j/APjII86KeRg70vkMEZov2mj8qbfdabfgqnTH+JOsME/7Z5YjuySVlsYh3rlA7EGZ6ZzTiKpBxUakk9Cyb/xQeVk/xEpX5YNhjZDZ3IUzpUSNKpqJ3qzoDqAb1Kce2OM5vdnpeMsTrVUuCpxbWQeLprLWVFsb2Q43zgM8xzrL3dRJxIW3sOhTyTbiXYSp2y7Vn7qYs3s1HVoKm/kv1tBYTLP7/wClSr4n+hDhuEs3u96IPGHY9V4aLYz87Dr/ALkPP649ReqZReAxx1HqXlNnnfZ7bPSzOHrLubXbiYZB0HoB+Cxllp6v8+O5XmjPrIntv9H0jpVsD1RzQ+9UoLhvj8BwnZ2+lrCt3xqP3XctuXJ7Tu+r7rO9NcPo+4zvTCWgc0LvTFo9EfYZ3ow7fyeD5uNSXDbmA83UrW7s/RIvs9oVHcBEDYcUYcNpwA83UUbd5G+ixBpEhzhZ3NvXhPxee2NhlxfcB7Ue4fR/t/8AsgWRtMPdf2I8xq5ogWnmy9ml6v8Aa+KeXqj7o96Yubq54gTb43S37x47EQzhqH3Z713Xk/8AqH4fWHNd8xuZcGYo0j713cu43CRgID6+e48a9g1gxUvp14t7dVNJVPlrUlO0ejq41xUC3UjOGrpUbuoLSA3eRQLTomrXjBQeVTSsW6uchQlrRnFRJKCLWa+hTDE10qJA1oCXRqSLwhXUi1RBRGClv2xAuKJoi7WN9nnTFw0hViUudDYrogVeJEodFetRcNZUJayiBw4xY6YwkZy5JUHKoRMpwy4F7HOlgDKW2hBRSSoOhAp8C5BytZDxoLh/PFHU4hGhW2xnjNcP6jwfeBWaIY0YalJ1mBxbzSnyhVjrP41L9inMFwIq0X4Z4QMxi0UoFZOUi5hAAM54EHFYL7KBmltqChbwNAnpl8Fm4yumGXXci1ZMilxLt9a0kkyN4SmZ5qK4cgOzRoZ/md2tWW6zECk9lUN8J2ZzgfaI6JrWmLjK025BiHB0M5+OBTlYmi7nYwE5NNZUMI4rN314893P1J2W6KPPPQetNM+OOhyRCfZZiILhcZgcColKfAJGIKluitRjQS1s3OMhIYklzaDSucfbIpPGB2tHZJFgR4grdbqMj3rHT527TKTHSUDJEZorBifYi9id1kiDGG8ckYdits3QWgf/AE7pqjs3WRxmPI5x5placLxysl4cMZja9w6whfKPW/uN7VuDda8S4+mV6nNNEbuzJ4zOcNP5VU8c/rnTFOl32mFb2QI5bDOOLsZaAMBRL/VEEkl0GGScQYQPRJUrflxhM4TGMEuIG3BP0qeKLGWNsdeLGYXdb7LUZJ1zcPKxkJjpCSx469Pkxa7oo0hJr9BBUHO8cqgANC6vOsE6fHOoEjRXahl+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/xSV2aXHhCcPHcrbmIDmrKhNzpBqLvafe0A6SwriTyUlRJtDMFGDFAw56kDNjZnS2gFK8DpT73pTGFiikWpb2VAMIwPOpCM4Y4eM6oiQc6fe/GdEZEBKLvc8CoKoh8njMoFitiG4GuH79yeI2aJpnOCiQrTmd+KG6H470FOIVTfitGLD8eOVVIgQChhTJTtkiOYEAm1UwE7WKYZIIIXU7Uq/BKqB7ybOpSKRQMlNPeUXuQPNOChOeo3kBiUiEK8VIOVDsFUYNohByOwoJAHR0JJxtSTSbazm4zH7eJKcpVIpUJJJVIs1JCFoSSUUt4PMmELxzpJIJCCkIWrbWqdJAt7ny6dCZ0LQdWjH9k6SCESzDOP3qm+S4Spr5UkkAyw9OGIqdJz8ihwtXjN0hJJANgM0UwD2pJIARYJVKLBrtSSRKH8nOxSFnOroTpIH3lO2ET42pJIELLPb3qRs5GhJJASHCnSSZ0AypJOkgrvhEHDpCEYXjuTJKgO9FIwzh4mkkqJBindKSSyJNaUeGmSViLTW7UySSqP//Z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9572" name="AutoShape 4" descr="data:image/jpeg;base64,/9j/4AAQSkZJRgABAQAAAQABAAD/2wCEAAkGBxQSEhUUExQWFRQWFxUVFxQYFxcXFhcUFRQXFhYUFBcYHCggGBolHBQUITEhJSksLi4uFx8zODMsNygtLisBCgoKDg0OFBAQGiwcHBwsLCwsLCwsLCwsLCwsLCwsLCwsLCwsLCwsLCwsODcsLCw3NywsKzcrKzcrNywrKysrK//AABEIALcBEwMBIgACEQEDEQH/xAAbAAABBQEBAAAAAAAAAAAAAAADAAECBAUGB//EAEkQAAECAwMFCwcKBQQDAAAAAAEAAgMRIQQSMQVBUWFxBhMiMoGRobHB0fAHQlJicqLhFCMkM5KTssLS8TSCg6OzFkNTcxXi8v/EABgBAQEBAQEAAAAAAAAAAAAAAAABAgME/8QAIREBAQACAgICAwEAAAAAAAAAAAECEQMSEzEhMiJBUQT/2gAMAwEAAhEDEQA/APIlJqYKbV7HmTaiMQ2hFa1AViKgsCM0IHupSU2tRGwkAQFNpVhkEqwyyptFViswoc1ZhWNW4dikptdKTYKuWeCrMPJ6uNskggq4YITyre8FS3lBTY4qRKtNg0UN6ATYruhhPDgglGuTViFZipaulO0WeWCqmGVuGFQ4BUnQpJtdM+JAB2obIBBwWzEaKXQVYsMG8QCKKbNOfdAcgiyOnnOtd1FsLZ0bPWAFXiwLpkWyOmWKx5F6MGz2XfJMnLozLSsUIQjMyNDn2Yq22yAHhCSm7JrJmTiNuHOpcttSMDKT8XNlrGjQqsGKJSdMyBG2eHMtaNko3pzF2ucTxUI2SLrL5pSctRzpuJZWZkiCC43nXdE8Zp7VaJEgHDPqV2zWVr88j0nMo/8Aj5TLhOVAruGme22xGmhJnpr0KvaLXEfxnGWjAcwV+1xQJi6Lxz6NiouaJKxNIQ4hlikpss5lmSWhxrQitCGFNpW2BQpBDBRGhARqsQ0JisQ2oCw2o7GpoTVes8MDEoIQYWpaNlsMyCcM6PBiwxxRNFbadSyLTbO0cWimIYQYVo0qxigcNARg0EKF2Yki2eHKhQBchFaDoAJRN5GhRWQ5B+TlxWy2zgGufMimzT1dyi7ULJkwHPVXoNkaBM01TVqDZ2jwFN9jBIr04rFrSg+yTkZUzaOdJ1ja8UFc7e2a04dgeDjweemrQrtnsrQTKvWs2tac2ywljgaSnhieZTj2M8auzOAtuPBdiQMabdqEyO9xIoaYeNqzcmuqvYreQAwN5TIdYmo2zKzYhDC5uOYcOmIEuRUrVZ3VAB50DJ1jDHzMwdMxMJ8e1aNrhkMADXEmVfVWSbK4GZDqZ5d66Wz5WZvoa5oMqTJpLnknypZocSYbEY3UZDZiszLS9duRtFubePCM9Q+ElTt+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+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+BIGZMpmVaa1qvt8qmXKe9V42V2aa6pnplJPk3HPvyCbsya66yCHZsmFpvDjYXtWFJrUtGU54NMtZl1LMi5Xa2hewcoJ5vgtdqzqL1nsgYeLOWBzV7VUypCdEJLRQCrjhsE1Qi5eGmI7Y0tHTILPflqZ4LGz1uvH7LAetTa6Fi5PcTO8CdtByI0OxYTlh4NVmxcpRT513Y1rf8h7EMCI88Zxnpc8twnWQa3pTvU6t5tkbnPSksNmTHS+rH2GdsRJTtTqyGbnHz4b4bNhvO2SFOlaULIrBcuMMThC+X0F2dbgbIA7ScV1DLExs5NGfWrAh15e0Lp5Mk6RyduyHvhdvTBDIILZyLbjqydKRLgAdAQIWRrQCZNaZCYPpCYwngajmPLubpcous0MvYwOmYbZEkULXYEbNC56Bu+lx4Dhm4Lg7rkkyySzFKI2MDw4TgNIaZbZp40cOphtp051owt3dmcOFfaZSrDd+UFHgbobLFmDEguwlOhxM5h2BwWvLknjxY1neBWZIx1bUVzAZuaVvGwWWLg1hqKt+Ci7c4w1a97cc8xTSCr5U8X8YkFpEycM6Ky2kYTIV52QIoBDYjXCnGEjXWFSfkq0Mxhhw0tcOoq+SVOliyy13jiRq1q7k+0OnKdM/wCyzSJSvNiMIxmwkU1tWhY3wzxYjQ72gOuqXKLJWnZ2kGonoPwVyLCe8UxBo0iROwg1+KNZLPdkbwIOImJfaK0LFFY1xoJezhrvTquVzbmOxMlOc9l1wDXjViNivZPtJILXULc+eWxN8qLZCFDDjjOd0cpz5qBSitjP9GGc5HCnqM1xtdpNGNtAnidZoECLbpjDomrLoUgC97GSxvSAPOVWjZasjJDfA46GNc/pAl0rcykYstAhkuoO5ObM7QSfGlUsobqobeIwt9aIWt5hMrMj7r4juKQ3WxjnH7TuCt+SsdI2iDeuylqzqx8nAE3FrfacB1rjLRuhiPpee7VfAH2YQKoG3PnS6Dsr77p9Cnkq+OO6faITfOvamgnpw6VUtOVGNFWga3uDetckd+fiXnlIGnAXGqpboBhi8WzNKC6DpqSHfiqZAKd6dZHSRsvMODmn2Gl/SJhZ8fLw0O5Sxg5pz6FCDku8JkmozzPQ4kDmViHkxopX8On0AKKbrUkZ0XKUU1a1rRWZLXOptN0BBNrivwcT7Mpe410udbosLBUNE5YyE+fFH3qinyOYNhiPNQXZpuMxyFz/AMqeNk5zGEzAkCakholpuBpkunbD8cqiWdqaVyuRLNvoe5110i5oc1okZNBDmucXT5zrqtkZMZnBO1xI5py6FoXAMNBT5lUVINlAwAEgBSlK02KbofjkSfaGN4zmjaQEA5Vg5ojTL0Te6lRZaygSVVuVofrfYf8ApSQabs/L1BP46Qonv6gpDt7Qg5/dq35j+pD/AAvXDGGDmXc7tD8wf+yH+By4cFdMfTyc32REAaE0SxNcjCakCUcplYzI2S2ioC6/cbDe6yuN90wYsjePmzln1Ln47qYLq9wX8K/+t+ZSvRxZW7c1B3Q21ld+vYUexh6gCrP+rrQbu+Q4b7pBBBewzBnpKqNlIbAlcC1qOXmroIPlAA49ncPZc12eee6t2wZcs9phviXHXWTvXmCkuEcCZ00Lzy0QRJdPuDaDZLWPb/wrFkdsOS5baULKtgJ4EVjTmk8sM65jLVmWpZsovLpQ47iAAQXCHEbWWBInMUXmj7ED4CAbAG1AkdIp0hOiTnj2WzZVjswEF2xphk4aCRnRYu6OLns5Gtrw7NrA6l5luLjRDFitMSIQ2GCAYjiAZuqATqCAzL9raJb6HUreY04j1ZLPR18skm3bZXylFixmmgui61pY0PAIDpzM84fm0KpvMZ+JNcxccNjZDPoWduayjFjxQIgbJjHHgg1MpCd6ZznOg7p91MWyxGsEJrpgEEudnzSAGhLj+mplLNtC12J0NpIIzTDRLEyxEjgr8DJbTVxJ2y6zXpXCRN2trdgyE3keT0uVV+6a2uwihvstZ8U6J3j1BtgYcWg6jUYSwKsMhAahzLymwZRtb4sMPtEUtMSGCAXAEF4BBlKi9NtWTGhrqA0OvNrU1pcct+k4tthsnee0bSBmWVbcsWJ9IsWCQCDIvaajPIHFeSizTe6dZOIrqJGcqy2wt1c7VrqxeSR6ad2ViZQRRICUmhx7FVieUGyjDfHagzvIXANsI/afciCxaug9quoz5Y9LyRujFra50KE8BpAN8hpmROgE0+W8qxoEB8Xe2G4Abt51ZuANZa1n+TlkmRqS4bMwHmlaG7r+Cjez2hZ18umOW5txcXygWo8VkFvI53WVTjbsLc7CK1vsw2DrasyyQgfBPUrQs40DlYe1b053k0jFy5bH8a0ROQhvUqMR0R/GiPdteT1rS3jUeQNHWmMOWnlLR1Iz5GR8i8SK7zyd2L5qJPDfPyBcuZaR94ewLt/J8RvUWX/INPoDSpWsMra6IWNmhJWAnWXXZE9vUFMY+NIQie1SB6+0IrB3aH5j+pD/AAOXDzXbbsz8wfbh/hcuGHL45VuPHzfYUFKaHLanlrKrkUc0+IXW7gv4V/8AW7Vx1owxK7Dyf/wj/wCt2rNd+H1XMMdQbApTQoeA2DqUlp5zWnBdJuDP0W1f1P8ACuYtBofiuk3BH6Lav6n+JS134f2xQU7jrQ2nYn5uda24NDcSfpEb/rHW5V2CmbBG3En6RF/629blVYaDYFmO2f1xdHuQHzzvYd1hYnlHYN+hLY3HH593sO6wsnyjfWwvGbUpfbrx/RiwoYl47Gol3b73wUIbaVlzd7kpN1f2+8qvNaPYpb7Cw+shaP8AkbpcvWbbxXbD1FeTWGW+wq/7kPO3026AvWLZxXcvUs16eD1XicMgRH4Tvv0DzjpV+/4mexqoQ/rYlfPfnl5x0Aq9Lb9qJ2BVy5PZi/b/AHD3JEH0fc73KV3UeaIespjDHo+53lVh2Xk84kbNwmaNDtC0N3H8HG9g9az/ACeCTY1JcJmYDM7QVf3c/wAHG9g9aw9nH9Xl1jiiWI+2R1KzPZ77kKxPMsZfzNHYrO+6xyxe4Lbz5ewruofdu7U4YcwdyMA6wp3tY+8eexNPZ75U0iBa/Q/3Au28n096izn9YMSD5g0LiXQ9Q+7cV2vk/bKFF/7B5pb5gzKV04/bqgUkgEkd0L/apB3jlVQRh4505jjN4qFnasvdmfo7vbhfmXB3ti7XdfFnZ3D1oR6SuJW48nN9j3hqT3kxKYO8eCq5GtDqLs/J8fojtsX8y4i0GmK6rcZbPozhOpMTrKzldPRwTe3PsdQbApXkFpoNgThy08yVoNM66HcLFlZrV/P0wlzMc0K0tyMchkUTpM5/Uw6As5PRwTdoAdtT3kOJEqdp61B0RacNNTca+Voi+w3rPeqjHUGOCjuZikRnkYXRPnKgxxIoCdik9uuc/HF1G4oExnHMGGfKQAsryin52Fy9Wwq5uPDhHJc1wFxwmQQJ0liJaVR8oVYsLl6tql9uuE/BlQn0w6D2MU98Pre/+lCYRLN0frUiRq939arzaHsbzvsPH6yH6fpjWvVrYeC7lXl2SLY6FEAa1hD3Q2m8ASJPxbKJjXWvT7ceC7Ye1Zr08PqvF4T/AJyJjx3+l6R0K7eOvmiH8yowW/ORKee/MT5x0FXt79X3XfqVceT7Gr6PuO7XJj7I+w3tclvXq+4f1J4LSx7Xhom03hOHSY08JVmOz8nnEjUlwmZgPNdoV7dyfocX2D1hVNwkdzxHc+U77cBLEOJOJ08wCsbuT9Di+z2hZ/b2YfX4eaWJ5lSfOwditX3aT9tvYFWsTaYe43tKtFur3Gd6082XtHfD6X9z4KJf6390qd06D9liYtPrc0NRlKDZ3vBLQXBuJD3ECk6nMu03Bwi2DEmJTeCKzmLgqDNcdBt0aG1zYbnND+NwIJJpKhImMcy7HcLHe+DEMQknfDKYaPMafNEkrtxybdMCkohJHdx7cr8MEy8THarNjyneIExWWcZz+yw2Y1FOZTDmznICRFRWqnVezSyq50eC5rBedOFMTANLxnWnmnOsRuQ42cNG2JD/AFKxChsEyJ1IOirZyNNp51KI8aT42rUmnLPCZXauchxPTgjbFHYCoDI5zxoI1XnE/gRjEGjtS3waOhVnw4gRcjtI+vZyMee5HyTAMFpbeBEyQZOGJ0SUhFTiNrWbNt4SY+j/APjII86KeRg70vkMEZov2mj8qbfdabfgqnTH+JOsME/7Z5YjuySVlsYh3rlA7EGZ6ZzTiKpBxUakk9Cyb/xQeVk/xEpX5YNhjZDZ3IUzpUSNKpqJ3qzoDqAb1Kce2OM5vdnpeMsTrVUuCpxbWQeLprLWVFsb2Q43zgM8xzrL3dRJxIW3sOhTyTbiXYSp2y7Vn7qYs3s1HVoKm/kv1tBYTLP7/wClSr4n+hDhuEs3u96IPGHY9V4aLYz87Dr/ALkPP649ReqZReAxx1HqXlNnnfZ7bPSzOHrLubXbiYZB0HoB+Cxllp6v8+O5XmjPrIntv9H0jpVsD1RzQ+9UoLhvj8BwnZ2+lrCt3xqP3XctuXJ7Tu+r7rO9NcPo+4zvTCWgc0LvTFo9EfYZ3ow7fyeD5uNSXDbmA83UrW7s/RIvs9oVHcBEDYcUYcNpwA83UUbd5G+ixBpEhzhZ3NvXhPxee2NhlxfcB7Ue4fR/t/8AsgWRtMPdf2I8xq5ogWnmy9ml6v8Aa+KeXqj7o96Yubq54gTb43S37x47EQzhqH3Z713Xk/8AqH4fWHNd8xuZcGYo0j713cu43CRgID6+e48a9g1gxUvp14t7dVNJVPlrUlO0ejq41xUC3UjOGrpUbuoLSA3eRQLTomrXjBQeVTSsW6uchQlrRnFRJKCLWa+hTDE10qJA1oCXRqSLwhXUi1RBRGClv2xAuKJoi7WN9nnTFw0hViUudDYrogVeJEodFetRcNZUJayiBw4xY6YwkZy5JUHKoRMpwy4F7HOlgDKW2hBRSSoOhAp8C5BytZDxoLh/PFHU4hGhW2xnjNcP6jwfeBWaIY0YalJ1mBxbzSnyhVjrP41L9inMFwIq0X4Z4QMxi0UoFZOUi5hAAM54EHFYL7KBmltqChbwNAnpl8Fm4yumGXXci1ZMilxLt9a0kkyN4SmZ5qK4cgOzRoZ/md2tWW6zECk9lUN8J2ZzgfaI6JrWmLjK025BiHB0M5+OBTlYmi7nYwE5NNZUMI4rN314893P1J2W6KPPPQetNM+OOhyRCfZZiILhcZgcColKfAJGIKluitRjQS1s3OMhIYklzaDSucfbIpPGB2tHZJFgR4grdbqMj3rHT527TKTHSUDJEZorBifYi9id1kiDGG8ckYdits3QWgf/AE7pqjs3WRxmPI5x5placLxysl4cMZja9w6whfKPW/uN7VuDda8S4+mV6nNNEbuzJ4zOcNP5VU8c/rnTFOl32mFb2QI5bDOOLsZaAMBRL/VEEkl0GGScQYQPRJUrflxhM4TGMEuIG3BP0qeKLGWNsdeLGYXdb7LUZJ1zcPKxkJjpCSx469Pkxa7oo0hJr9BBUHO8cqgANC6vOsE6fHOoEjRXahl+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/xSV2aXHhCcPHcrbmIDmrKhNzpBqLvafe0A6SwriTyUlRJtDMFGDFAw56kDNjZnS2gFK8DpT73pTGFiikWpb2VAMIwPOpCM4Y4eM6oiQc6fe/GdEZEBKLvc8CoKoh8njMoFitiG4GuH79yeI2aJpnOCiQrTmd+KG6H470FOIVTfitGLD8eOVVIgQChhTJTtkiOYEAm1UwE7WKYZIIIXU7Uq/BKqB7ybOpSKRQMlNPeUXuQPNOChOeo3kBiUiEK8VIOVDsFUYNohByOwoJAHR0JJxtSTSbazm4zH7eJKcpVIpUJJJVIs1JCFoSSUUt4PMmELxzpJIJCCkIWrbWqdJAt7ny6dCZ0LQdWjH9k6SCESzDOP3qm+S4Spr5UkkAyw9OGIqdJz8ihwtXjN0hJJANgM0UwD2pJIARYJVKLBrtSSRKH8nOxSFnOroTpIH3lO2ET42pJIELLPb3qRs5GhJJASHCnSSZ0AypJOkgrvhEHDpCEYXjuTJKgO9FIwzh4mkkqJBindKSSyJNaUeGmSViLTW7UySSqP//Z"/>
          <p:cNvSpPr>
            <a:spLocks noChangeAspect="1" noChangeArrowheads="1"/>
          </p:cNvSpPr>
          <p:nvPr/>
        </p:nvSpPr>
        <p:spPr bwMode="auto">
          <a:xfrm>
            <a:off x="410633" y="7939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84218" y="830077"/>
            <a:ext cx="8312727" cy="735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4800" b="1" dirty="0"/>
              <a:t>Buddy Process Follow-Up</a:t>
            </a:r>
          </a:p>
        </p:txBody>
      </p:sp>
      <p:pic>
        <p:nvPicPr>
          <p:cNvPr id="1026" name="Picture 2" descr="Image result for bud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11" y="2419639"/>
            <a:ext cx="62388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46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21" descr="data:image/jpeg;base64,/9j/4AAQSkZJRgABAQAAAQABAAD/2wCEAAkGBxITEhUSExQWFhUXGRgaGRcYFyAaGBoYHRseGhcXFxcYHiggGBolHRwWITEkJSkrLi4uGCAzODMsNygtLisBCgoKDg0OGxAQGzQkHyYsNDcsLzQ0NCwsLC8sLCwsLCwsLCwsLCwsLCwsLCwsLCwsLCwsLCwsLCwsLCwsLCwsLP/AABEIAMkA+wMBIgACEQEDEQH/xAAbAAACAgMBAAAAAAAAAAAAAAAABgUHAQMEAv/EAEUQAAECAwUFBAYGCQQDAQEAAAECEQADIQQFEjFBBlFhcYETIpGhFCMyscHRB0JSYnLwFTNDU4KSsuHxFiRjonPC0pM0/8QAGQEBAAMBAQAAAAAAAAAAAAAAAAECAwQF/8QAJxEAAgIBBAIDAAIDAQAAAAAAAAECESEDEjFRE0EiMmEEgVJxsTP/2gAMAwEAAhEDEQA/ALwaAGMxgiAMwRh4HgDMEYeB4AzBGHgeAMwRh4HgDMEEYeAMwRh4y8AEEEYeAMwQQQAQQQQAQQQQAQQRh4AzBBBABBBGHgDMEYeCAB4MMZggAggggDxOUySdwJ8IqRG01sUG9IVloEjwID+cWpeimkzTuQv+kxTYsqkliQMq5dKxWTOjRSadncdpbYQ3bLpr11pB/qe2D9upqZkPT+GkcBVoTyLvnpxjWpJ+yT1HlFcmjjElxtPaiKT5hbc3y+NIBtLbD+3V/wBfc0Q+EtVJPX5xg2sDJBH54RGfRaoLlE0vaq1pSr1yiCyXKQCHo6SAC9Y4Rf8AagP/AOid0UY4pcxMwpSXS6tz5b+sdqrLLyClFs+7/eIe5BqD4Mf6ntdB28z+YnXP/Lxul7RWv9/M/m+X9o0y7Ik1DjccI+ceTIAIBrTfl0MVtkbUd/8AqK1DOev+ZvhAraq059svxAHuiLSh6YacCP7RlctIzTTiYWyHX4SqdqLUR+uV4hz84kLm2htC1mWqasggnR34FqQtSRKJNR4v4RssK09sli5IVrpTyiHZDprgfkXhMH7VWuZ+ddI8qveYP2ivzxiKQaZgdY0rmJzUSK6AH86RS32UpE9LvaYf2hHhG306aziYryiBlTUGoJ+MbZnDEdc84i5dikSky8poDmYrwHwEJl77fy5c9cu0dospwhOEDIuSSXAdzuyEd6rQDVljjQHxeIObdkudNmd00ZnZ/ZFYW3yX04rcT2z20lnthKZZUlYD4FBiRvDEgjrEreC1SpS5gJBSHd+Idm4Qk7OXemTb5YGqV/0Fx5Q4bSzP9rOA+z8YYTwayI+y31MVQTlnmovwFNY6Jl6T3Ce0Xl9o+ZJhYumQZYY5kU57y3KOybZVkYDMS2rA9RWNsshRiTn6XWA6p60gZkzWfxjP6SmkBSLStT/ZU4bTio8oW592ICQosMmBGX3leUFrQcKZbApYAKSXD6MR0rFhtQzXTf6jPloM2Yp5iRXIuQC9fz5xYkUxs7OxTpKlvjRNQnFRylwQ/DOusXPFoHPrqmggggi5gEEEEAR20S2ss4/8ah4hoqWTZQVEBLq0bzL7otHbBZFjmsHJAAG8lQEJthsglpzdR9o8dw4Rz609p2fxvr/ZzyLoS3fPQfPWIy239d1nJSudLBGYcrUOiXIMK23G0k6fNVY7KSEJJTMWnNShmgEZJGR38s+G5dhHbHmat8IzUG8yZpe50hzsl+3dOLS5styW7xKC+5ltG+8bjITjlusCuHXo2e9oSLdsuEEtvws2fD3Q3bJXBarKQFz3lkfqWKgk/cWTTkA0S3szGRDhfKOSQvEpGAnES1dSxfgW0hsslyhNVEh6lKfiflEXIs6Jd4oyGOWtYG5QYKA6F/GGcEkxXV1W6orHT7Ie33vYLNSbMlJI0JxK/lDnyiNRt5dSjh7RPWQtvHBCPfWzcpdrnFP6vtFMHoC/eHLE8dk7ZuWE0SMtwziVCL5Zl5Z+kWNZ5Nmnpxy8CknJUs69KPziFvq7ZkkdojvoGdKp3ONRxEK+xyZtntaBLCihZwzECoY5K4FJYvueLW7IKBSaguDxBoYq24Pk0hJTWUV6qYkgkAbzyGvDpGzZ+YZk4kBgEKcsQwdLDjpEeruKYGjtXdEzskkJtOD7qz0dLfCNpP42ZO91DJLu8kArJG4PXrujxbLfYpDCdOlIV9lcwP4O8ats1TvRVCSohailJUnMJJYlJ0JoH0eK3sWxDqK5jnU8d5c++MVnll3jhFk3ff8AYZqsMq0Sio/VEwP0BNY67ZJXQguBVqA72rQxV9r2VQR7AbTfHq7r3tlgUAVKmyBnKWXUkf8AGo1HI05RO3plPIuJIsyYVGUVEYThJYiuT13QsXda1CdNTXJPuz5wyS7cidZzNQXQpCmPQ0O4g0bfCWm0KFpIGqU16HfyisW3aNo4kqJ+61f7uSTn3x/0Vn4RO7WLCbLOUdEHxpCzdhafI4qU/VCocZ1iTNSUzBiQcwTnwhFmk1TF247sVMSmct0BQoPrFLULfVp/iOtd4XfK7ip8kKfJU1LvxrQwhbV3nabZNXJkq7OzJJQkJLdphoVFsxuGTNHCNhsCHVU5muUa037KpItxdhkzUUYpVkpJd+tQYUL8uuZZCFJJVLNOI+6RlXfwiH2ImzrHakSnUZM44cJNAr6qk7i9KZg8BFl3pIEyWpBGYLcC1DFbcSapibdykAypiCGVMQ43KBDgcIuiKSuqWxTUUUCRTN9PnF2x0absw/keggggjQ5gggggCF2rmNJb7Sk+XefyhLvS19lImzB9RClCmoBbzhu2xHq0fi+BhLvuSV2acnMmWr3ZRxa2dSjt0f8AzEnZW6GCSrNRd9XzJP51hyBCas50300eFyXLVhllAOHDvo+XxjTaLKU4V6guOBfKOtR3cmHkaO28rehCkzFJKgFBWHVgXieRtJYyjtPSZWHisA8iDUHnCneMjEKKpu3b/CISTsimesDCCouaumgqXIjLU0YvNm/mcsGNpb+Va7WmbZVEdgGlzAGxLd1FjXCzJ5Pvhhu+0X3bE4QZMhGSpuE4jvwsS54gAcRHZcWzyJc2XZiEUQZisH2XapZ6kNDutSEIOSUISTwSkDyoIynJKkkUjFttti5cuyUmQgJWpU0ipUe6HzJYVz4xrvPa67LNQqlqUPqy0hZ6nIHmYr/aS+7Vb1lKVKRZie6hNHGhmb1HcabhrG+6tk0JDlLq41idnuTKqf8Agiak/SaqbMTLs9mZJUAVKOQfPCkN5xZ0tLFuMVfd9zAz5KEv7YcaBIOJXKgMWh2lYz1ErVFtGbldlTy1lShucR1WG8xItaJiiyQMMw7kryPQ4TyBguSyGapKEs5D1LZB84mbfs6sqEshJK0kCoqRU8qRo5KqMY21uQ4YQoZOD1BHxEaTY0mtRFaTZtvu71cueFAezKWMaRrR6pTyIEddj+kG2gessaVjehZTTexB98ZbOjbyJ8j0u60nI+IiJvfZrGCUsTXM/wBojZf0jgMJlknJrmkpV7yIk7Bt1YZisPamWTQCYhSK/jIw+cGpEva1QjTVXrZSbOAlElayxKQfa9tlBwNTE/Z7KFT1K+zLTlzOvhD2qQlaWUkKSdDUGFA2YyLVND90JDPkAchxMWUryTpwqSRusUn/AHEgmjry/hU0NV4zCmVMKaEIWx3d0sYXrErFOkHQr3fdVDNe8sdjNP3F/wBJiseDabzkrbZSSBMSVACtN1Mx0ETabFPK1LUXl97Ch+NCoa5b4xsxYsaiRkCSatpzqB5tElar1CmGApUQa0ZxoNQW3iOhPBT2QJs5M6SohiibL8CoB6Z9Ie1qJhSn/szqFy25Y0uOUOBEYyyWbQgWNDLL6O3TKLsBilpIPaTHFQVV67tIuWzF0JO9I90baL5Rz/yOEzbBBBHQcwQQQQAl/SbeHYy7Os+z23e/DgUD4O/SI1JDOliCBXQg5F9Xjp+liXilyU8VnwCR8Yru5NpF2QCXNSVytCKrRyH1k8NNI5deG52uTu0foicRZzJ9WagElLhxgOXhl0fWOa2uqoA5ZV4b4mJN7WO0pwpmoU+hOFQ6FiDHr9Gyk1SokbiQRFYa6j9lkS03LgXbNJxAqLcd3KJq55OBCp0zuBqPRkCpUp8nZ+QEc9tvaw2ZzMmywc8L4i/BCXJMKd8bQTbw9RISuXZz7aiGXMAOQA9lGvHyi0pvU4wisYqH6yU2Jvr0q8rRNySqW0of8ctTP1Kn6w7X/ZDNs06Uk95aFAc93XLrFbWexqsk2XMl+2hLgaEEsUltCA3WHu6do7NaPYUEzB7UtZCVDk/tDiPKKSjm0L5ixEulHZrqN4Y79xGnKGSRLUsshyT9Ubt/KGS1WSQs41olk07xYcnMRl57WWGyghU1D/u5TKUd1E0HUiJ3XwVUXFU2SV03YmSCssZhFT9kbgfeY7cVFcj7oqa3beWufaJa5SDLlIU+F3Kx988RRtH1zizLrvKVaECZKUCDmknvJORSoaGKTi1lk6cotbYiXsET6WgaCUo+SU/GG+8J/wDvrKl85doV4dmP/YxhMix2UqnerlEiqlLyFKJxGgpkNwhMs22UmbeYmqWEWaVKXLQtfdxKUUlSq5PhDcofbKKwj447X2WBe90Jnd5hjZn3p0HviAst3BBwrA4RH359JKZc2ULMlE6U/rFg5/cQd4oX4gb4nrFtVYbU3fShf2JhwTByfPmCREU0rJw3SNNrulBTkAYWbfs+lZKcOTVNB/iHwWOWp2WSPxAj3R4nzLJJTimLlgAZrUA3FjEKXQcLPOyElaLHLQslwCz54XOHo2XBoi7fNEy1TQCDgCUK5s58HA6RwXvt+F+qsKe1WadqQRLRxANVnwHHSIrZi9pdjnTU2kLU6EEHDiJUSpUxan1JPlF6bLQe0cbvs47aUkO6FORwwljycgQy2uVilrSPrJUPEECFRO3dj/5Bw7Ns+AMbRt3YyM5n/wCZiyi+iXKzxcaMCwk0ISxBoa6scvnEgq7Ricd4aPpvbjHANurB9pb8ZZiARtSpJkrmK9ViGIsXwtTxLQUWTd8ExbJRxpSMyUtSpZQJNNAIaArOIBG2FiOSz/IflHsbVWQZLPHumIafRJFKmBE2YlVFKJIcaE05xbN3l5Us/cT7hFeTNprGRVdOKa+GcPdwTQqzylDIpDUamlDwaNdHlmOvwiQgggjoOYIIIIARvpRu9cxElSVlISpSVUcHEAQ7/h84rtOzCalU5XgIuvaGwdtIXLAc0KdKguK+XWEyVd4IY0/PGMdWUk8HXoKDjnkrG3XFLS7kqd64fkIgLZctnFACDofyIsxbzRRI6Ev4mI61bOhWaq8K+bt7ootWuS01FleyLtloqkZaqSD746v07PSwQoMNyW90Og2USoMVnwrGheySMeBJcgAkqyALbostVMptiuBTTfVpUrvKDNUlGgPvcxptkpSj3+9kQW3h6eMOszZRIlrUSxAPs1BDh8ywz3xtm7PKTLxqCcISk7izUNTnlEOYUY+ytV2NOWExvkygj2ZaX4pf3w/WbZ+SvszX1iSriO645x0WjZuUgy0kKIWogkkOKJYsBxi2SfGnyJQt0/AXCAAHbDVnAdhzjkm2cr9YQAWdxRRGT0PnD+NmPWrAcsgBsQ9kEMp2r9XxjWvZs9phwl8LMSwwu7u0LHiRXfoiSrEUlXMn5x3yFFRIwJwsKYBvh2n7MywpKEhSlEOajAOZ1qDrGyx3GErbCEqYUzCg+mTeJyiG3RPiVizYZq5Y7sqTvrLBPvjzeUgzh30JfgG+MOt33eJk0S8CcFXWSxLEOUg8+MdyLjlknAhwCQ6lBL8BGVSuw1FFXybgT9mmugpqY9/6dlpV7AJB1yizbx2dQmUCQQ471ci9G1PhHqZc6AlUyYkghmD5v57tIn5k1ASLLbZ0sYUBAA3I+Ucy7TPXNUoqLsHYAeXJoerHcaVE4kKAZ8+I4OddIyvZyUhdMS1rOWIAUAFWFMjEJNE3FZEgrnkgYlPlkBy0jZ2k4j9aogvk3XSH2y3CnGEqQoHMMe6WNA8aLvuGV2JVMCqKNAak0oKa+UW+QepAR+xW7v1wJ+Udszt5iQlayUhqYUDlUJh9s+zElgVBQUdMTsDUaR6l3HIBbvPvcddK+cVe8lTgJl33VMUwKlAZeyn5Vial7FIIqVeHyidFkRL9nET4+TR33NNUoqCiCzUGfWppFXu9sb16FlOxUoDVx+dYtG67N2cmXL+whKfAAREyJIUpI4/5hgjfQTyzn1p3SCCCCNzAIIIIAI1TkhlFhkfdG2Oa8lNJmHchZ/6mARVFiQMIJd6UJy6PHUJvBMaJS1OA6Ujk58TEjLSfteA+AjhaOk5wrh8ubHWNU1UoqckJUAKhTHeB7okPR1nSnGnxeMzrE9VIQegfk+6I3RXsOMuiJRbCpE4O4SzKaprlSp0jbbCTZ1sQPVdfYz/JjvWEIDKQEjJmZMebZPT2ZKUpPdZn0bdE4ZDdPIvWF0JspVkE57u6GiTm2nvyMLAhSsi5rhY05RGoQlwkkOAGS2egpEpZrAXBCEp3GhMd8opZZSGpeEeFqSmcrGQMSAHORLjdlkaR6m2hKJycSmBQ1TRwaA7suUSUmxgsFYTTIjf7ozMuqWoEHCc8w+cYbo9nR8uiItik9sk4kodDOSN5pnTMRzy7WO0ftAtYpUggAlqHcH0ibmXYku4BZqcMunxiPl3afZQEtmKBxzOZi0UnwVepteUadmworQAtOcx0g/hwknQaNxid9GSMSpc1MurkBQKX1pEZd0kyZiUqQkOFHEkV0enHPpEpLs8k17KtcwQPCKSaTorK5ZRptVox2YqUoA8CAKFnaOq0KkLl+2llAVcZ0NR749zJAYAbmIagG5sjzjg7IJcJlkauElvGK70FBs9W+9pKAWnS8QFA4z6xok2+V2klaloqgucSWxEHOtHceMcK5skkTFy0g0D4alqDMe6NtskrUQ8lZScxgNDk7AUEWTQlFjCi9JIIT2kvf7VP8xD2JZAE3EClCj3RyDq8xGq75KkZSlJ4lJfx/OUdE+eqUlpclSxmyd+VX0+UNy4RTa/ZMC1oICsdDyrzjxNtCAGxADx+EK9jvtCh2YQUqBPdzbfTSsS9lmlQBGWlCfhBquSOVaPVqtUkhzMA8a7y0SWxk1CpywlYV3HIH4gxrzMRU+TMUGA6M451jv2IkFNpWVBnlkAjIspNImLTZOdrHgIG4R6ggjYxCCCCACCCCACOG+z/ALeb+BXuMd0R20JPo01sylvGnxiJcAQbvsuLMUoXOnQ6x22+2yrPLVMWoJQnM6k6AaqJOgj3IASkJGnmdTFcbcW5VotJkgnspVG3r+sf/Xod8ealuZ0t+KFvk9W/6RbQteGzSUgaFYKlHokhKfOPcray8UVWJRG4oLNzSQx6xI7MbPpSnEoVLc/7RL2y7JbFqtnwMa1Ho5/JqtXdGu59sJE8iVOSJa1UAV3kKfcrQ8DGb6sipAUpBOBQVQ1amUd1y3HIQlMzAlUwgHEQ5D5BL5dI87YzgiyTFHTD4lQTTxjO1upHU4ylp3LkjLtsRnTQtKnCQlyzka4RxrDFPIloKlKCUJDkksABqSco0XFZuylJTrmr8Rz+XSF7b150yVZArufrZnGrIHiCfCOmct8vwmEPHH9Fy/dvrTMUUWFDJFO0UjEs8Qk0SOBBPKI2XtJe8vDMXNJH2VS04TTIhKQfCH/Z3ZtEsY1Ya6DLzz18dY6bVYUqBQUhtHDDd456RrDZ0YSlJvlnDsltWm0ns5g7OezsD3VjUoerjd74n7XJJZSPbFefDnFabR3cqQoTZQwrQoKBG8Vyiz7qtQnSZU4BgtCVNucAt0MZ6kUvlE6INtVIVNqNtkWdUpZlmYe8nCCxy1fl5x3bI7aotqjL7MypjOEqIOIDNiwqNzZb6xFba3NLM5yA8xiBuLHF54f5oWJsldlXLtEuhQqu7c3IjEOsUlGM/wDZMYNRbLpUkCpGW4+6Kztv0l9sFyJNmm4l4pYJWMSXdOLDh+OkWTd9pTMlpWk4gpKVg7wQ4Oe6K7v26kyLUZqE91Z7RLaOXU38WLyjPTS9oim+CLvu1W1CQuYlOBLEEHvHViWY9B4xO7OfST6VaEyTIUgrfCrGFAEAliMIpQ74klIlzZIWuoUKg5nk5p/iIbYu5EC2zZoHdlBk8Fqo3QYvKNPi4O1wWmmpJliypj/EfERX21f0hJsloVZk2dUwpCXOLCKh2AAOhz5wyXLtGi0TbTKT+wmBGLeGDn+YLHSIP6QLmSpaLQwcshRbUOUk8w46CMoRW6poiWV8WK0uVaShU9CEpC3URiOIYjiYNlpGy7fpHXJSiSbKSEgJK+0OIgUcJIYHPWGW4ezVIYkBqMdK5buTxA3ncaJk6XLR9dYAO4D2vCvhHRFxk6kis4UrRZS7ehEkzie4E4jyZ/H5xD/RttVNtltKTLQiUmXMIYHES6QHJLZE5CPO2Sz2aLOkDvFyHoEpoARz/pjt+jqxhE8EDNCv7uGppFdCKWaM9RllwQQR1HOEEEEAEEEEAER20CmkK6e8RIxF7SKAkl/tJ98U1Pqy0PshSlJq8V/cNiExaiQ5KiS+8knPnFhJMKlySVS5i0fZUR0ehjzoezfXVuI3SJCJaWIbKsabwQlQOEUIcR0TKhtYE7jkI1FJrIpSdrBZ09lOlLVholSGJbMAhRGW8QvX3tCu3TpElMpaJImoKgcySpk4iKACpZzUcIbLxsSCo0FTTJ33RG7Q3ZJsUhVpK1HAUNQVOMYfj4REdqlxkrF6jW30v+DpKU3whWvRf+9mGh9gV0AS+emZhjkrxAKFQQCORDiFnaKW1pzZK0gkjOndID55A9YvDPJ0z/BqlS0+rBUXLsG4ORTc8eVKT3uGrdMs41yJbiWU5JArwyjZKsjlSSXJBr1DRqngx/SE2lsQ7Iro+lHzjq2NJ9DlA594eC1D4Ro2utJloKT7vKJC5LOZdnlII7wSMX4jVQ8SYiT+NGqWEyK2wkgLkKo5x+DJiLtF3drLVL3ng7b6x17U2l7TIl/ZSpRb79E/0GNlkJwrALkVrnh0qOR8YpnBa6Nv0d2tfZKsy/bkKp/4yTh5sXHCkSe1ljC5JmAVRnvw6ni1D0MJllmrsttlTyT2a/VzK5BVA+5ixr9mLLWAoEGoIIPEHOKauJbl7KRxgr42soThZsIpRwWy3xKWOYLHdqpymxEFdanEqkob/secLFpsqzbU2Jy2P/ozlQ3d3zhj28n4ky5AAYd9Q4DuoHvP8MWl6j2T9mIWwV4mzW0YlAonshRGRUT3VHjiPmYt622PtZakKPtAdFaHxiqrdYO4Th6M3+Dyiy9k739IsyF+0sd1dWOIanmGPWLa0bqaM4/F7WLN1SyjEFJZiQ+bMWYtWkSGy1k7S1LnAUlpYYapxK1H8L+McW2yTIm9ugEBYORYYwKvzDHxiZ2fnGRYDNNJiwZh/EqiPLDFb+N9l5O2l0RV5WztbUsgghPdHIburnrDbssQm0Sk6lK38MsucJt12I4s6cd/OGTZZ/0g7uHUBo3cVlvjeNKkYSjhssqCCCNjAIIIIAIIIIAIXdu5hTZSRmFoPgX+EMULm3SmkJ4zE/0qis/qxtcsIXbHaUzEBadcxuOojgvGyAKM0ajvcCMlU0Zh0ELibzXZphKWKT7SdD8jxhos1/SFgOcBP1VZfzDu+bx5souLtHXpai1FT5Nt2Wx01NRu15RuNoJBLNGgmU74kdCP8Rmfa5IHfmJbc4J8BEqZZ6LRrssnGsLOSchvOnQZwl/STeHbLTZ0VTLOJX/k0HQE9TwiVvra4AGXZwcRpi1H4U/EtyiHsN14WXNZsSaHMnEMz8TGmnF7tzKy42x/sntgr0PYpss2i0A4PvI0HNNByaJu/ru7eWyWC0VSd+9L8fgIibwulDhcpQSQxSAag5ulWYMddkvdaWEwYvvBgeZQ9eh6RpNZtGsFJo5NntoezV2E0FJy71CDubwrDHMvSSh1uHAz4Zs8R1omWKeQV4CoaqSUqB3OQCPGMSbPZJZcYOqirwd+MLKzSka1g2iYmYpLS0nEHHtnRt6ddxoz6SNrtSZSVTZiu6Ktq+gG8xHXnf0oDMqVo1MshWvgIgF2a0WpYmTgezTVIbClP8Oe/jENNvOCywqRolmZOmCeQy5iyW3JCWQnoG6vE1ZR2anKSz16s78NRnlHQLNKlKlAEFys1I3CnSO+fLQoghTFmVuIqwIO7hCVllVUKO16CUlIY6037xDRsRefb2VCie8juLH3k5Hqlj1iMvixJUAUkEilaRA3Rb5lhnTBhK0zADhJaoJqDllFnHfClyYybUrfA9zrrQbWi0t3ky1SzXeQUnoyh/FCZelqM6dMmCoKmS32E91JPA1V/FEivbBa0qQmzlJW6QcbkEhsXs1amsarHd4ChwG8eEUjFp/Iuni0arbJ9UDQuObUrxG+OTYO8OxtS5BJwzcq5LGTcw46CGNQQpJBApk3L8+EJl6XetKhMliqCFAihoR41jaLi04MpqKWJFibR3Wi0yewVRyCk8QX9zjkTHJtBNwIlyyw4cBQdM/CIdG3alB/RjufE1eqY9YplrUmYpGEYad4FgHauZBzy1jnUJXUiU1yjosCilClAvQsIm9nSfS0K3mtXZ0nw/xEFaZZCOzQATqXanDziZuOYfS5TGmMU6EfGN1yUk3nBZcEEEdByhBBBABBBBABELtZd3byMLthUlWZGTg5cCYmSY8TJeIEHUEeMRJWqLRdNMrobHyT3iHO91f/AFGZexsgVAPPEr/6hu/RawGDZM7x6Rd69QD1jk2SOhzi84FE7OSk07o5gO/WPKtlpSgQXruJT7jDgq7lvpGDdy9w8YjZLov5UJkjY6Sj2Q3In5x5t+yScJWFElIxMpRIpVqnhDt+j17h4x5XdaiCCBXjDZIlay7F6VciCATLQ+9n8DG4XLLr6tHPDEzYbkVLQlDg4QA/LpHQLvXvT5/KJ2T6IesvTIBF3JB9lI5JjYq7UnMJPMRNpu5Y1HnGRd6t6fOJ2z6KPUiLv6Dlfu0P+ERsVdSDmE+ETvoC96fE/KM+gL+74n5Q2T6HkXYvpuOWVA4U+Ed6Lnk/u0fyiJMXep6ke+NvoZ3+UNkn6IeouyJF1Sh9RPgI9pu6X9hP8oiS9CO8eEevRDvh45dEeRdkUq7pbk4E+AjV+iJP7uX/ACiJk2M7xGPQzvEPHLoeRdkQq6ZX7tDfhEa/0NJ/doHQRN+hneIwbEd4h45dDyfpCpu2WKJQkDgKRoXdUt/1aT/CPlDALAd4g9AO8Q8cuifIuyAF0SwGMqW27CI6btuqX2qCJaE4XNAAenVolTYDvEbrLZcLklyYtCEryispquTqgjEZjpMAggggAjDwRmAMARmCCACCCCACCCCACCCCACCCCACCCCACCCCACCCCACCCCACCCCACCCCACCCCACCCCACMRmCAMAxmMERkQAQQQQAQQQQAQQQQAQQQQBw3xImrl4ZK8C3He3A0VpmASRxAiHF228qQ89ISR6zCouFEEns+7klSZYDtRcwnIAshgEALsqw2/sVpXNQZii6VBZASHC8NEOzqmIoxwoRqS3gXVbEBQlzEsoLYFZASpSppxDuHLFJpvSerLGYAWl3RaxiwTakNWavLtVrH1e6ShSRTLC1QXjNquq1qQUidUieCe0UB3sXZYcKaN3H3VYQyRgQBAGwWvGT2ndxPh7VQJHfZjgOBnlhq4sJfjiRd1qRKMvGk95wRMKDhp6sEIOHU4tWyrRhEYgBcmXZbSV+uYEqIZZd/W4PqUAxSQQKHATrWZsUiYmWEqW6go1zJTiJSCTrhYPHUYzAELe93zVzcctMogyVyz2ilBypSCHSEkFICVa1dso4J1wTcOBIQE9nLSfWEk4ZomKQ3Z4QgpxJyYO2FoaIBAC0bgmYXwSFTOylyw4YNiebiIQyu6mWA6W7mQBIjxPuG0NhC0FHZS0BCnxJwKlkpExiFYgJjkoAPdBSQGhojMAL923PMRMkKUEDs0FJUFOogg4UtgFBTUJz7oozDHmPUAEEEEAEEEEAEEEEAEEEEAf/Z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88" name="AutoShape 23" descr="data:image/jpeg;base64,/9j/4AAQSkZJRgABAQAAAQABAAD/2wCEAAkGBxITEhUSExQWFhUXGRgaGRcYFyAaGBoYHRseGhcXFxcYHiggGBolHRwWITEkJSkrLi4uGCAzODMsNygtLisBCgoKDg0OGxAQGzQkHyYsNDcsLzQ0NCwsLC8sLCwsLCwsLCwsLCwsLCwsLCwsLCwsLCwsLCwsLCwsLCwsLCwsLP/AABEIAMkA+wMBIgACEQEDEQH/xAAbAAACAgMBAAAAAAAAAAAAAAAABgUHAQMEAv/EAEUQAAECAwUFBAYGCQQDAQEAAAECEQADIQQFEjFBBlFhcYETIpGhFCMyscHRB0JSYnLwFTNDU4KSsuHxFiRjonPC0pM0/8QAGQEBAAMBAQAAAAAAAAAAAAAAAAECAwQF/8QAJxEAAgIBBAIDAAIDAQAAAAAAAAECESEDEjFRE0EiMmEEgVJxsTP/2gAMAwEAAhEDEQA/ALwaAGMxgiAMwRh4HgDMEYeB4AzBGHgeAMwRh4HgDMEEYeAMwRh4y8AEEEYeAMwQQQAQQQQAQQQQAQQRh4AzBBBABBBGHgDMEYeCAB4MMZggAggggDxOUySdwJ8IqRG01sUG9IVloEjwID+cWpeimkzTuQv+kxTYsqkliQMq5dKxWTOjRSadncdpbYQ3bLpr11pB/qe2D9upqZkPT+GkcBVoTyLvnpxjWpJ+yT1HlFcmjjElxtPaiKT5hbc3y+NIBtLbD+3V/wBfc0Q+EtVJPX5xg2sDJBH54RGfRaoLlE0vaq1pSr1yiCyXKQCHo6SAC9Y4Rf8AagP/AOid0UY4pcxMwpSXS6tz5b+sdqrLLyClFs+7/eIe5BqD4Mf6ntdB28z+YnXP/Lxul7RWv9/M/m+X9o0y7Ik1DjccI+ceTIAIBrTfl0MVtkbUd/8AqK1DOev+ZvhAraq059svxAHuiLSh6YacCP7RlctIzTTiYWyHX4SqdqLUR+uV4hz84kLm2htC1mWqasggnR34FqQtSRKJNR4v4RssK09sli5IVrpTyiHZDprgfkXhMH7VWuZ+ddI8qveYP2ivzxiKQaZgdY0rmJzUSK6AH86RS32UpE9LvaYf2hHhG306aziYryiBlTUGoJ+MbZnDEdc84i5dikSky8poDmYrwHwEJl77fy5c9cu0dospwhOEDIuSSXAdzuyEd6rQDVljjQHxeIObdkudNmd00ZnZ/ZFYW3yX04rcT2z20lnthKZZUlYD4FBiRvDEgjrEreC1SpS5gJBSHd+Idm4Qk7OXemTb5YGqV/0Fx5Q4bSzP9rOA+z8YYTwayI+y31MVQTlnmovwFNY6Jl6T3Ce0Xl9o+ZJhYumQZYY5kU57y3KOybZVkYDMS2rA9RWNsshRiTn6XWA6p60gZkzWfxjP6SmkBSLStT/ZU4bTio8oW592ICQosMmBGX3leUFrQcKZbApYAKSXD6MR0rFhtQzXTf6jPloM2Yp5iRXIuQC9fz5xYkUxs7OxTpKlvjRNQnFRylwQ/DOusXPFoHPrqmggggi5gEEEEAR20S2ss4/8ah4hoqWTZQVEBLq0bzL7otHbBZFjmsHJAAG8lQEJthsglpzdR9o8dw4Rz609p2fxvr/ZzyLoS3fPQfPWIy239d1nJSudLBGYcrUOiXIMK23G0k6fNVY7KSEJJTMWnNShmgEZJGR38s+G5dhHbHmat8IzUG8yZpe50hzsl+3dOLS5styW7xKC+5ltG+8bjITjlusCuHXo2e9oSLdsuEEtvws2fD3Q3bJXBarKQFz3lkfqWKgk/cWTTkA0S3szGRDhfKOSQvEpGAnES1dSxfgW0hsslyhNVEh6lKfiflEXIs6Jd4oyGOWtYG5QYKA6F/GGcEkxXV1W6orHT7Ie33vYLNSbMlJI0JxK/lDnyiNRt5dSjh7RPWQtvHBCPfWzcpdrnFP6vtFMHoC/eHLE8dk7ZuWE0SMtwziVCL5Zl5Z+kWNZ5Nmnpxy8CknJUs69KPziFvq7ZkkdojvoGdKp3ONRxEK+xyZtntaBLCihZwzECoY5K4FJYvueLW7IKBSaguDxBoYq24Pk0hJTWUV6qYkgkAbzyGvDpGzZ+YZk4kBgEKcsQwdLDjpEeruKYGjtXdEzskkJtOD7qz0dLfCNpP42ZO91DJLu8kArJG4PXrujxbLfYpDCdOlIV9lcwP4O8ats1TvRVCSohailJUnMJJYlJ0JoH0eK3sWxDqK5jnU8d5c++MVnll3jhFk3ff8AYZqsMq0Sio/VEwP0BNY67ZJXQguBVqA72rQxV9r2VQR7AbTfHq7r3tlgUAVKmyBnKWXUkf8AGo1HI05RO3plPIuJIsyYVGUVEYThJYiuT13QsXda1CdNTXJPuz5wyS7cidZzNQXQpCmPQ0O4g0bfCWm0KFpIGqU16HfyisW3aNo4kqJ+61f7uSTn3x/0Vn4RO7WLCbLOUdEHxpCzdhafI4qU/VCocZ1iTNSUzBiQcwTnwhFmk1TF247sVMSmct0BQoPrFLULfVp/iOtd4XfK7ip8kKfJU1LvxrQwhbV3nabZNXJkq7OzJJQkJLdphoVFsxuGTNHCNhsCHVU5muUa037KpItxdhkzUUYpVkpJd+tQYUL8uuZZCFJJVLNOI+6RlXfwiH2ImzrHakSnUZM44cJNAr6qk7i9KZg8BFl3pIEyWpBGYLcC1DFbcSapibdykAypiCGVMQ43KBDgcIuiKSuqWxTUUUCRTN9PnF2x0absw/keggggjQ5gggggCF2rmNJb7Sk+XefyhLvS19lImzB9RClCmoBbzhu2xHq0fi+BhLvuSV2acnMmWr3ZRxa2dSjt0f8AzEnZW6GCSrNRd9XzJP51hyBCas50300eFyXLVhllAOHDvo+XxjTaLKU4V6guOBfKOtR3cmHkaO28rehCkzFJKgFBWHVgXieRtJYyjtPSZWHisA8iDUHnCneMjEKKpu3b/CISTsimesDCCouaumgqXIjLU0YvNm/mcsGNpb+Va7WmbZVEdgGlzAGxLd1FjXCzJ5Pvhhu+0X3bE4QZMhGSpuE4jvwsS54gAcRHZcWzyJc2XZiEUQZisH2XapZ6kNDutSEIOSUISTwSkDyoIynJKkkUjFttti5cuyUmQgJWpU0ipUe6HzJYVz4xrvPa67LNQqlqUPqy0hZ6nIHmYr/aS+7Vb1lKVKRZie6hNHGhmb1HcabhrG+6tk0JDlLq41idnuTKqf8Agiak/SaqbMTLs9mZJUAVKOQfPCkN5xZ0tLFuMVfd9zAz5KEv7YcaBIOJXKgMWh2lYz1ErVFtGbldlTy1lShucR1WG8xItaJiiyQMMw7kryPQ4TyBguSyGapKEs5D1LZB84mbfs6sqEshJK0kCoqRU8qRo5KqMY21uQ4YQoZOD1BHxEaTY0mtRFaTZtvu71cueFAezKWMaRrR6pTyIEddj+kG2gessaVjehZTTexB98ZbOjbyJ8j0u60nI+IiJvfZrGCUsTXM/wBojZf0jgMJlknJrmkpV7yIk7Bt1YZisPamWTQCYhSK/jIw+cGpEva1QjTVXrZSbOAlElayxKQfa9tlBwNTE/Z7KFT1K+zLTlzOvhD2qQlaWUkKSdDUGFA2YyLVND90JDPkAchxMWUryTpwqSRusUn/AHEgmjry/hU0NV4zCmVMKaEIWx3d0sYXrErFOkHQr3fdVDNe8sdjNP3F/wBJiseDabzkrbZSSBMSVACtN1Mx0ETabFPK1LUXl97Ch+NCoa5b4xsxYsaiRkCSatpzqB5tElar1CmGApUQa0ZxoNQW3iOhPBT2QJs5M6SohiibL8CoB6Z9Ie1qJhSn/szqFy25Y0uOUOBEYyyWbQgWNDLL6O3TKLsBilpIPaTHFQVV67tIuWzF0JO9I90baL5Rz/yOEzbBBBHQcwQQQQAl/SbeHYy7Os+z23e/DgUD4O/SI1JDOliCBXQg5F9Xjp+liXilyU8VnwCR8Yru5NpF2QCXNSVytCKrRyH1k8NNI5deG52uTu0foicRZzJ9WagElLhxgOXhl0fWOa2uqoA5ZV4b4mJN7WO0pwpmoU+hOFQ6FiDHr9Gyk1SokbiQRFYa6j9lkS03LgXbNJxAqLcd3KJq55OBCp0zuBqPRkCpUp8nZ+QEc9tvaw2ZzMmywc8L4i/BCXJMKd8bQTbw9RISuXZz7aiGXMAOQA9lGvHyi0pvU4wisYqH6yU2Jvr0q8rRNySqW0of8ctTP1Kn6w7X/ZDNs06Uk95aFAc93XLrFbWexqsk2XMl+2hLgaEEsUltCA3WHu6do7NaPYUEzB7UtZCVDk/tDiPKKSjm0L5ixEulHZrqN4Y79xGnKGSRLUsshyT9Ubt/KGS1WSQs41olk07xYcnMRl57WWGyghU1D/u5TKUd1E0HUiJ3XwVUXFU2SV03YmSCssZhFT9kbgfeY7cVFcj7oqa3beWufaJa5SDLlIU+F3Kx988RRtH1zizLrvKVaECZKUCDmknvJORSoaGKTi1lk6cotbYiXsET6WgaCUo+SU/GG+8J/wDvrKl85doV4dmP/YxhMix2UqnerlEiqlLyFKJxGgpkNwhMs22UmbeYmqWEWaVKXLQtfdxKUUlSq5PhDcofbKKwj447X2WBe90Jnd5hjZn3p0HviAst3BBwrA4RH359JKZc2ULMlE6U/rFg5/cQd4oX4gb4nrFtVYbU3fShf2JhwTByfPmCREU0rJw3SNNrulBTkAYWbfs+lZKcOTVNB/iHwWOWp2WSPxAj3R4nzLJJTimLlgAZrUA3FjEKXQcLPOyElaLHLQslwCz54XOHo2XBoi7fNEy1TQCDgCUK5s58HA6RwXvt+F+qsKe1WadqQRLRxANVnwHHSIrZi9pdjnTU2kLU6EEHDiJUSpUxan1JPlF6bLQe0cbvs47aUkO6FORwwljycgQy2uVilrSPrJUPEECFRO3dj/5Bw7Ns+AMbRt3YyM5n/wCZiyi+iXKzxcaMCwk0ISxBoa6scvnEgq7Ricd4aPpvbjHANurB9pb8ZZiARtSpJkrmK9ViGIsXwtTxLQUWTd8ExbJRxpSMyUtSpZQJNNAIaArOIBG2FiOSz/IflHsbVWQZLPHumIafRJFKmBE2YlVFKJIcaE05xbN3l5Us/cT7hFeTNprGRVdOKa+GcPdwTQqzylDIpDUamlDwaNdHlmOvwiQgggjoOYIIIIARvpRu9cxElSVlISpSVUcHEAQ7/h84rtOzCalU5XgIuvaGwdtIXLAc0KdKguK+XWEyVd4IY0/PGMdWUk8HXoKDjnkrG3XFLS7kqd64fkIgLZctnFACDofyIsxbzRRI6Ev4mI61bOhWaq8K+bt7ootWuS01FleyLtloqkZaqSD746v07PSwQoMNyW90Og2USoMVnwrGheySMeBJcgAkqyALbostVMptiuBTTfVpUrvKDNUlGgPvcxptkpSj3+9kQW3h6eMOszZRIlrUSxAPs1BDh8ywz3xtm7PKTLxqCcISk7izUNTnlEOYUY+ytV2NOWExvkygj2ZaX4pf3w/WbZ+SvszX1iSriO645x0WjZuUgy0kKIWogkkOKJYsBxi2SfGnyJQt0/AXCAAHbDVnAdhzjkm2cr9YQAWdxRRGT0PnD+NmPWrAcsgBsQ9kEMp2r9XxjWvZs9phwl8LMSwwu7u0LHiRXfoiSrEUlXMn5x3yFFRIwJwsKYBvh2n7MywpKEhSlEOajAOZ1qDrGyx3GErbCEqYUzCg+mTeJyiG3RPiVizYZq5Y7sqTvrLBPvjzeUgzh30JfgG+MOt33eJk0S8CcFXWSxLEOUg8+MdyLjlknAhwCQ6lBL8BGVSuw1FFXybgT9mmugpqY9/6dlpV7AJB1yizbx2dQmUCQQ471ci9G1PhHqZc6AlUyYkghmD5v57tIn5k1ASLLbZ0sYUBAA3I+Ucy7TPXNUoqLsHYAeXJoerHcaVE4kKAZ8+I4OddIyvZyUhdMS1rOWIAUAFWFMjEJNE3FZEgrnkgYlPlkBy0jZ2k4j9aogvk3XSH2y3CnGEqQoHMMe6WNA8aLvuGV2JVMCqKNAak0oKa+UW+QepAR+xW7v1wJ+Udszt5iQlayUhqYUDlUJh9s+zElgVBQUdMTsDUaR6l3HIBbvPvcddK+cVe8lTgJl33VMUwKlAZeyn5Vial7FIIqVeHyidFkRL9nET4+TR33NNUoqCiCzUGfWppFXu9sb16FlOxUoDVx+dYtG67N2cmXL+whKfAAREyJIUpI4/5hgjfQTyzn1p3SCCCCNzAIIIIAI1TkhlFhkfdG2Oa8lNJmHchZ/6mARVFiQMIJd6UJy6PHUJvBMaJS1OA6Ujk58TEjLSfteA+AjhaOk5wrh8ubHWNU1UoqckJUAKhTHeB7okPR1nSnGnxeMzrE9VIQegfk+6I3RXsOMuiJRbCpE4O4SzKaprlSp0jbbCTZ1sQPVdfYz/JjvWEIDKQEjJmZMebZPT2ZKUpPdZn0bdE4ZDdPIvWF0JspVkE57u6GiTm2nvyMLAhSsi5rhY05RGoQlwkkOAGS2egpEpZrAXBCEp3GhMd8opZZSGpeEeFqSmcrGQMSAHORLjdlkaR6m2hKJycSmBQ1TRwaA7suUSUmxgsFYTTIjf7ozMuqWoEHCc8w+cYbo9nR8uiItik9sk4kodDOSN5pnTMRzy7WO0ftAtYpUggAlqHcH0ibmXYku4BZqcMunxiPl3afZQEtmKBxzOZi0UnwVepteUadmworQAtOcx0g/hwknQaNxid9GSMSpc1MurkBQKX1pEZd0kyZiUqQkOFHEkV0enHPpEpLs8k17KtcwQPCKSaTorK5ZRptVox2YqUoA8CAKFnaOq0KkLl+2llAVcZ0NR749zJAYAbmIagG5sjzjg7IJcJlkauElvGK70FBs9W+9pKAWnS8QFA4z6xok2+V2klaloqgucSWxEHOtHceMcK5skkTFy0g0D4alqDMe6NtskrUQ8lZScxgNDk7AUEWTQlFjCi9JIIT2kvf7VP8xD2JZAE3EClCj3RyDq8xGq75KkZSlJ4lJfx/OUdE+eqUlpclSxmyd+VX0+UNy4RTa/ZMC1oICsdDyrzjxNtCAGxADx+EK9jvtCh2YQUqBPdzbfTSsS9lmlQBGWlCfhBquSOVaPVqtUkhzMA8a7y0SWxk1CpywlYV3HIH4gxrzMRU+TMUGA6M451jv2IkFNpWVBnlkAjIspNImLTZOdrHgIG4R6ggjYxCCCCACCCCACOG+z/ALeb+BXuMd0R20JPo01sylvGnxiJcAQbvsuLMUoXOnQ6x22+2yrPLVMWoJQnM6k6AaqJOgj3IASkJGnmdTFcbcW5VotJkgnspVG3r+sf/Xod8ealuZ0t+KFvk9W/6RbQteGzSUgaFYKlHokhKfOPcray8UVWJRG4oLNzSQx6xI7MbPpSnEoVLc/7RL2y7JbFqtnwMa1Ho5/JqtXdGu59sJE8iVOSJa1UAV3kKfcrQ8DGb6sipAUpBOBQVQ1amUd1y3HIQlMzAlUwgHEQ5D5BL5dI87YzgiyTFHTD4lQTTxjO1upHU4ylp3LkjLtsRnTQtKnCQlyzka4RxrDFPIloKlKCUJDkksABqSco0XFZuylJTrmr8Rz+XSF7b150yVZArufrZnGrIHiCfCOmct8vwmEPHH9Fy/dvrTMUUWFDJFO0UjEs8Qk0SOBBPKI2XtJe8vDMXNJH2VS04TTIhKQfCH/Z3ZtEsY1Ya6DLzz18dY6bVYUqBQUhtHDDd456RrDZ0YSlJvlnDsltWm0ns5g7OezsD3VjUoerjd74n7XJJZSPbFefDnFabR3cqQoTZQwrQoKBG8Vyiz7qtQnSZU4BgtCVNucAt0MZ6kUvlE6INtVIVNqNtkWdUpZlmYe8nCCxy1fl5x3bI7aotqjL7MypjOEqIOIDNiwqNzZb6xFba3NLM5yA8xiBuLHF54f5oWJsldlXLtEuhQqu7c3IjEOsUlGM/wDZMYNRbLpUkCpGW4+6Kztv0l9sFyJNmm4l4pYJWMSXdOLDh+OkWTd9pTMlpWk4gpKVg7wQ4Oe6K7v26kyLUZqE91Z7RLaOXU38WLyjPTS9oim+CLvu1W1CQuYlOBLEEHvHViWY9B4xO7OfST6VaEyTIUgrfCrGFAEAliMIpQ74klIlzZIWuoUKg5nk5p/iIbYu5EC2zZoHdlBk8Fqo3QYvKNPi4O1wWmmpJliypj/EfERX21f0hJsloVZk2dUwpCXOLCKh2AAOhz5wyXLtGi0TbTKT+wmBGLeGDn+YLHSIP6QLmSpaLQwcshRbUOUk8w46CMoRW6poiWV8WK0uVaShU9CEpC3URiOIYjiYNlpGy7fpHXJSiSbKSEgJK+0OIgUcJIYHPWGW4ezVIYkBqMdK5buTxA3ncaJk6XLR9dYAO4D2vCvhHRFxk6kis4UrRZS7ehEkzie4E4jyZ/H5xD/RttVNtltKTLQiUmXMIYHES6QHJLZE5CPO2Sz2aLOkDvFyHoEpoARz/pjt+jqxhE8EDNCv7uGppFdCKWaM9RllwQQR1HOEEEEAEEEEAER20CmkK6e8RIxF7SKAkl/tJ98U1Pqy0PshSlJq8V/cNiExaiQ5KiS+8knPnFhJMKlySVS5i0fZUR0ehjzoezfXVuI3SJCJaWIbKsabwQlQOEUIcR0TKhtYE7jkI1FJrIpSdrBZ09lOlLVholSGJbMAhRGW8QvX3tCu3TpElMpaJImoKgcySpk4iKACpZzUcIbLxsSCo0FTTJ33RG7Q3ZJsUhVpK1HAUNQVOMYfj4REdqlxkrF6jW30v+DpKU3whWvRf+9mGh9gV0AS+emZhjkrxAKFQQCORDiFnaKW1pzZK0gkjOndID55A9YvDPJ0z/BqlS0+rBUXLsG4ORTc8eVKT3uGrdMs41yJbiWU5JArwyjZKsjlSSXJBr1DRqngx/SE2lsQ7Iro+lHzjq2NJ9DlA594eC1D4Ro2utJloKT7vKJC5LOZdnlII7wSMX4jVQ8SYiT+NGqWEyK2wkgLkKo5x+DJiLtF3drLVL3ng7b6x17U2l7TIl/ZSpRb79E/0GNlkJwrALkVrnh0qOR8YpnBa6Nv0d2tfZKsy/bkKp/4yTh5sXHCkSe1ljC5JmAVRnvw6ni1D0MJllmrsttlTyT2a/VzK5BVA+5ixr9mLLWAoEGoIIPEHOKauJbl7KRxgr42soThZsIpRwWy3xKWOYLHdqpymxEFdanEqkob/secLFpsqzbU2Jy2P/ozlQ3d3zhj28n4ky5AAYd9Q4DuoHvP8MWl6j2T9mIWwV4mzW0YlAonshRGRUT3VHjiPmYt622PtZakKPtAdFaHxiqrdYO4Th6M3+Dyiy9k739IsyF+0sd1dWOIanmGPWLa0bqaM4/F7WLN1SyjEFJZiQ+bMWYtWkSGy1k7S1LnAUlpYYapxK1H8L+McW2yTIm9ugEBYORYYwKvzDHxiZ2fnGRYDNNJiwZh/EqiPLDFb+N9l5O2l0RV5WztbUsgghPdHIburnrDbssQm0Sk6lK38MsucJt12I4s6cd/OGTZZ/0g7uHUBo3cVlvjeNKkYSjhssqCCCNjAIIIIAIIIIAIXdu5hTZSRmFoPgX+EMULm3SmkJ4zE/0qis/qxtcsIXbHaUzEBadcxuOojgvGyAKM0ajvcCMlU0Zh0ELibzXZphKWKT7SdD8jxhos1/SFgOcBP1VZfzDu+bx5souLtHXpai1FT5Nt2Wx01NRu15RuNoJBLNGgmU74kdCP8Rmfa5IHfmJbc4J8BEqZZ6LRrssnGsLOSchvOnQZwl/STeHbLTZ0VTLOJX/k0HQE9TwiVvra4AGXZwcRpi1H4U/EtyiHsN14WXNZsSaHMnEMz8TGmnF7tzKy42x/sntgr0PYpss2i0A4PvI0HNNByaJu/ru7eWyWC0VSd+9L8fgIibwulDhcpQSQxSAag5ulWYMddkvdaWEwYvvBgeZQ9eh6RpNZtGsFJo5NntoezV2E0FJy71CDubwrDHMvSSh1uHAz4Zs8R1omWKeQV4CoaqSUqB3OQCPGMSbPZJZcYOqirwd+MLKzSka1g2iYmYpLS0nEHHtnRt6ddxoz6SNrtSZSVTZiu6Ktq+gG8xHXnf0oDMqVo1MshWvgIgF2a0WpYmTgezTVIbClP8Oe/jENNvOCywqRolmZOmCeQy5iyW3JCWQnoG6vE1ZR2anKSz16s78NRnlHQLNKlKlAEFys1I3CnSO+fLQoghTFmVuIqwIO7hCVllVUKO16CUlIY6037xDRsRefb2VCie8juLH3k5Hqlj1iMvixJUAUkEilaRA3Rb5lhnTBhK0zADhJaoJqDllFnHfClyYybUrfA9zrrQbWi0t3ky1SzXeQUnoyh/FCZelqM6dMmCoKmS32E91JPA1V/FEivbBa0qQmzlJW6QcbkEhsXs1amsarHd4ChwG8eEUjFp/Iuni0arbJ9UDQuObUrxG+OTYO8OxtS5BJwzcq5LGTcw46CGNQQpJBApk3L8+EJl6XetKhMliqCFAihoR41jaLi04MpqKWJFibR3Wi0yewVRyCk8QX9zjkTHJtBNwIlyyw4cBQdM/CIdG3alB/RjufE1eqY9YplrUmYpGEYad4FgHauZBzy1jnUJXUiU1yjosCilClAvQsIm9nSfS0K3mtXZ0nw/xEFaZZCOzQATqXanDziZuOYfS5TGmMU6EfGN1yUk3nBZcEEEdByhBBBABBBBABELtZd3byMLthUlWZGTg5cCYmSY8TJeIEHUEeMRJWqLRdNMrobHyT3iHO91f/AFGZexsgVAPPEr/6hu/RawGDZM7x6Rd69QD1jk2SOhzi84FE7OSk07o5gO/WPKtlpSgQXruJT7jDgq7lvpGDdy9w8YjZLov5UJkjY6Sj2Q3In5x5t+yScJWFElIxMpRIpVqnhDt+j17h4x5XdaiCCBXjDZIlay7F6VciCATLQ+9n8DG4XLLr6tHPDEzYbkVLQlDg4QA/LpHQLvXvT5/KJ2T6IesvTIBF3JB9lI5JjYq7UnMJPMRNpu5Y1HnGRd6t6fOJ2z6KPUiLv6Dlfu0P+ERsVdSDmE+ETvoC96fE/KM+gL+74n5Q2T6HkXYvpuOWVA4U+Ed6Lnk/u0fyiJMXep6ke+NvoZ3+UNkn6IeouyJF1Sh9RPgI9pu6X9hP8oiS9CO8eEevRDvh45dEeRdkUq7pbk4E+AjV+iJP7uX/ACiJk2M7xGPQzvEPHLoeRdkQq6ZX7tDfhEa/0NJ/doHQRN+hneIwbEd4h45dDyfpCpu2WKJQkDgKRoXdUt/1aT/CPlDALAd4g9AO8Q8cuifIuyAF0SwGMqW27CI6btuqX2qCJaE4XNAAenVolTYDvEbrLZcLklyYtCEryispquTqgjEZjpMAggggAjDwRmAMARmCCACCCCACCCCACCCCACCCCACCCCACCCCACCCCACCCCACCCCACCCCACCCCACCCCACMRmCAMAxmMERkQAQQQQAQQQQAQQQQAQQQQBw3xImrl4ZK8C3He3A0VpmASRxAiHF228qQ89ISR6zCouFEEns+7klSZYDtRcwnIAshgEALsqw2/sVpXNQZii6VBZASHC8NEOzqmIoxwoRqS3gXVbEBQlzEsoLYFZASpSppxDuHLFJpvSerLGYAWl3RaxiwTakNWavLtVrH1e6ShSRTLC1QXjNquq1qQUidUieCe0UB3sXZYcKaN3H3VYQyRgQBAGwWvGT2ndxPh7VQJHfZjgOBnlhq4sJfjiRd1qRKMvGk95wRMKDhp6sEIOHU4tWyrRhEYgBcmXZbSV+uYEqIZZd/W4PqUAxSQQKHATrWZsUiYmWEqW6go1zJTiJSCTrhYPHUYzAELe93zVzcctMogyVyz2ilBypSCHSEkFICVa1dso4J1wTcOBIQE9nLSfWEk4ZomKQ3Z4QgpxJyYO2FoaIBAC0bgmYXwSFTOylyw4YNiebiIQyu6mWA6W7mQBIjxPuG0NhC0FHZS0BCnxJwKlkpExiFYgJjkoAPdBSQGhojMAL923PMRMkKUEDs0FJUFOogg4UtgFBTUJz7oozDHmPUAEEEEAEEEEAEEEEAEEEEAf/Z"/>
          <p:cNvSpPr>
            <a:spLocks noChangeAspect="1" noChangeArrowheads="1"/>
          </p:cNvSpPr>
          <p:nvPr/>
        </p:nvSpPr>
        <p:spPr bwMode="auto">
          <a:xfrm>
            <a:off x="18319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89" name="AutoShape 33" descr="http://image.slidesharecdn.com/stm-150610114016-lva1-app6891/95/strata-title-management-4-638.jpg?cb=1433940732"/>
          <p:cNvSpPr>
            <a:spLocks noChangeAspect="1" noChangeArrowheads="1"/>
          </p:cNvSpPr>
          <p:nvPr/>
        </p:nvSpPr>
        <p:spPr bwMode="auto">
          <a:xfrm>
            <a:off x="19843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AutoShape 21" descr="data:image/jpeg;base64,/9j/4AAQSkZJRgABAQAAAQABAAD/2wCEAAkGBxITEhUSExQWFhUXGRgaGRcYFyAaGBoYHRseGhcXFxcYHiggGBolHRwWITEkJSkrLi4uGCAzODMsNygtLisBCgoKDg0OGxAQGzQkHyYsNDcsLzQ0NCwsLC8sLCwsLCwsLCwsLCwsLCwsLCwsLCwsLCwsLCwsLCwsLCwsLCwsLP/AABEIAMkA+wMBIgACEQEDEQH/xAAbAAACAgMBAAAAAAAAAAAAAAAABgUHAQMEAv/EAEUQAAECAwUFBAYGCQQDAQEAAAECEQADIQQFEjFBBlFhcYETIpGhFCMyscHRB0JSYnLwFTNDU4KSsuHxFiRjonPC0pM0/8QAGQEBAAMBAQAAAAAAAAAAAAAAAAECAwQF/8QAJxEAAgIBBAIDAAIDAQAAAAAAAAECESEDEjFRE0EiMmEEgVJxsTP/2gAMAwEAAhEDEQA/ALwaAGMxgiAMwRh4HgDMEYeB4AzBGHgeAMwRh4HgDMEEYeAMwRh4y8AEEEYeAMwQQQAQQQQAQQQQAQQRh4AzBBBABBBGHgDMEYeCAB4MMZggAggggDxOUySdwJ8IqRG01sUG9IVloEjwID+cWpeimkzTuQv+kxTYsqkliQMq5dKxWTOjRSadncdpbYQ3bLpr11pB/qe2D9upqZkPT+GkcBVoTyLvnpxjWpJ+yT1HlFcmjjElxtPaiKT5hbc3y+NIBtLbD+3V/wBfc0Q+EtVJPX5xg2sDJBH54RGfRaoLlE0vaq1pSr1yiCyXKQCHo6SAC9Y4Rf8AagP/AOid0UY4pcxMwpSXS6tz5b+sdqrLLyClFs+7/eIe5BqD4Mf6ntdB28z+YnXP/Lxul7RWv9/M/m+X9o0y7Ik1DjccI+ceTIAIBrTfl0MVtkbUd/8AqK1DOev+ZvhAraq059svxAHuiLSh6YacCP7RlctIzTTiYWyHX4SqdqLUR+uV4hz84kLm2htC1mWqasggnR34FqQtSRKJNR4v4RssK09sli5IVrpTyiHZDprgfkXhMH7VWuZ+ddI8qveYP2ivzxiKQaZgdY0rmJzUSK6AH86RS32UpE9LvaYf2hHhG306aziYryiBlTUGoJ+MbZnDEdc84i5dikSky8poDmYrwHwEJl77fy5c9cu0dospwhOEDIuSSXAdzuyEd6rQDVljjQHxeIObdkudNmd00ZnZ/ZFYW3yX04rcT2z20lnthKZZUlYD4FBiRvDEgjrEreC1SpS5gJBSHd+Idm4Qk7OXemTb5YGqV/0Fx5Q4bSzP9rOA+z8YYTwayI+y31MVQTlnmovwFNY6Jl6T3Ce0Xl9o+ZJhYumQZYY5kU57y3KOybZVkYDMS2rA9RWNsshRiTn6XWA6p60gZkzWfxjP6SmkBSLStT/ZU4bTio8oW592ICQosMmBGX3leUFrQcKZbApYAKSXD6MR0rFhtQzXTf6jPloM2Yp5iRXIuQC9fz5xYkUxs7OxTpKlvjRNQnFRylwQ/DOusXPFoHPrqmggggi5gEEEEAR20S2ss4/8ah4hoqWTZQVEBLq0bzL7otHbBZFjmsHJAAG8lQEJthsglpzdR9o8dw4Rz609p2fxvr/ZzyLoS3fPQfPWIy239d1nJSudLBGYcrUOiXIMK23G0k6fNVY7KSEJJTMWnNShmgEZJGR38s+G5dhHbHmat8IzUG8yZpe50hzsl+3dOLS5styW7xKC+5ltG+8bjITjlusCuHXo2e9oSLdsuEEtvws2fD3Q3bJXBarKQFz3lkfqWKgk/cWTTkA0S3szGRDhfKOSQvEpGAnES1dSxfgW0hsslyhNVEh6lKfiflEXIs6Jd4oyGOWtYG5QYKA6F/GGcEkxXV1W6orHT7Ie33vYLNSbMlJI0JxK/lDnyiNRt5dSjh7RPWQtvHBCPfWzcpdrnFP6vtFMHoC/eHLE8dk7ZuWE0SMtwziVCL5Zl5Z+kWNZ5Nmnpxy8CknJUs69KPziFvq7ZkkdojvoGdKp3ONRxEK+xyZtntaBLCihZwzECoY5K4FJYvueLW7IKBSaguDxBoYq24Pk0hJTWUV6qYkgkAbzyGvDpGzZ+YZk4kBgEKcsQwdLDjpEeruKYGjtXdEzskkJtOD7qz0dLfCNpP42ZO91DJLu8kArJG4PXrujxbLfYpDCdOlIV9lcwP4O8ats1TvRVCSohailJUnMJJYlJ0JoH0eK3sWxDqK5jnU8d5c++MVnll3jhFk3ff8AYZqsMq0Sio/VEwP0BNY67ZJXQguBVqA72rQxV9r2VQR7AbTfHq7r3tlgUAVKmyBnKWXUkf8AGo1HI05RO3plPIuJIsyYVGUVEYThJYiuT13QsXda1CdNTXJPuz5wyS7cidZzNQXQpCmPQ0O4g0bfCWm0KFpIGqU16HfyisW3aNo4kqJ+61f7uSTn3x/0Vn4RO7WLCbLOUdEHxpCzdhafI4qU/VCocZ1iTNSUzBiQcwTnwhFmk1TF247sVMSmct0BQoPrFLULfVp/iOtd4XfK7ip8kKfJU1LvxrQwhbV3nabZNXJkq7OzJJQkJLdphoVFsxuGTNHCNhsCHVU5muUa037KpItxdhkzUUYpVkpJd+tQYUL8uuZZCFJJVLNOI+6RlXfwiH2ImzrHakSnUZM44cJNAr6qk7i9KZg8BFl3pIEyWpBGYLcC1DFbcSapibdykAypiCGVMQ43KBDgcIuiKSuqWxTUUUCRTN9PnF2x0absw/keggggjQ5gggggCF2rmNJb7Sk+XefyhLvS19lImzB9RClCmoBbzhu2xHq0fi+BhLvuSV2acnMmWr3ZRxa2dSjt0f8AzEnZW6GCSrNRd9XzJP51hyBCas50300eFyXLVhllAOHDvo+XxjTaLKU4V6guOBfKOtR3cmHkaO28rehCkzFJKgFBWHVgXieRtJYyjtPSZWHisA8iDUHnCneMjEKKpu3b/CISTsimesDCCouaumgqXIjLU0YvNm/mcsGNpb+Va7WmbZVEdgGlzAGxLd1FjXCzJ5Pvhhu+0X3bE4QZMhGSpuE4jvwsS54gAcRHZcWzyJc2XZiEUQZisH2XapZ6kNDutSEIOSUISTwSkDyoIynJKkkUjFttti5cuyUmQgJWpU0ipUe6HzJYVz4xrvPa67LNQqlqUPqy0hZ6nIHmYr/aS+7Vb1lKVKRZie6hNHGhmb1HcabhrG+6tk0JDlLq41idnuTKqf8Agiak/SaqbMTLs9mZJUAVKOQfPCkN5xZ0tLFuMVfd9zAz5KEv7YcaBIOJXKgMWh2lYz1ErVFtGbldlTy1lShucR1WG8xItaJiiyQMMw7kryPQ4TyBguSyGapKEs5D1LZB84mbfs6sqEshJK0kCoqRU8qRo5KqMY21uQ4YQoZOD1BHxEaTY0mtRFaTZtvu71cueFAezKWMaRrR6pTyIEddj+kG2gessaVjehZTTexB98ZbOjbyJ8j0u60nI+IiJvfZrGCUsTXM/wBojZf0jgMJlknJrmkpV7yIk7Bt1YZisPamWTQCYhSK/jIw+cGpEva1QjTVXrZSbOAlElayxKQfa9tlBwNTE/Z7KFT1K+zLTlzOvhD2qQlaWUkKSdDUGFA2YyLVND90JDPkAchxMWUryTpwqSRusUn/AHEgmjry/hU0NV4zCmVMKaEIWx3d0sYXrErFOkHQr3fdVDNe8sdjNP3F/wBJiseDabzkrbZSSBMSVACtN1Mx0ETabFPK1LUXl97Ch+NCoa5b4xsxYsaiRkCSatpzqB5tElar1CmGApUQa0ZxoNQW3iOhPBT2QJs5M6SohiibL8CoB6Z9Ie1qJhSn/szqFy25Y0uOUOBEYyyWbQgWNDLL6O3TKLsBilpIPaTHFQVV67tIuWzF0JO9I90baL5Rz/yOEzbBBBHQcwQQQQAl/SbeHYy7Os+z23e/DgUD4O/SI1JDOliCBXQg5F9Xjp+liXilyU8VnwCR8Yru5NpF2QCXNSVytCKrRyH1k8NNI5deG52uTu0foicRZzJ9WagElLhxgOXhl0fWOa2uqoA5ZV4b4mJN7WO0pwpmoU+hOFQ6FiDHr9Gyk1SokbiQRFYa6j9lkS03LgXbNJxAqLcd3KJq55OBCp0zuBqPRkCpUp8nZ+QEc9tvaw2ZzMmywc8L4i/BCXJMKd8bQTbw9RISuXZz7aiGXMAOQA9lGvHyi0pvU4wisYqH6yU2Jvr0q8rRNySqW0of8ctTP1Kn6w7X/ZDNs06Uk95aFAc93XLrFbWexqsk2XMl+2hLgaEEsUltCA3WHu6do7NaPYUEzB7UtZCVDk/tDiPKKSjm0L5ixEulHZrqN4Y79xGnKGSRLUsshyT9Ubt/KGS1WSQs41olk07xYcnMRl57WWGyghU1D/u5TKUd1E0HUiJ3XwVUXFU2SV03YmSCssZhFT9kbgfeY7cVFcj7oqa3beWufaJa5SDLlIU+F3Kx988RRtH1zizLrvKVaECZKUCDmknvJORSoaGKTi1lk6cotbYiXsET6WgaCUo+SU/GG+8J/wDvrKl85doV4dmP/YxhMix2UqnerlEiqlLyFKJxGgpkNwhMs22UmbeYmqWEWaVKXLQtfdxKUUlSq5PhDcofbKKwj447X2WBe90Jnd5hjZn3p0HviAst3BBwrA4RH359JKZc2ULMlE6U/rFg5/cQd4oX4gb4nrFtVYbU3fShf2JhwTByfPmCREU0rJw3SNNrulBTkAYWbfs+lZKcOTVNB/iHwWOWp2WSPxAj3R4nzLJJTimLlgAZrUA3FjEKXQcLPOyElaLHLQslwCz54XOHo2XBoi7fNEy1TQCDgCUK5s58HA6RwXvt+F+qsKe1WadqQRLRxANVnwHHSIrZi9pdjnTU2kLU6EEHDiJUSpUxan1JPlF6bLQe0cbvs47aUkO6FORwwljycgQy2uVilrSPrJUPEECFRO3dj/5Bw7Ns+AMbRt3YyM5n/wCZiyi+iXKzxcaMCwk0ISxBoa6scvnEgq7Ricd4aPpvbjHANurB9pb8ZZiARtSpJkrmK9ViGIsXwtTxLQUWTd8ExbJRxpSMyUtSpZQJNNAIaArOIBG2FiOSz/IflHsbVWQZLPHumIafRJFKmBE2YlVFKJIcaE05xbN3l5Us/cT7hFeTNprGRVdOKa+GcPdwTQqzylDIpDUamlDwaNdHlmOvwiQgggjoOYIIIIARvpRu9cxElSVlISpSVUcHEAQ7/h84rtOzCalU5XgIuvaGwdtIXLAc0KdKguK+XWEyVd4IY0/PGMdWUk8HXoKDjnkrG3XFLS7kqd64fkIgLZctnFACDofyIsxbzRRI6Ev4mI61bOhWaq8K+bt7ootWuS01FleyLtloqkZaqSD746v07PSwQoMNyW90Og2USoMVnwrGheySMeBJcgAkqyALbostVMptiuBTTfVpUrvKDNUlGgPvcxptkpSj3+9kQW3h6eMOszZRIlrUSxAPs1BDh8ywz3xtm7PKTLxqCcISk7izUNTnlEOYUY+ytV2NOWExvkygj2ZaX4pf3w/WbZ+SvszX1iSriO645x0WjZuUgy0kKIWogkkOKJYsBxi2SfGnyJQt0/AXCAAHbDVnAdhzjkm2cr9YQAWdxRRGT0PnD+NmPWrAcsgBsQ9kEMp2r9XxjWvZs9phwl8LMSwwu7u0LHiRXfoiSrEUlXMn5x3yFFRIwJwsKYBvh2n7MywpKEhSlEOajAOZ1qDrGyx3GErbCEqYUzCg+mTeJyiG3RPiVizYZq5Y7sqTvrLBPvjzeUgzh30JfgG+MOt33eJk0S8CcFXWSxLEOUg8+MdyLjlknAhwCQ6lBL8BGVSuw1FFXybgT9mmugpqY9/6dlpV7AJB1yizbx2dQmUCQQ471ci9G1PhHqZc6AlUyYkghmD5v57tIn5k1ASLLbZ0sYUBAA3I+Ucy7TPXNUoqLsHYAeXJoerHcaVE4kKAZ8+I4OddIyvZyUhdMS1rOWIAUAFWFMjEJNE3FZEgrnkgYlPlkBy0jZ2k4j9aogvk3XSH2y3CnGEqQoHMMe6WNA8aLvuGV2JVMCqKNAak0oKa+UW+QepAR+xW7v1wJ+Udszt5iQlayUhqYUDlUJh9s+zElgVBQUdMTsDUaR6l3HIBbvPvcddK+cVe8lTgJl33VMUwKlAZeyn5Vial7FIIqVeHyidFkRL9nET4+TR33NNUoqCiCzUGfWppFXu9sb16FlOxUoDVx+dYtG67N2cmXL+whKfAAREyJIUpI4/5hgjfQTyzn1p3SCCCCNzAIIIIAI1TkhlFhkfdG2Oa8lNJmHchZ/6mARVFiQMIJd6UJy6PHUJvBMaJS1OA6Ujk58TEjLSfteA+AjhaOk5wrh8ubHWNU1UoqckJUAKhTHeB7okPR1nSnGnxeMzrE9VIQegfk+6I3RXsOMuiJRbCpE4O4SzKaprlSp0jbbCTZ1sQPVdfYz/JjvWEIDKQEjJmZMebZPT2ZKUpPdZn0bdE4ZDdPIvWF0JspVkE57u6GiTm2nvyMLAhSsi5rhY05RGoQlwkkOAGS2egpEpZrAXBCEp3GhMd8opZZSGpeEeFqSmcrGQMSAHORLjdlkaR6m2hKJycSmBQ1TRwaA7suUSUmxgsFYTTIjf7ozMuqWoEHCc8w+cYbo9nR8uiItik9sk4kodDOSN5pnTMRzy7WO0ftAtYpUggAlqHcH0ibmXYku4BZqcMunxiPl3afZQEtmKBxzOZi0UnwVepteUadmworQAtOcx0g/hwknQaNxid9GSMSpc1MurkBQKX1pEZd0kyZiUqQkOFHEkV0enHPpEpLs8k17KtcwQPCKSaTorK5ZRptVox2YqUoA8CAKFnaOq0KkLl+2llAVcZ0NR749zJAYAbmIagG5sjzjg7IJcJlkauElvGK70FBs9W+9pKAWnS8QFA4z6xok2+V2klaloqgucSWxEHOtHceMcK5skkTFy0g0D4alqDMe6NtskrUQ8lZScxgNDk7AUEWTQlFjCi9JIIT2kvf7VP8xD2JZAE3EClCj3RyDq8xGq75KkZSlJ4lJfx/OUdE+eqUlpclSxmyd+VX0+UNy4RTa/ZMC1oICsdDyrzjxNtCAGxADx+EK9jvtCh2YQUqBPdzbfTSsS9lmlQBGWlCfhBquSOVaPVqtUkhzMA8a7y0SWxk1CpywlYV3HIH4gxrzMRU+TMUGA6M451jv2IkFNpWVBnlkAjIspNImLTZOdrHgIG4R6ggjYxCCCCACCCCACOG+z/ALeb+BXuMd0R20JPo01sylvGnxiJcAQbvsuLMUoXOnQ6x22+2yrPLVMWoJQnM6k6AaqJOgj3IASkJGnmdTFcbcW5VotJkgnspVG3r+sf/Xod8ealuZ0t+KFvk9W/6RbQteGzSUgaFYKlHokhKfOPcray8UVWJRG4oLNzSQx6xI7MbPpSnEoVLc/7RL2y7JbFqtnwMa1Ho5/JqtXdGu59sJE8iVOSJa1UAV3kKfcrQ8DGb6sipAUpBOBQVQ1amUd1y3HIQlMzAlUwgHEQ5D5BL5dI87YzgiyTFHTD4lQTTxjO1upHU4ylp3LkjLtsRnTQtKnCQlyzka4RxrDFPIloKlKCUJDkksABqSco0XFZuylJTrmr8Rz+XSF7b150yVZArufrZnGrIHiCfCOmct8vwmEPHH9Fy/dvrTMUUWFDJFO0UjEs8Qk0SOBBPKI2XtJe8vDMXNJH2VS04TTIhKQfCH/Z3ZtEsY1Ya6DLzz18dY6bVYUqBQUhtHDDd456RrDZ0YSlJvlnDsltWm0ns5g7OezsD3VjUoerjd74n7XJJZSPbFefDnFabR3cqQoTZQwrQoKBG8Vyiz7qtQnSZU4BgtCVNucAt0MZ6kUvlE6INtVIVNqNtkWdUpZlmYe8nCCxy1fl5x3bI7aotqjL7MypjOEqIOIDNiwqNzZb6xFba3NLM5yA8xiBuLHF54f5oWJsldlXLtEuhQqu7c3IjEOsUlGM/wDZMYNRbLpUkCpGW4+6Kztv0l9sFyJNmm4l4pYJWMSXdOLDh+OkWTd9pTMlpWk4gpKVg7wQ4Oe6K7v26kyLUZqE91Z7RLaOXU38WLyjPTS9oim+CLvu1W1CQuYlOBLEEHvHViWY9B4xO7OfST6VaEyTIUgrfCrGFAEAliMIpQ74klIlzZIWuoUKg5nk5p/iIbYu5EC2zZoHdlBk8Fqo3QYvKNPi4O1wWmmpJliypj/EfERX21f0hJsloVZk2dUwpCXOLCKh2AAOhz5wyXLtGi0TbTKT+wmBGLeGDn+YLHSIP6QLmSpaLQwcshRbUOUk8w46CMoRW6poiWV8WK0uVaShU9CEpC3URiOIYjiYNlpGy7fpHXJSiSbKSEgJK+0OIgUcJIYHPWGW4ezVIYkBqMdK5buTxA3ncaJk6XLR9dYAO4D2vCvhHRFxk6kis4UrRZS7ehEkzie4E4jyZ/H5xD/RttVNtltKTLQiUmXMIYHES6QHJLZE5CPO2Sz2aLOkDvFyHoEpoARz/pjt+jqxhE8EDNCv7uGppFdCKWaM9RllwQQR1HOEEEEAEEEEAER20CmkK6e8RIxF7SKAkl/tJ98U1Pqy0PshSlJq8V/cNiExaiQ5KiS+8knPnFhJMKlySVS5i0fZUR0ehjzoezfXVuI3SJCJaWIbKsabwQlQOEUIcR0TKhtYE7jkI1FJrIpSdrBZ09lOlLVholSGJbMAhRGW8QvX3tCu3TpElMpaJImoKgcySpk4iKACpZzUcIbLxsSCo0FTTJ33RG7Q3ZJsUhVpK1HAUNQVOMYfj4REdqlxkrF6jW30v+DpKU3whWvRf+9mGh9gV0AS+emZhjkrxAKFQQCORDiFnaKW1pzZK0gkjOndID55A9YvDPJ0z/BqlS0+rBUXLsG4ORTc8eVKT3uGrdMs41yJbiWU5JArwyjZKsjlSSXJBr1DRqngx/SE2lsQ7Iro+lHzjq2NJ9DlA594eC1D4Ro2utJloKT7vKJC5LOZdnlII7wSMX4jVQ8SYiT+NGqWEyK2wkgLkKo5x+DJiLtF3drLVL3ng7b6x17U2l7TIl/ZSpRb79E/0GNlkJwrALkVrnh0qOR8YpnBa6Nv0d2tfZKsy/bkKp/4yTh5sXHCkSe1ljC5JmAVRnvw6ni1D0MJllmrsttlTyT2a/VzK5BVA+5ixr9mLLWAoEGoIIPEHOKauJbl7KRxgr42soThZsIpRwWy3xKWOYLHdqpymxEFdanEqkob/secLFpsqzbU2Jy2P/ozlQ3d3zhj28n4ky5AAYd9Q4DuoHvP8MWl6j2T9mIWwV4mzW0YlAonshRGRUT3VHjiPmYt622PtZakKPtAdFaHxiqrdYO4Th6M3+Dyiy9k739IsyF+0sd1dWOIanmGPWLa0bqaM4/F7WLN1SyjEFJZiQ+bMWYtWkSGy1k7S1LnAUlpYYapxK1H8L+McW2yTIm9ugEBYORYYwKvzDHxiZ2fnGRYDNNJiwZh/EqiPLDFb+N9l5O2l0RV5WztbUsgghPdHIburnrDbssQm0Sk6lK38MsucJt12I4s6cd/OGTZZ/0g7uHUBo3cVlvjeNKkYSjhssqCCCNjAIIIIAIIIIAIXdu5hTZSRmFoPgX+EMULm3SmkJ4zE/0qis/qxtcsIXbHaUzEBadcxuOojgvGyAKM0ajvcCMlU0Zh0ELibzXZphKWKT7SdD8jxhos1/SFgOcBP1VZfzDu+bx5souLtHXpai1FT5Nt2Wx01NRu15RuNoJBLNGgmU74kdCP8Rmfa5IHfmJbc4J8BEqZZ6LRrssnGsLOSchvOnQZwl/STeHbLTZ0VTLOJX/k0HQE9TwiVvra4AGXZwcRpi1H4U/EtyiHsN14WXNZsSaHMnEMz8TGmnF7tzKy42x/sntgr0PYpss2i0A4PvI0HNNByaJu/ru7eWyWC0VSd+9L8fgIibwulDhcpQSQxSAag5ulWYMddkvdaWEwYvvBgeZQ9eh6RpNZtGsFJo5NntoezV2E0FJy71CDubwrDHMvSSh1uHAz4Zs8R1omWKeQV4CoaqSUqB3OQCPGMSbPZJZcYOqirwd+MLKzSka1g2iYmYpLS0nEHHtnRt6ddxoz6SNrtSZSVTZiu6Ktq+gG8xHXnf0oDMqVo1MshWvgIgF2a0WpYmTgezTVIbClP8Oe/jENNvOCywqRolmZOmCeQy5iyW3JCWQnoG6vE1ZR2anKSz16s78NRnlHQLNKlKlAEFys1I3CnSO+fLQoghTFmVuIqwIO7hCVllVUKO16CUlIY6037xDRsRefb2VCie8juLH3k5Hqlj1iMvixJUAUkEilaRA3Rb5lhnTBhK0zADhJaoJqDllFnHfClyYybUrfA9zrrQbWi0t3ky1SzXeQUnoyh/FCZelqM6dMmCoKmS32E91JPA1V/FEivbBa0qQmzlJW6QcbkEhsXs1amsarHd4ChwG8eEUjFp/Iuni0arbJ9UDQuObUrxG+OTYO8OxtS5BJwzcq5LGTcw46CGNQQpJBApk3L8+EJl6XetKhMliqCFAihoR41jaLi04MpqKWJFibR3Wi0yewVRyCk8QX9zjkTHJtBNwIlyyw4cBQdM/CIdG3alB/RjufE1eqY9YplrUmYpGEYad4FgHauZBzy1jnUJXUiU1yjosCilClAvQsIm9nSfS0K3mtXZ0nw/xEFaZZCOzQATqXanDziZuOYfS5TGmMU6EfGN1yUk3nBZcEEEdByhBBBABBBBABELtZd3byMLthUlWZGTg5cCYmSY8TJeIEHUEeMRJWqLRdNMrobHyT3iHO91f/AFGZexsgVAPPEr/6hu/RawGDZM7x6Rd69QD1jk2SOhzi84FE7OSk07o5gO/WPKtlpSgQXruJT7jDgq7lvpGDdy9w8YjZLov5UJkjY6Sj2Q3In5x5t+yScJWFElIxMpRIpVqnhDt+j17h4x5XdaiCCBXjDZIlay7F6VciCATLQ+9n8DG4XLLr6tHPDEzYbkVLQlDg4QA/LpHQLvXvT5/KJ2T6IesvTIBF3JB9lI5JjYq7UnMJPMRNpu5Y1HnGRd6t6fOJ2z6KPUiLv6Dlfu0P+ERsVdSDmE+ETvoC96fE/KM+gL+74n5Q2T6HkXYvpuOWVA4U+Ed6Lnk/u0fyiJMXep6ke+NvoZ3+UNkn6IeouyJF1Sh9RPgI9pu6X9hP8oiS9CO8eEevRDvh45dEeRdkUq7pbk4E+AjV+iJP7uX/ACiJk2M7xGPQzvEPHLoeRdkQq6ZX7tDfhEa/0NJ/doHQRN+hneIwbEd4h45dDyfpCpu2WKJQkDgKRoXdUt/1aT/CPlDALAd4g9AO8Q8cuifIuyAF0SwGMqW27CI6btuqX2qCJaE4XNAAenVolTYDvEbrLZcLklyYtCEryispquTqgjEZjpMAggggAjDwRmAMARmCCACCCCACCCCACCCCACCCCACCCCACCCCACCCCACCCCACCCCACCCCACCCCACCCCACMRmCAMAxmMERkQAQQQQAQQQQAQQQQAQQQQBw3xImrl4ZK8C3He3A0VpmASRxAiHF228qQ89ISR6zCouFEEns+7klSZYDtRcwnIAshgEALsqw2/sVpXNQZii6VBZASHC8NEOzqmIoxwoRqS3gXVbEBQlzEsoLYFZASpSppxDuHLFJpvSerLGYAWl3RaxiwTakNWavLtVrH1e6ShSRTLC1QXjNquq1qQUidUieCe0UB3sXZYcKaN3H3VYQyRgQBAGwWvGT2ndxPh7VQJHfZjgOBnlhq4sJfjiRd1qRKMvGk95wRMKDhp6sEIOHU4tWyrRhEYgBcmXZbSV+uYEqIZZd/W4PqUAxSQQKHATrWZsUiYmWEqW6go1zJTiJSCTrhYPHUYzAELe93zVzcctMogyVyz2ilBypSCHSEkFICVa1dso4J1wTcOBIQE9nLSfWEk4ZomKQ3Z4QgpxJyYO2FoaIBAC0bgmYXwSFTOylyw4YNiebiIQyu6mWA6W7mQBIjxPuG0NhC0FHZS0BCnxJwKlkpExiFYgJjkoAPdBSQGhojMAL923PMRMkKUEDs0FJUFOogg4UtgFBTUJz7oozDHmPUAEEEEAEEEEAEEEEAEEEEAf/Z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84928"/>
            <a:ext cx="6209414" cy="6942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43" y="6009381"/>
            <a:ext cx="1431642" cy="66809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209414" y="0"/>
            <a:ext cx="5982586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altLang="en-US" b="1" dirty="0">
                <a:latin typeface="Arial" charset="0"/>
                <a:ea typeface="Arial" charset="0"/>
                <a:cs typeface="Arial" charset="0"/>
              </a:rPr>
              <a:t>Joint Venture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altLang="en-US" sz="5400" b="1" dirty="0">
                <a:latin typeface="Arial" charset="0"/>
                <a:ea typeface="Arial" charset="0"/>
                <a:cs typeface="Arial" charset="0"/>
              </a:rPr>
              <a:t> 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" y="2905518"/>
            <a:ext cx="6071191" cy="29861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6" y="308864"/>
            <a:ext cx="4352904" cy="22245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310671" y="212771"/>
            <a:ext cx="77020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Joint Venture Workshop Process -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29888" y="1845543"/>
            <a:ext cx="88141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8775" indent="-3587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12395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325563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827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399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971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543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1) What’s Your JV Pitch?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2) What Makes a Good JV Proposal Document?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</a:pPr>
            <a:endParaRPr lang="en-US" altLang="en-US" sz="2400" dirty="0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24578" name="Picture 2" descr="Image result for joint ven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471" y="1551959"/>
            <a:ext cx="3392617" cy="33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495750" y="1340768"/>
            <a:ext cx="748883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Century Gothic" pitchFamily="34" charset="0"/>
              </a:rPr>
              <a:t>1) What’s Your JV Pitch? </a:t>
            </a:r>
          </a:p>
        </p:txBody>
      </p:sp>
      <p:pic>
        <p:nvPicPr>
          <p:cNvPr id="11" name="Picture 2" descr="Image result for making a pit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996952"/>
            <a:ext cx="4410382" cy="249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328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AutoShape 9" descr="https://encrypted-tbn1.gstatic.com/images?q=tbn:ANd9GcSLwxuqqg8RrfLYoh5FAOOqoiibf5BLBnP8PrKbdvEeWFVVqRVcNQ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25221" y="586392"/>
            <a:ext cx="809105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prstClr val="black"/>
                </a:solidFill>
              </a:rPr>
              <a:t>Workshop Format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28595" y="1350065"/>
            <a:ext cx="9963949" cy="4715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r>
              <a:rPr lang="en-US" altLang="en-US" sz="2800" dirty="0">
                <a:latin typeface="Century Gothic" panose="020B0502020202020204" pitchFamily="34" charset="0"/>
              </a:rPr>
              <a:t>Use microphone</a:t>
            </a: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r>
              <a:rPr lang="en-US" altLang="en-US" sz="2800" dirty="0">
                <a:latin typeface="Century Gothic" panose="020B0502020202020204" pitchFamily="34" charset="0"/>
              </a:rPr>
              <a:t>Involve everyone in the conversation</a:t>
            </a: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r>
              <a:rPr lang="en-US" altLang="en-US" sz="2800" dirty="0">
                <a:latin typeface="Century Gothic" panose="020B0502020202020204" pitchFamily="34" charset="0"/>
              </a:rPr>
              <a:t>Be supportive</a:t>
            </a:r>
            <a:endParaRPr lang="en-US" altLang="en-US" sz="28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90" y="3441560"/>
            <a:ext cx="2797532" cy="209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329887" y="332656"/>
            <a:ext cx="813054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Your Elevator Pitch – What is it?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72123" y="1628800"/>
            <a:ext cx="835034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A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short and punchy </a:t>
            </a:r>
            <a:r>
              <a:rPr lang="en-US" altLang="en-US" sz="2400" dirty="0">
                <a:latin typeface="Century Gothic" pitchFamily="34" charset="0"/>
              </a:rPr>
              <a:t>way to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communicate your value</a:t>
            </a:r>
            <a:r>
              <a:rPr lang="en-US" altLang="en-US" sz="2400" dirty="0">
                <a:latin typeface="Century Gothic" pitchFamily="34" charset="0"/>
              </a:rPr>
              <a:t> to another person interested in property investing.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Pitch should only last for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30 seconds.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Can be used at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networking events</a:t>
            </a: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, meeting new people or in an elevator!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Do the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Pre-Work!</a:t>
            </a:r>
            <a:endParaRPr lang="en-US" altLang="en-US" sz="2400" dirty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</p:txBody>
      </p:sp>
      <p:pic>
        <p:nvPicPr>
          <p:cNvPr id="11" name="Picture 2" descr="Image result for your pit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455" y="1796587"/>
            <a:ext cx="3399334" cy="28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33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1880" y="389514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Activity – Role Play Your Pitch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23392" y="1484784"/>
            <a:ext cx="11233248" cy="58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Century Gothic" pitchFamily="34" charset="0"/>
              </a:rPr>
              <a:t>Decide on your role in the JV e.g. doing, money, serviceability party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Century Gothic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Century Gothic" pitchFamily="34" charset="0"/>
              </a:rPr>
              <a:t>Pair up and take turns to give your 30 second pitch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4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9888" y="404188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Activity – Reflect in the Group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5496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Century Gothic" pitchFamily="34" charset="0"/>
              </a:rPr>
              <a:t>Share </a:t>
            </a:r>
            <a:r>
              <a:rPr lang="en-US" altLang="en-US" dirty="0">
                <a:solidFill>
                  <a:srgbClr val="FF0000"/>
                </a:solidFill>
                <a:latin typeface="Century Gothic" pitchFamily="34" charset="0"/>
              </a:rPr>
              <a:t>your experience </a:t>
            </a:r>
            <a:r>
              <a:rPr lang="en-US" altLang="en-US" dirty="0">
                <a:latin typeface="Century Gothic" pitchFamily="34" charset="0"/>
              </a:rPr>
              <a:t>– 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Century Gothic" pitchFamily="34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800" dirty="0">
                <a:latin typeface="Century Gothic" pitchFamily="34" charset="0"/>
              </a:rPr>
              <a:t> How did it feel?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800" dirty="0">
              <a:latin typeface="Century Gothic" pitchFamily="34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800" dirty="0">
                <a:latin typeface="Century Gothic" pitchFamily="34" charset="0"/>
              </a:rPr>
              <a:t> How effective was it?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800" dirty="0">
              <a:latin typeface="Century Gothic" pitchFamily="34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800" dirty="0">
                <a:latin typeface="Century Gothic" pitchFamily="34" charset="0"/>
              </a:rPr>
              <a:t> What could you do better? 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149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9888" y="188640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How to Structure a Pitch -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79512" y="220486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What is it that you are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seeking</a:t>
            </a: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? i.e. money partner, deal finder etc.</a:t>
            </a:r>
            <a:endParaRPr lang="en-US" altLang="en-US" sz="2400" dirty="0">
              <a:solidFill>
                <a:srgbClr val="FF0000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Think about the type of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strategy, location and price point.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*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Be clear </a:t>
            </a: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on what you are looking for?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9888" y="1196752"/>
            <a:ext cx="6061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Century Gothic" pitchFamily="34" charset="0"/>
              </a:rPr>
              <a:t>Step One: Demonstrate Focus</a:t>
            </a:r>
          </a:p>
        </p:txBody>
      </p:sp>
      <p:pic>
        <p:nvPicPr>
          <p:cNvPr id="10242" name="Picture 2" descr="Image result for fo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3429000"/>
            <a:ext cx="4176464" cy="253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98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84225" y="475457"/>
            <a:ext cx="3570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For example</a:t>
            </a:r>
            <a:r>
              <a:rPr lang="mr-IN" altLang="en-US" sz="3600" b="1" dirty="0">
                <a:latin typeface="Century Gothic" pitchFamily="34" charset="0"/>
              </a:rPr>
              <a:t>…</a:t>
            </a:r>
            <a:r>
              <a:rPr lang="en-AU" altLang="en-US" sz="3600" b="1" dirty="0">
                <a:latin typeface="Century Gothic" pitchFamily="34" charset="0"/>
              </a:rPr>
              <a:t>.</a:t>
            </a:r>
            <a:endParaRPr lang="en-US" altLang="en-US" sz="3600" b="1" dirty="0">
              <a:latin typeface="Century Gothic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7988" y="1234282"/>
            <a:ext cx="11520487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Hi, my name is </a:t>
            </a:r>
            <a:r>
              <a:rPr lang="mr-IN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………</a:t>
            </a:r>
            <a:endParaRPr lang="en-AU" altLang="en-US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I run a property development business that specialises in building affordable accommodation for disadvantaged youth that also attracts high yields for investors.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AU" altLang="en-US" sz="36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Hi, my name is </a:t>
            </a:r>
            <a:r>
              <a:rPr lang="mr-IN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……</a:t>
            </a: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..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I’m a professional property investor.  I specialise in ?????</a:t>
            </a:r>
            <a:endParaRPr lang="en-US" altLang="en-US" sz="36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9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42040" y="173492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Establish your credibility i.e.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skills, background, experiences in </a:t>
            </a: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property or non property related areas.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Ask yourself, “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what qualities do I possess </a:t>
            </a: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that I can implement with property?”</a:t>
            </a:r>
            <a:endParaRPr lang="en-US" altLang="en-US" sz="2400" dirty="0">
              <a:latin typeface="Century Gothic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3352" y="404664"/>
            <a:ext cx="59747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Century Gothic" pitchFamily="34" charset="0"/>
              </a:rPr>
              <a:t>Step Two: Establish Credibility</a:t>
            </a:r>
          </a:p>
        </p:txBody>
      </p:sp>
      <p:pic>
        <p:nvPicPr>
          <p:cNvPr id="8194" name="Picture 2" descr="Image result for credibi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42" y="4005064"/>
            <a:ext cx="285750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6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88473" y="152401"/>
            <a:ext cx="3570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For example</a:t>
            </a:r>
            <a:r>
              <a:rPr lang="mr-IN" altLang="en-US" sz="3600" b="1" dirty="0">
                <a:latin typeface="Century Gothic" pitchFamily="34" charset="0"/>
              </a:rPr>
              <a:t>…</a:t>
            </a:r>
            <a:r>
              <a:rPr lang="en-AU" altLang="en-US" sz="3600" b="1" dirty="0">
                <a:latin typeface="Century Gothic" pitchFamily="34" charset="0"/>
              </a:rPr>
              <a:t>.</a:t>
            </a:r>
            <a:endParaRPr lang="en-US" altLang="en-US" sz="3600" b="1" dirty="0">
              <a:latin typeface="Century Gothic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1572" y="798513"/>
            <a:ext cx="11520487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Over the past four years, I’ve been able to create a real estate portfolio worth $11,000,000 while paying to my investors over $3,000,000 in profits</a:t>
            </a:r>
            <a:endParaRPr lang="en-AU" altLang="en-US" sz="36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AU" altLang="en-US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Over the past 2 years, I’ve immersed myself into property education and mentoring and am entering into my first deal.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en-AU" altLang="en-US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I’ve spent the last ten years as a mechanical engineer &amp; decided that my skills would transfer terrifically into property development.</a:t>
            </a:r>
            <a:endParaRPr lang="en-US" altLang="en-US" sz="36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92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63352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Are you the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“Doing” </a:t>
            </a: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partner, or the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”Money” </a:t>
            </a: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partner?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Do you have time / equity / knowledge / serviceability ?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* Establish this early in the conversation.</a:t>
            </a:r>
            <a:endParaRPr lang="en-US" altLang="en-US" sz="2400" dirty="0">
              <a:latin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3352" y="404664"/>
            <a:ext cx="4653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Century Gothic" pitchFamily="34" charset="0"/>
              </a:rPr>
              <a:t>Step Three: </a:t>
            </a:r>
            <a:r>
              <a:rPr lang="en-US" altLang="en-US" sz="3200" b="1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Pick a Side</a:t>
            </a:r>
            <a:endParaRPr lang="en-US" altLang="en-US" sz="3200" b="1" dirty="0">
              <a:latin typeface="Century Gothic" pitchFamily="34" charset="0"/>
            </a:endParaRPr>
          </a:p>
        </p:txBody>
      </p:sp>
      <p:pic>
        <p:nvPicPr>
          <p:cNvPr id="6146" name="Picture 2" descr="Image result for pick a 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104" y="3645024"/>
            <a:ext cx="4962896" cy="171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8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88473" y="152401"/>
            <a:ext cx="3570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For example</a:t>
            </a:r>
            <a:r>
              <a:rPr lang="mr-IN" altLang="en-US" sz="3600" b="1" dirty="0">
                <a:latin typeface="Century Gothic" pitchFamily="34" charset="0"/>
              </a:rPr>
              <a:t>…</a:t>
            </a:r>
            <a:r>
              <a:rPr lang="en-AU" altLang="en-US" sz="3600" b="1" dirty="0">
                <a:latin typeface="Century Gothic" pitchFamily="34" charset="0"/>
              </a:rPr>
              <a:t>.</a:t>
            </a:r>
            <a:endParaRPr lang="en-US" altLang="en-US" sz="3600" b="1" dirty="0">
              <a:latin typeface="Century Gothic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07988" y="1557338"/>
            <a:ext cx="11520487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I partner with real estate investors who have lazy equity in their home or cash in their accounts and like to achieve much healthier returns than the banks can provide.</a:t>
            </a:r>
            <a:endParaRPr lang="en-AU" altLang="en-US" sz="36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AU" altLang="en-US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I’m looking to invest money into projects that are safe, secure and set for fantastic profits!</a:t>
            </a:r>
            <a:endParaRPr lang="en-US" altLang="en-US" sz="36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7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63352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What are your potential JV partners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challenged or frustrated </a:t>
            </a: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by?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And </a:t>
            </a:r>
            <a:r>
              <a:rPr lang="mr-IN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–</a:t>
            </a: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 how can you help them?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3352" y="404664"/>
            <a:ext cx="79143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b="1" dirty="0">
                <a:latin typeface="Century Gothic" pitchFamily="34" charset="0"/>
              </a:rPr>
              <a:t>Step Four: What Problem Do You Solve?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latin typeface="Century Gothic" pitchFamily="34" charset="0"/>
            </a:endParaRPr>
          </a:p>
        </p:txBody>
      </p:sp>
      <p:pic>
        <p:nvPicPr>
          <p:cNvPr id="4098" name="Picture 2" descr="Image result for problem solv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9" b="18400"/>
          <a:stretch/>
        </p:blipFill>
        <p:spPr bwMode="auto">
          <a:xfrm>
            <a:off x="3791744" y="3379838"/>
            <a:ext cx="4594259" cy="250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AutoShape 2" descr="data:image/jpeg;base64,/9j/4AAQSkZJRgABAQAAAQABAAD/2wCEAAkGBxQSEhUUExQWFRQWFxUVFxQYFxcXFhcUFRQXFhYUFBcYHCggGBolHBQUITEhJSksLi4uFx8zODMsNygtLisBCgoKDg0OFBAQGiwcHBwsLCwsLCwsLCwsLCwsLCwsLCwsLCwsLCwsLCwsODcsLCw3NywsKzcrKzcrNywrKysrK//AABEIALcBEwMBIgACEQEDEQH/xAAbAAABBQEBAAAAAAAAAAAAAAADAAECBAUGB//EAEkQAAECAwMFCwcKBQQDAAAAAAEAAgMRIQQSMQVBUWFxBhMiMoGRobHB0fAHQlJicqLhFCMkM5KTssLS8TSCg6OzFkNTcxXi8v/EABgBAQEBAQEAAAAAAAAAAAAAAAABAgME/8QAIREBAQACAgICAwEAAAAAAAAAAAECEQMSEzEhMiJBUQT/2gAMAwEAAhEDEQA/APIlJqYKbV7HmTaiMQ2hFa1AViKgsCM0IHupSU2tRGwkAQFNpVhkEqwyyptFViswoc1ZhWNW4dikptdKTYKuWeCrMPJ6uNskggq4YITyre8FS3lBTY4qRKtNg0UN6ATYruhhPDgglGuTViFZipaulO0WeWCqmGVuGFQ4BUnQpJtdM+JAB2obIBBwWzEaKXQVYsMG8QCKKbNOfdAcgiyOnnOtd1FsLZ0bPWAFXiwLpkWyOmWKx5F6MGz2XfJMnLozLSsUIQjMyNDn2Yq22yAHhCSm7JrJmTiNuHOpcttSMDKT8XNlrGjQqsGKJSdMyBG2eHMtaNko3pzF2ucTxUI2SLrL5pSctRzpuJZWZkiCC43nXdE8Zp7VaJEgHDPqV2zWVr88j0nMo/8Aj5TLhOVAruGme22xGmhJnpr0KvaLXEfxnGWjAcwV+1xQJi6Lxz6NiouaJKxNIQ4hlikpss5lmSWhxrQitCGFNpW2BQpBDBRGhARqsQ0JisQ2oCw2o7GpoTVes8MDEoIQYWpaNlsMyCcM6PBiwxxRNFbadSyLTbO0cWimIYQYVo0qxigcNARg0EKF2Yki2eHKhQBchFaDoAJRN5GhRWQ5B+TlxWy2zgGufMimzT1dyi7ULJkwHPVXoNkaBM01TVqDZ2jwFN9jBIr04rFrSg+yTkZUzaOdJ1ja8UFc7e2a04dgeDjweemrQrtnsrQTKvWs2tac2ywljgaSnhieZTj2M8auzOAtuPBdiQMabdqEyO9xIoaYeNqzcmuqvYreQAwN5TIdYmo2zKzYhDC5uOYcOmIEuRUrVZ3VAB50DJ1jDHzMwdMxMJ8e1aNrhkMADXEmVfVWSbK4GZDqZ5d66Wz5WZvoa5oMqTJpLnknypZocSYbEY3UZDZiszLS9duRtFubePCM9Q+ElTt+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+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+BIGZMpmVaa1qvt8qmXKe9V42V2aa6pnplJPk3HPvyCbsya66yCHZsmFpvDjYXtWFJrUtGU54NMtZl1LMi5Xa2hewcoJ5vgtdqzqL1nsgYeLOWBzV7VUypCdEJLRQCrjhsE1Qi5eGmI7Y0tHTILPflqZ4LGz1uvH7LAetTa6Fi5PcTO8CdtByI0OxYTlh4NVmxcpRT513Y1rf8h7EMCI88Zxnpc8twnWQa3pTvU6t5tkbnPSksNmTHS+rH2GdsRJTtTqyGbnHz4b4bNhvO2SFOlaULIrBcuMMThC+X0F2dbgbIA7ScV1DLExs5NGfWrAh15e0Lp5Mk6RyduyHvhdvTBDIILZyLbjqydKRLgAdAQIWRrQCZNaZCYPpCYwngajmPLubpcous0MvYwOmYbZEkULXYEbNC56Bu+lx4Dhm4Lg7rkkyySzFKI2MDw4TgNIaZbZp40cOphtp051owt3dmcOFfaZSrDd+UFHgbobLFmDEguwlOhxM5h2BwWvLknjxY1neBWZIx1bUVzAZuaVvGwWWLg1hqKt+Ci7c4w1a97cc8xTSCr5U8X8YkFpEycM6Ky2kYTIV52QIoBDYjXCnGEjXWFSfkq0Mxhhw0tcOoq+SVOliyy13jiRq1q7k+0OnKdM/wCyzSJSvNiMIxmwkU1tWhY3wzxYjQ72gOuqXKLJWnZ2kGonoPwVyLCe8UxBo0iROwg1+KNZLPdkbwIOImJfaK0LFFY1xoJezhrvTquVzbmOxMlOc9l1wDXjViNivZPtJILXULc+eWxN8qLZCFDDjjOd0cpz5qBSitjP9GGc5HCnqM1xtdpNGNtAnidZoECLbpjDomrLoUgC97GSxvSAPOVWjZasjJDfA46GNc/pAl0rcykYstAhkuoO5ObM7QSfGlUsobqobeIwt9aIWt5hMrMj7r4juKQ3WxjnH7TuCt+SsdI2iDeuylqzqx8nAE3FrfacB1rjLRuhiPpee7VfAH2YQKoG3PnS6Dsr77p9Cnkq+OO6faITfOvamgnpw6VUtOVGNFWga3uDetckd+fiXnlIGnAXGqpboBhi8WzNKC6DpqSHfiqZAKd6dZHSRsvMODmn2Gl/SJhZ8fLw0O5Sxg5pz6FCDku8JkmozzPQ4kDmViHkxopX8On0AKKbrUkZ0XKUU1a1rRWZLXOptN0BBNrivwcT7Mpe410udbosLBUNE5YyE+fFH3qinyOYNhiPNQXZpuMxyFz/AMqeNk5zGEzAkCakholpuBpkunbD8cqiWdqaVyuRLNvoe5110i5oc1okZNBDmucXT5zrqtkZMZnBO1xI5py6FoXAMNBT5lUVINlAwAEgBSlK02KbofjkSfaGN4zmjaQEA5Vg5ojTL0Te6lRZaygSVVuVofrfYf8ApSQabs/L1BP46Qonv6gpDt7Qg5/dq35j+pD/AAvXDGGDmXc7tD8wf+yH+By4cFdMfTyc32REAaE0SxNcjCakCUcplYzI2S2ioC6/cbDe6yuN90wYsjePmzln1Ln47qYLq9wX8K/+t+ZSvRxZW7c1B3Q21ld+vYUexh6gCrP+rrQbu+Q4b7pBBBewzBnpKqNlIbAlcC1qOXmroIPlAA49ncPZc12eee6t2wZcs9phviXHXWTvXmCkuEcCZ00Lzy0QRJdPuDaDZLWPb/wrFkdsOS5baULKtgJ4EVjTmk8sM65jLVmWpZsovLpQ47iAAQXCHEbWWBInMUXmj7ED4CAbAG1AkdIp0hOiTnj2WzZVjswEF2xphk4aCRnRYu6OLns5Gtrw7NrA6l5luLjRDFitMSIQ2GCAYjiAZuqATqCAzL9raJb6HUreY04j1ZLPR18skm3bZXylFixmmgui61pY0PAIDpzM84fm0KpvMZ+JNcxccNjZDPoWduayjFjxQIgbJjHHgg1MpCd6ZznOg7p91MWyxGsEJrpgEEudnzSAGhLj+mplLNtC12J0NpIIzTDRLEyxEjgr8DJbTVxJ2y6zXpXCRN2trdgyE3keT0uVV+6a2uwihvstZ8U6J3j1BtgYcWg6jUYSwKsMhAahzLymwZRtb4sMPtEUtMSGCAXAEF4BBlKi9NtWTGhrqA0OvNrU1pcct+k4tthsnee0bSBmWVbcsWJ9IsWCQCDIvaajPIHFeSizTe6dZOIrqJGcqy2wt1c7VrqxeSR6ad2ViZQRRICUmhx7FVieUGyjDfHagzvIXANsI/afciCxaug9quoz5Y9LyRujFra50KE8BpAN8hpmROgE0+W8qxoEB8Xe2G4Abt51ZuANZa1n+TlkmRqS4bMwHmlaG7r+Cjez2hZ18umOW5txcXygWo8VkFvI53WVTjbsLc7CK1vsw2DrasyyQgfBPUrQs40DlYe1b053k0jFy5bH8a0ROQhvUqMR0R/GiPdteT1rS3jUeQNHWmMOWnlLR1Iz5GR8i8SK7zyd2L5qJPDfPyBcuZaR94ewLt/J8RvUWX/INPoDSpWsMra6IWNmhJWAnWXXZE9vUFMY+NIQie1SB6+0IrB3aH5j+pD/AAOXDzXbbsz8wfbh/hcuGHL45VuPHzfYUFKaHLanlrKrkUc0+IXW7gv4V/8AW7Vx1owxK7Dyf/wj/wCt2rNd+H1XMMdQbApTQoeA2DqUlp5zWnBdJuDP0W1f1P8ACuYtBofiuk3BH6Lav6n+JS134f2xQU7jrQ2nYn5uda24NDcSfpEb/rHW5V2CmbBG3En6RF/629blVYaDYFmO2f1xdHuQHzzvYd1hYnlHYN+hLY3HH593sO6wsnyjfWwvGbUpfbrx/RiwoYl47Gol3b73wUIbaVlzd7kpN1f2+8qvNaPYpb7Cw+shaP8AkbpcvWbbxXbD1FeTWGW+wq/7kPO3026AvWLZxXcvUs16eD1XicMgRH4Tvv0DzjpV+/4mexqoQ/rYlfPfnl5x0Aq9Lb9qJ2BVy5PZi/b/AHD3JEH0fc73KV3UeaIespjDHo+53lVh2Xk84kbNwmaNDtC0N3H8HG9g9az/ACeCTY1JcJmYDM7QVf3c/wAHG9g9aw9nH9Xl1jiiWI+2R1KzPZ77kKxPMsZfzNHYrO+6xyxe4Lbz5ewruofdu7U4YcwdyMA6wp3tY+8eexNPZ75U0iBa/Q/3Au28n096izn9YMSD5g0LiXQ9Q+7cV2vk/bKFF/7B5pb5gzKV04/bqgUkgEkd0L/apB3jlVQRh4505jjN4qFnasvdmfo7vbhfmXB3ti7XdfFnZ3D1oR6SuJW48nN9j3hqT3kxKYO8eCq5GtDqLs/J8fojtsX8y4i0GmK6rcZbPozhOpMTrKzldPRwTe3PsdQbApXkFpoNgThy08yVoNM66HcLFlZrV/P0wlzMc0K0tyMchkUTpM5/Uw6As5PRwTdoAdtT3kOJEqdp61B0RacNNTca+Voi+w3rPeqjHUGOCjuZikRnkYXRPnKgxxIoCdik9uuc/HF1G4oExnHMGGfKQAsryin52Fy9Wwq5uPDhHJc1wFxwmQQJ0liJaVR8oVYsLl6tql9uuE/BlQn0w6D2MU98Pre/+lCYRLN0frUiRq939arzaHsbzvsPH6yH6fpjWvVrYeC7lXl2SLY6FEAa1hD3Q2m8ASJPxbKJjXWvT7ceC7Ye1Zr08PqvF4T/AJyJjx3+l6R0K7eOvmiH8yowW/ORKee/MT5x0FXt79X3XfqVceT7Gr6PuO7XJj7I+w3tclvXq+4f1J4LSx7Xhom03hOHSY08JVmOz8nnEjUlwmZgPNdoV7dyfocX2D1hVNwkdzxHc+U77cBLEOJOJ08wCsbuT9Di+z2hZ/b2YfX4eaWJ5lSfOwditX3aT9tvYFWsTaYe43tKtFur3Gd6082XtHfD6X9z4KJf6390qd06D9liYtPrc0NRlKDZ3vBLQXBuJD3ECk6nMu03Bwi2DEmJTeCKzmLgqDNcdBt0aG1zYbnND+NwIJJpKhImMcy7HcLHe+DEMQknfDKYaPMafNEkrtxybdMCkohJHdx7cr8MEy8THarNjyneIExWWcZz+yw2Y1FOZTDmznICRFRWqnVezSyq50eC5rBedOFMTANLxnWnmnOsRuQ42cNG2JD/AFKxChsEyJ1IOirZyNNp51KI8aT42rUmnLPCZXauchxPTgjbFHYCoDI5zxoI1XnE/gRjEGjtS3waOhVnw4gRcjtI+vZyMee5HyTAMFpbeBEyQZOGJ0SUhFTiNrWbNt4SY+j/APjII86KeRg70vkMEZov2mj8qbfdabfgqnTH+JOsME/7Z5YjuySVlsYh3rlA7EGZ6ZzTiKpBxUakk9Cyb/xQeVk/xEpX5YNhjZDZ3IUzpUSNKpqJ3qzoDqAb1Kce2OM5vdnpeMsTrVUuCpxbWQeLprLWVFsb2Q43zgM8xzrL3dRJxIW3sOhTyTbiXYSp2y7Vn7qYs3s1HVoKm/kv1tBYTLP7/wClSr4n+hDhuEs3u96IPGHY9V4aLYz87Dr/ALkPP649ReqZReAxx1HqXlNnnfZ7bPSzOHrLubXbiYZB0HoB+Cxllp6v8+O5XmjPrIntv9H0jpVsD1RzQ+9UoLhvj8BwnZ2+lrCt3xqP3XctuXJ7Tu+r7rO9NcPo+4zvTCWgc0LvTFo9EfYZ3ow7fyeD5uNSXDbmA83UrW7s/RIvs9oVHcBEDYcUYcNpwA83UUbd5G+ixBpEhzhZ3NvXhPxee2NhlxfcB7Ue4fR/t/8AsgWRtMPdf2I8xq5ogWnmy9ml6v8Aa+KeXqj7o96Yubq54gTb43S37x47EQzhqH3Z713Xk/8AqH4fWHNd8xuZcGYo0j713cu43CRgID6+e48a9g1gxUvp14t7dVNJVPlrUlO0ejq41xUC3UjOGrpUbuoLSA3eRQLTomrXjBQeVTSsW6uchQlrRnFRJKCLWa+hTDE10qJA1oCXRqSLwhXUi1RBRGClv2xAuKJoi7WN9nnTFw0hViUudDYrogVeJEodFetRcNZUJayiBw4xY6YwkZy5JUHKoRMpwy4F7HOlgDKW2hBRSSoOhAp8C5BytZDxoLh/PFHU4hGhW2xnjNcP6jwfeBWaIY0YalJ1mBxbzSnyhVjrP41L9inMFwIq0X4Z4QMxi0UoFZOUi5hAAM54EHFYL7KBmltqChbwNAnpl8Fm4yumGXXci1ZMilxLt9a0kkyN4SmZ5qK4cgOzRoZ/md2tWW6zECk9lUN8J2ZzgfaI6JrWmLjK025BiHB0M5+OBTlYmi7nYwE5NNZUMI4rN314893P1J2W6KPPPQetNM+OOhyRCfZZiILhcZgcColKfAJGIKluitRjQS1s3OMhIYklzaDSucfbIpPGB2tHZJFgR4grdbqMj3rHT527TKTHSUDJEZorBifYi9id1kiDGG8ckYdits3QWgf/AE7pqjs3WRxmPI5x5placLxysl4cMZja9w6whfKPW/uN7VuDda8S4+mV6nNNEbuzJ4zOcNP5VU8c/rnTFOl32mFb2QI5bDOOLsZaAMBRL/VEEkl0GGScQYQPRJUrflxhM4TGMEuIG3BP0qeKLGWNsdeLGYXdb7LUZJ1zcPKxkJjpCSx469Pkxa7oo0hJr9BBUHO8cqgANC6vOsE6fHOoEjRXahl+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/xSV2aXHhCcPHcrbmIDmrKhNzpBqLvafe0A6SwriTyUlRJtDMFGDFAw56kDNjZnS2gFK8DpT73pTGFiikWpb2VAMIwPOpCM4Y4eM6oiQc6fe/GdEZEBKLvc8CoKoh8njMoFitiG4GuH79yeI2aJpnOCiQrTmd+KG6H470FOIVTfitGLD8eOVVIgQChhTJTtkiOYEAm1UwE7WKYZIIIXU7Uq/BKqB7ybOpSKRQMlNPeUXuQPNOChOeo3kBiUiEK8VIOVDsFUYNohByOwoJAHR0JJxtSTSbazm4zH7eJKcpVIpUJJJVIs1JCFoSSUUt4PMmELxzpJIJCCkIWrbWqdJAt7ny6dCZ0LQdWjH9k6SCESzDOP3qm+S4Spr5UkkAyw9OGIqdJz8ihwtXjN0hJJANgM0UwD2pJIARYJVKLBrtSSRKH8nOxSFnOroTpIH3lO2ET42pJIELLPb3qRs5GhJJASHCnSSZ0AypJOkgrvhEHDpCEYXjuTJKgO9FIwzh4mkkqJBindKSSyJNaUeGmSViLTW7UySSqP//Z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9572" name="AutoShape 4" descr="data:image/jpeg;base64,/9j/4AAQSkZJRgABAQAAAQABAAD/2wCEAAkGBxQSEhUUExQWFRQWFxUVFxQYFxcXFhcUFRQXFhYUFBcYHCggGBolHBQUITEhJSksLi4uFx8zODMsNygtLisBCgoKDg0OFBAQGiwcHBwsLCwsLCwsLCwsLCwsLCwsLCwsLCwsLCwsLCwsODcsLCw3NywsKzcrKzcrNywrKysrK//AABEIALcBEwMBIgACEQEDEQH/xAAbAAABBQEBAAAAAAAAAAAAAAADAAECBAUGB//EAEkQAAECAwMFCwcKBQQDAAAAAAEAAgMRIQQSMQVBUWFxBhMiMoGRobHB0fAHQlJicqLhFCMkM5KTssLS8TSCg6OzFkNTcxXi8v/EABgBAQEBAQEAAAAAAAAAAAAAAAABAgME/8QAIREBAQACAgICAwEAAAAAAAAAAAECEQMSEzEhMiJBUQT/2gAMAwEAAhEDEQA/APIlJqYKbV7HmTaiMQ2hFa1AViKgsCM0IHupSU2tRGwkAQFNpVhkEqwyyptFViswoc1ZhWNW4dikptdKTYKuWeCrMPJ6uNskggq4YITyre8FS3lBTY4qRKtNg0UN6ATYruhhPDgglGuTViFZipaulO0WeWCqmGVuGFQ4BUnQpJtdM+JAB2obIBBwWzEaKXQVYsMG8QCKKbNOfdAcgiyOnnOtd1FsLZ0bPWAFXiwLpkWyOmWKx5F6MGz2XfJMnLozLSsUIQjMyNDn2Yq22yAHhCSm7JrJmTiNuHOpcttSMDKT8XNlrGjQqsGKJSdMyBG2eHMtaNko3pzF2ucTxUI2SLrL5pSctRzpuJZWZkiCC43nXdE8Zp7VaJEgHDPqV2zWVr88j0nMo/8Aj5TLhOVAruGme22xGmhJnpr0KvaLXEfxnGWjAcwV+1xQJi6Lxz6NiouaJKxNIQ4hlikpss5lmSWhxrQitCGFNpW2BQpBDBRGhARqsQ0JisQ2oCw2o7GpoTVes8MDEoIQYWpaNlsMyCcM6PBiwxxRNFbadSyLTbO0cWimIYQYVo0qxigcNARg0EKF2Yki2eHKhQBchFaDoAJRN5GhRWQ5B+TlxWy2zgGufMimzT1dyi7ULJkwHPVXoNkaBM01TVqDZ2jwFN9jBIr04rFrSg+yTkZUzaOdJ1ja8UFc7e2a04dgeDjweemrQrtnsrQTKvWs2tac2ywljgaSnhieZTj2M8auzOAtuPBdiQMabdqEyO9xIoaYeNqzcmuqvYreQAwN5TIdYmo2zKzYhDC5uOYcOmIEuRUrVZ3VAB50DJ1jDHzMwdMxMJ8e1aNrhkMADXEmVfVWSbK4GZDqZ5d66Wz5WZvoa5oMqTJpLnknypZocSYbEY3UZDZiszLS9duRtFubePCM9Q+ElTt+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+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+BIGZMpmVaa1qvt8qmXKe9V42V2aa6pnplJPk3HPvyCbsya66yCHZsmFpvDjYXtWFJrUtGU54NMtZl1LMi5Xa2hewcoJ5vgtdqzqL1nsgYeLOWBzV7VUypCdEJLRQCrjhsE1Qi5eGmI7Y0tHTILPflqZ4LGz1uvH7LAetTa6Fi5PcTO8CdtByI0OxYTlh4NVmxcpRT513Y1rf8h7EMCI88Zxnpc8twnWQa3pTvU6t5tkbnPSksNmTHS+rH2GdsRJTtTqyGbnHz4b4bNhvO2SFOlaULIrBcuMMThC+X0F2dbgbIA7ScV1DLExs5NGfWrAh15e0Lp5Mk6RyduyHvhdvTBDIILZyLbjqydKRLgAdAQIWRrQCZNaZCYPpCYwngajmPLubpcous0MvYwOmYbZEkULXYEbNC56Bu+lx4Dhm4Lg7rkkyySzFKI2MDw4TgNIaZbZp40cOphtp051owt3dmcOFfaZSrDd+UFHgbobLFmDEguwlOhxM5h2BwWvLknjxY1neBWZIx1bUVzAZuaVvGwWWLg1hqKt+Ci7c4w1a97cc8xTSCr5U8X8YkFpEycM6Ky2kYTIV52QIoBDYjXCnGEjXWFSfkq0Mxhhw0tcOoq+SVOliyy13jiRq1q7k+0OnKdM/wCyzSJSvNiMIxmwkU1tWhY3wzxYjQ72gOuqXKLJWnZ2kGonoPwVyLCe8UxBo0iROwg1+KNZLPdkbwIOImJfaK0LFFY1xoJezhrvTquVzbmOxMlOc9l1wDXjViNivZPtJILXULc+eWxN8qLZCFDDjjOd0cpz5qBSitjP9GGc5HCnqM1xtdpNGNtAnidZoECLbpjDomrLoUgC97GSxvSAPOVWjZasjJDfA46GNc/pAl0rcykYstAhkuoO5ObM7QSfGlUsobqobeIwt9aIWt5hMrMj7r4juKQ3WxjnH7TuCt+SsdI2iDeuylqzqx8nAE3FrfacB1rjLRuhiPpee7VfAH2YQKoG3PnS6Dsr77p9Cnkq+OO6faITfOvamgnpw6VUtOVGNFWga3uDetckd+fiXnlIGnAXGqpboBhi8WzNKC6DpqSHfiqZAKd6dZHSRsvMODmn2Gl/SJhZ8fLw0O5Sxg5pz6FCDku8JkmozzPQ4kDmViHkxopX8On0AKKbrUkZ0XKUU1a1rRWZLXOptN0BBNrivwcT7Mpe410udbosLBUNE5YyE+fFH3qinyOYNhiPNQXZpuMxyFz/AMqeNk5zGEzAkCakholpuBpkunbD8cqiWdqaVyuRLNvoe5110i5oc1okZNBDmucXT5zrqtkZMZnBO1xI5py6FoXAMNBT5lUVINlAwAEgBSlK02KbofjkSfaGN4zmjaQEA5Vg5ojTL0Te6lRZaygSVVuVofrfYf8ApSQabs/L1BP46Qonv6gpDt7Qg5/dq35j+pD/AAvXDGGDmXc7tD8wf+yH+By4cFdMfTyc32REAaE0SxNcjCakCUcplYzI2S2ioC6/cbDe6yuN90wYsjePmzln1Ln47qYLq9wX8K/+t+ZSvRxZW7c1B3Q21ld+vYUexh6gCrP+rrQbu+Q4b7pBBBewzBnpKqNlIbAlcC1qOXmroIPlAA49ncPZc12eee6t2wZcs9phviXHXWTvXmCkuEcCZ00Lzy0QRJdPuDaDZLWPb/wrFkdsOS5baULKtgJ4EVjTmk8sM65jLVmWpZsovLpQ47iAAQXCHEbWWBInMUXmj7ED4CAbAG1AkdIp0hOiTnj2WzZVjswEF2xphk4aCRnRYu6OLns5Gtrw7NrA6l5luLjRDFitMSIQ2GCAYjiAZuqATqCAzL9raJb6HUreY04j1ZLPR18skm3bZXylFixmmgui61pY0PAIDpzM84fm0KpvMZ+JNcxccNjZDPoWduayjFjxQIgbJjHHgg1MpCd6ZznOg7p91MWyxGsEJrpgEEudnzSAGhLj+mplLNtC12J0NpIIzTDRLEyxEjgr8DJbTVxJ2y6zXpXCRN2trdgyE3keT0uVV+6a2uwihvstZ8U6J3j1BtgYcWg6jUYSwKsMhAahzLymwZRtb4sMPtEUtMSGCAXAEF4BBlKi9NtWTGhrqA0OvNrU1pcct+k4tthsnee0bSBmWVbcsWJ9IsWCQCDIvaajPIHFeSizTe6dZOIrqJGcqy2wt1c7VrqxeSR6ad2ViZQRRICUmhx7FVieUGyjDfHagzvIXANsI/afciCxaug9quoz5Y9LyRujFra50KE8BpAN8hpmROgE0+W8qxoEB8Xe2G4Abt51ZuANZa1n+TlkmRqS4bMwHmlaG7r+Cjez2hZ18umOW5txcXygWo8VkFvI53WVTjbsLc7CK1vsw2DrasyyQgfBPUrQs40DlYe1b053k0jFy5bH8a0ROQhvUqMR0R/GiPdteT1rS3jUeQNHWmMOWnlLR1Iz5GR8i8SK7zyd2L5qJPDfPyBcuZaR94ewLt/J8RvUWX/INPoDSpWsMra6IWNmhJWAnWXXZE9vUFMY+NIQie1SB6+0IrB3aH5j+pD/AAOXDzXbbsz8wfbh/hcuGHL45VuPHzfYUFKaHLanlrKrkUc0+IXW7gv4V/8AW7Vx1owxK7Dyf/wj/wCt2rNd+H1XMMdQbApTQoeA2DqUlp5zWnBdJuDP0W1f1P8ACuYtBofiuk3BH6Lav6n+JS134f2xQU7jrQ2nYn5uda24NDcSfpEb/rHW5V2CmbBG3En6RF/629blVYaDYFmO2f1xdHuQHzzvYd1hYnlHYN+hLY3HH593sO6wsnyjfWwvGbUpfbrx/RiwoYl47Gol3b73wUIbaVlzd7kpN1f2+8qvNaPYpb7Cw+shaP8AkbpcvWbbxXbD1FeTWGW+wq/7kPO3026AvWLZxXcvUs16eD1XicMgRH4Tvv0DzjpV+/4mexqoQ/rYlfPfnl5x0Aq9Lb9qJ2BVy5PZi/b/AHD3JEH0fc73KV3UeaIespjDHo+53lVh2Xk84kbNwmaNDtC0N3H8HG9g9az/ACeCTY1JcJmYDM7QVf3c/wAHG9g9aw9nH9Xl1jiiWI+2R1KzPZ77kKxPMsZfzNHYrO+6xyxe4Lbz5ewruofdu7U4YcwdyMA6wp3tY+8eexNPZ75U0iBa/Q/3Au28n096izn9YMSD5g0LiXQ9Q+7cV2vk/bKFF/7B5pb5gzKV04/bqgUkgEkd0L/apB3jlVQRh4505jjN4qFnasvdmfo7vbhfmXB3ti7XdfFnZ3D1oR6SuJW48nN9j3hqT3kxKYO8eCq5GtDqLs/J8fojtsX8y4i0GmK6rcZbPozhOpMTrKzldPRwTe3PsdQbApXkFpoNgThy08yVoNM66HcLFlZrV/P0wlzMc0K0tyMchkUTpM5/Uw6As5PRwTdoAdtT3kOJEqdp61B0RacNNTca+Voi+w3rPeqjHUGOCjuZikRnkYXRPnKgxxIoCdik9uuc/HF1G4oExnHMGGfKQAsryin52Fy9Wwq5uPDhHJc1wFxwmQQJ0liJaVR8oVYsLl6tql9uuE/BlQn0w6D2MU98Pre/+lCYRLN0frUiRq939arzaHsbzvsPH6yH6fpjWvVrYeC7lXl2SLY6FEAa1hD3Q2m8ASJPxbKJjXWvT7ceC7Ye1Zr08PqvF4T/AJyJjx3+l6R0K7eOvmiH8yowW/ORKee/MT5x0FXt79X3XfqVceT7Gr6PuO7XJj7I+w3tclvXq+4f1J4LSx7Xhom03hOHSY08JVmOz8nnEjUlwmZgPNdoV7dyfocX2D1hVNwkdzxHc+U77cBLEOJOJ08wCsbuT9Di+z2hZ/b2YfX4eaWJ5lSfOwditX3aT9tvYFWsTaYe43tKtFur3Gd6082XtHfD6X9z4KJf6390qd06D9liYtPrc0NRlKDZ3vBLQXBuJD3ECk6nMu03Bwi2DEmJTeCKzmLgqDNcdBt0aG1zYbnND+NwIJJpKhImMcy7HcLHe+DEMQknfDKYaPMafNEkrtxybdMCkohJHdx7cr8MEy8THarNjyneIExWWcZz+yw2Y1FOZTDmznICRFRWqnVezSyq50eC5rBedOFMTANLxnWnmnOsRuQ42cNG2JD/AFKxChsEyJ1IOirZyNNp51KI8aT42rUmnLPCZXauchxPTgjbFHYCoDI5zxoI1XnE/gRjEGjtS3waOhVnw4gRcjtI+vZyMee5HyTAMFpbeBEyQZOGJ0SUhFTiNrWbNt4SY+j/APjII86KeRg70vkMEZov2mj8qbfdabfgqnTH+JOsME/7Z5YjuySVlsYh3rlA7EGZ6ZzTiKpBxUakk9Cyb/xQeVk/xEpX5YNhjZDZ3IUzpUSNKpqJ3qzoDqAb1Kce2OM5vdnpeMsTrVUuCpxbWQeLprLWVFsb2Q43zgM8xzrL3dRJxIW3sOhTyTbiXYSp2y7Vn7qYs3s1HVoKm/kv1tBYTLP7/wClSr4n+hDhuEs3u96IPGHY9V4aLYz87Dr/ALkPP649ReqZReAxx1HqXlNnnfZ7bPSzOHrLubXbiYZB0HoB+Cxllp6v8+O5XmjPrIntv9H0jpVsD1RzQ+9UoLhvj8BwnZ2+lrCt3xqP3XctuXJ7Tu+r7rO9NcPo+4zvTCWgc0LvTFo9EfYZ3ow7fyeD5uNSXDbmA83UrW7s/RIvs9oVHcBEDYcUYcNpwA83UUbd5G+ixBpEhzhZ3NvXhPxee2NhlxfcB7Ue4fR/t/8AsgWRtMPdf2I8xq5ogWnmy9ml6v8Aa+KeXqj7o96Yubq54gTb43S37x47EQzhqH3Z713Xk/8AqH4fWHNd8xuZcGYo0j713cu43CRgID6+e48a9g1gxUvp14t7dVNJVPlrUlO0ejq41xUC3UjOGrpUbuoLSA3eRQLTomrXjBQeVTSsW6uchQlrRnFRJKCLWa+hTDE10qJA1oCXRqSLwhXUi1RBRGClv2xAuKJoi7WN9nnTFw0hViUudDYrogVeJEodFetRcNZUJayiBw4xY6YwkZy5JUHKoRMpwy4F7HOlgDKW2hBRSSoOhAp8C5BytZDxoLh/PFHU4hGhW2xnjNcP6jwfeBWaIY0YalJ1mBxbzSnyhVjrP41L9inMFwIq0X4Z4QMxi0UoFZOUi5hAAM54EHFYL7KBmltqChbwNAnpl8Fm4yumGXXci1ZMilxLt9a0kkyN4SmZ5qK4cgOzRoZ/md2tWW6zECk9lUN8J2ZzgfaI6JrWmLjK025BiHB0M5+OBTlYmi7nYwE5NNZUMI4rN314893P1J2W6KPPPQetNM+OOhyRCfZZiILhcZgcColKfAJGIKluitRjQS1s3OMhIYklzaDSucfbIpPGB2tHZJFgR4grdbqMj3rHT527TKTHSUDJEZorBifYi9id1kiDGG8ckYdits3QWgf/AE7pqjs3WRxmPI5x5placLxysl4cMZja9w6whfKPW/uN7VuDda8S4+mV6nNNEbuzJ4zOcNP5VU8c/rnTFOl32mFb2QI5bDOOLsZaAMBRL/VEEkl0GGScQYQPRJUrflxhM4TGMEuIG3BP0qeKLGWNsdeLGYXdb7LUZJ1zcPKxkJjpCSx469Pkxa7oo0hJr9BBUHO8cqgANC6vOsE6fHOoEjRXahl+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/xSV2aXHhCcPHcrbmIDmrKhNzpBqLvafe0A6SwriTyUlRJtDMFGDFAw56kDNjZnS2gFK8DpT73pTGFiikWpb2VAMIwPOpCM4Y4eM6oiQc6fe/GdEZEBKLvc8CoKoh8njMoFitiG4GuH79yeI2aJpnOCiQrTmd+KG6H470FOIVTfitGLD8eOVVIgQChhTJTtkiOYEAm1UwE7WKYZIIIXU7Uq/BKqB7ybOpSKRQMlNPeUXuQPNOChOeo3kBiUiEK8VIOVDsFUYNohByOwoJAHR0JJxtSTSbazm4zH7eJKcpVIpUJJJVIs1JCFoSSUUt4PMmELxzpJIJCCkIWrbWqdJAt7ny6dCZ0LQdWjH9k6SCESzDOP3qm+S4Spr5UkkAyw9OGIqdJz8ihwtXjN0hJJANgM0UwD2pJIARYJVKLBrtSSRKH8nOxSFnOroTpIH3lO2ET42pJIELLPb3qRs5GhJJASHCnSSZ0AypJOkgrvhEHDpCEYXjuTJKgO9FIwzh4mkkqJBindKSSyJNaUeGmSViLTW7UySSqP//Z"/>
          <p:cNvSpPr>
            <a:spLocks noChangeAspect="1" noChangeArrowheads="1"/>
          </p:cNvSpPr>
          <p:nvPr/>
        </p:nvSpPr>
        <p:spPr bwMode="auto">
          <a:xfrm>
            <a:off x="410633" y="7939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07368" y="453901"/>
            <a:ext cx="809105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prstClr val="black"/>
                </a:solidFill>
              </a:rPr>
              <a:t>Housekeeping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9336" y="980728"/>
            <a:ext cx="11850991" cy="2205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r>
              <a:rPr lang="en-US" alt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Graduate Bali Retreat – </a:t>
            </a:r>
            <a:r>
              <a:rPr lang="en-US" altLang="en-US" sz="2800" dirty="0">
                <a:latin typeface="Century Gothic" panose="020B0502020202020204" pitchFamily="34" charset="0"/>
              </a:rPr>
              <a:t>Announced at National Conference</a:t>
            </a: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endParaRPr lang="en-US" alt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"/>
            </a:pPr>
            <a:r>
              <a:rPr lang="en-US" alt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2018 Monthly Dates (Wednesday’s): 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3200" dirty="0">
                <a:latin typeface="Century Gothic" panose="020B0502020202020204" pitchFamily="34" charset="0"/>
              </a:rPr>
              <a:t>4th April; 9</a:t>
            </a:r>
            <a:r>
              <a:rPr lang="en-US" altLang="en-US" sz="32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3200" dirty="0">
                <a:latin typeface="Century Gothic" panose="020B0502020202020204" pitchFamily="34" charset="0"/>
              </a:rPr>
              <a:t> May; 6</a:t>
            </a:r>
            <a:r>
              <a:rPr lang="en-US" altLang="en-US" sz="32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3200" dirty="0">
                <a:latin typeface="Century Gothic" panose="020B0502020202020204" pitchFamily="34" charset="0"/>
              </a:rPr>
              <a:t> June; 4th July; 8</a:t>
            </a:r>
            <a:r>
              <a:rPr lang="en-US" altLang="en-US" sz="32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3200" dirty="0">
                <a:latin typeface="Century Gothic" panose="020B0502020202020204" pitchFamily="34" charset="0"/>
              </a:rPr>
              <a:t> Aug; 5</a:t>
            </a:r>
            <a:r>
              <a:rPr lang="en-US" altLang="en-US" sz="32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3200" dirty="0">
                <a:latin typeface="Century Gothic" panose="020B0502020202020204" pitchFamily="34" charset="0"/>
              </a:rPr>
              <a:t> Sept; 3</a:t>
            </a:r>
            <a:r>
              <a:rPr lang="en-US" altLang="en-US" sz="3200" baseline="30000" dirty="0">
                <a:latin typeface="Century Gothic" panose="020B0502020202020204" pitchFamily="34" charset="0"/>
              </a:rPr>
              <a:t>rd</a:t>
            </a:r>
            <a:r>
              <a:rPr lang="en-US" altLang="en-US" sz="3200" dirty="0">
                <a:latin typeface="Century Gothic" panose="020B0502020202020204" pitchFamily="34" charset="0"/>
              </a:rPr>
              <a:t> Oct; 7</a:t>
            </a:r>
            <a:r>
              <a:rPr lang="en-US" altLang="en-US" sz="32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3200" dirty="0">
                <a:latin typeface="Century Gothic" panose="020B0502020202020204" pitchFamily="34" charset="0"/>
              </a:rPr>
              <a:t> Nov, 5</a:t>
            </a:r>
            <a:r>
              <a:rPr lang="en-US" altLang="en-US" sz="32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3200" dirty="0">
                <a:latin typeface="Century Gothic" panose="020B0502020202020204" pitchFamily="34" charset="0"/>
              </a:rPr>
              <a:t> Dec.</a:t>
            </a:r>
          </a:p>
          <a:p>
            <a:pPr algn="l">
              <a:buClr>
                <a:schemeClr val="accent1"/>
              </a:buClr>
              <a:buSzPct val="75000"/>
            </a:pPr>
            <a:endParaRPr lang="en-US" altLang="en-US" sz="8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endParaRPr lang="en-US" altLang="en-US" sz="800" dirty="0"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"/>
            </a:pPr>
            <a:r>
              <a:rPr lang="en-US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2018 National Conference Dates: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Century Gothic" panose="020B0502020202020204" pitchFamily="34" charset="0"/>
              </a:rPr>
              <a:t>This Weekend!!!! 10 &amp; 11</a:t>
            </a:r>
            <a:r>
              <a:rPr lang="en-US" altLang="en-US" sz="28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2800" dirty="0">
                <a:latin typeface="Century Gothic" panose="020B0502020202020204" pitchFamily="34" charset="0"/>
              </a:rPr>
              <a:t> March – Melbourne </a:t>
            </a:r>
            <a:r>
              <a:rPr lang="en-US" altLang="en-US" sz="2800" b="1" dirty="0">
                <a:latin typeface="Century Gothic" panose="020B0502020202020204" pitchFamily="34" charset="0"/>
              </a:rPr>
              <a:t>MUST RSVP!!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Century Gothic" panose="020B0502020202020204" pitchFamily="34" charset="0"/>
              </a:rPr>
              <a:t>4 &amp; 5</a:t>
            </a:r>
            <a:r>
              <a:rPr lang="en-US" altLang="en-US" sz="28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2800" dirty="0">
                <a:latin typeface="Century Gothic" panose="020B0502020202020204" pitchFamily="34" charset="0"/>
              </a:rPr>
              <a:t> August – Sunshine Coast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Century Gothic" panose="020B0502020202020204" pitchFamily="34" charset="0"/>
              </a:rPr>
              <a:t>24 &amp; 25</a:t>
            </a:r>
            <a:r>
              <a:rPr lang="en-US" altLang="en-US" sz="28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2800" dirty="0">
                <a:latin typeface="Century Gothic" panose="020B0502020202020204" pitchFamily="34" charset="0"/>
              </a:rPr>
              <a:t> November - Sydney</a:t>
            </a:r>
            <a:endParaRPr lang="en-US" altLang="en-US" sz="2800" dirty="0">
              <a:solidFill>
                <a:schemeClr val="accent5"/>
              </a:solidFill>
              <a:latin typeface="Century Gothic" panose="020B0502020202020204" pitchFamily="34" charset="0"/>
            </a:endParaRP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endParaRPr lang="en-US" altLang="en-US" sz="2800" dirty="0"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endParaRPr lang="en-US" alt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97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88473" y="152401"/>
            <a:ext cx="3570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For example</a:t>
            </a:r>
            <a:r>
              <a:rPr lang="mr-IN" altLang="en-US" sz="3600" b="1" dirty="0">
                <a:latin typeface="Century Gothic" pitchFamily="34" charset="0"/>
              </a:rPr>
              <a:t>…</a:t>
            </a:r>
            <a:r>
              <a:rPr lang="en-AU" altLang="en-US" sz="3600" b="1" dirty="0">
                <a:latin typeface="Century Gothic" pitchFamily="34" charset="0"/>
              </a:rPr>
              <a:t>.</a:t>
            </a:r>
            <a:endParaRPr lang="en-US" altLang="en-US" sz="3600" b="1" dirty="0">
              <a:latin typeface="Century Gothic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63352" y="1268760"/>
            <a:ext cx="11520487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What I’ve noticed is that finding a deal that stacks up, in a great location, is harder than it seems. I’ve got great relationships with people who bring me deals all the time.</a:t>
            </a:r>
            <a:endParaRPr lang="en-AU" altLang="en-US" sz="36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AU" altLang="en-US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One of the largest frustrations that my JV partners face is that they have no serviceability to purchase a deal, even though they are experienced and knowledgeable investors</a:t>
            </a:r>
            <a:r>
              <a:rPr lang="mr-IN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…</a:t>
            </a:r>
            <a:endParaRPr lang="en-US" altLang="en-US" sz="36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6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63352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What is it about you that people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love?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solidFill>
                <a:srgbClr val="FF0000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What can you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bring to the table </a:t>
            </a:r>
            <a:r>
              <a:rPr lang="en-US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that other’s can’t?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AU" altLang="en-US" sz="2400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Why do people come back and </a:t>
            </a:r>
            <a:r>
              <a:rPr lang="en-AU" altLang="en-US" sz="2400" dirty="0">
                <a:solidFill>
                  <a:srgbClr val="FF0000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continue working with you?</a:t>
            </a:r>
            <a:endParaRPr lang="en-US" altLang="en-US" sz="2400" dirty="0">
              <a:solidFill>
                <a:srgbClr val="FF0000"/>
              </a:solidFill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3352" y="404664"/>
            <a:ext cx="9390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Century Gothic" pitchFamily="34" charset="0"/>
              </a:rPr>
              <a:t>Step Five: Why People Love Working With You?</a:t>
            </a:r>
          </a:p>
        </p:txBody>
      </p:sp>
      <p:pic>
        <p:nvPicPr>
          <p:cNvPr id="2050" name="Picture 2" descr="Image result for what do you bring to the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1270830"/>
            <a:ext cx="2878251" cy="23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7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88473" y="152401"/>
            <a:ext cx="3570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For example</a:t>
            </a:r>
            <a:r>
              <a:rPr lang="mr-IN" altLang="en-US" sz="3600" b="1" dirty="0">
                <a:latin typeface="Century Gothic" pitchFamily="34" charset="0"/>
              </a:rPr>
              <a:t>…</a:t>
            </a:r>
            <a:r>
              <a:rPr lang="en-AU" altLang="en-US" sz="3600" b="1" dirty="0">
                <a:latin typeface="Century Gothic" pitchFamily="34" charset="0"/>
              </a:rPr>
              <a:t>.</a:t>
            </a:r>
            <a:endParaRPr lang="en-US" altLang="en-US" sz="3600" b="1" dirty="0">
              <a:latin typeface="Century Gothic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07988" y="1557338"/>
            <a:ext cx="1152048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People love working with me because I communicate regularly, I’ve got a stable track record and I make investing fun!</a:t>
            </a:r>
            <a:endParaRPr lang="en-AU" altLang="en-US" sz="36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AU" altLang="en-US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dirty="0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People love working with me because I’m reliable and show integrity in all facets of my business.</a:t>
            </a:r>
            <a:endParaRPr lang="en-US" altLang="en-US" sz="3600" dirty="0">
              <a:latin typeface="Century Gothic" pitchFamily="34" charset="0"/>
              <a:ea typeface="Century Gothic" pitchFamily="34" charset="0"/>
              <a:cs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5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9888" y="188640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Activity – Prepare a Structured Pitch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5496" y="1066139"/>
            <a:ext cx="1196516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Century Gothic" pitchFamily="34" charset="0"/>
              </a:rPr>
              <a:t>Individually write a structured 30 second pitch: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1000" dirty="0">
              <a:latin typeface="Century Gothic" pitchFamily="34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800" dirty="0">
                <a:latin typeface="Century Gothic" pitchFamily="34" charset="0"/>
              </a:rPr>
              <a:t> </a:t>
            </a:r>
            <a:r>
              <a:rPr lang="en-US" altLang="en-US" sz="2400" dirty="0">
                <a:latin typeface="Century Gothic" pitchFamily="34" charset="0"/>
              </a:rPr>
              <a:t>1 – Demonstrate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Focus</a:t>
            </a:r>
            <a:r>
              <a:rPr lang="en-US" altLang="en-US" sz="2400" dirty="0">
                <a:latin typeface="Century Gothic" pitchFamily="34" charset="0"/>
              </a:rPr>
              <a:t> – What are you seeking?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1200" dirty="0">
              <a:latin typeface="Century Gothic" pitchFamily="34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 2 – Establish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Credibility</a:t>
            </a:r>
            <a:r>
              <a:rPr lang="en-US" altLang="en-US" sz="2400" dirty="0">
                <a:latin typeface="Century Gothic" pitchFamily="34" charset="0"/>
              </a:rPr>
              <a:t> – Your skills, background, experience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1200" dirty="0">
              <a:latin typeface="Century Gothic" pitchFamily="34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 3 – Pick a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Side</a:t>
            </a:r>
            <a:r>
              <a:rPr lang="en-US" altLang="en-US" sz="2400" dirty="0">
                <a:latin typeface="Century Gothic" pitchFamily="34" charset="0"/>
              </a:rPr>
              <a:t> – Are you the doing, equity, serviceability?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1200" dirty="0">
              <a:latin typeface="Century Gothic" pitchFamily="34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 4 – What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Problems</a:t>
            </a:r>
            <a:r>
              <a:rPr lang="en-US" altLang="en-US" sz="2400" dirty="0">
                <a:latin typeface="Century Gothic" pitchFamily="34" charset="0"/>
              </a:rPr>
              <a:t> You Solve – Partners challenges &amp; your solution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1400" dirty="0">
              <a:latin typeface="Century Gothic" pitchFamily="34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 5 –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Why</a:t>
            </a:r>
            <a:r>
              <a:rPr lang="en-US" altLang="en-US" sz="2400" dirty="0">
                <a:latin typeface="Century Gothic" pitchFamily="34" charset="0"/>
              </a:rPr>
              <a:t> People Love Working With You – What you bring to table</a:t>
            </a:r>
          </a:p>
        </p:txBody>
      </p:sp>
    </p:spTree>
    <p:extLst>
      <p:ext uri="{BB962C8B-B14F-4D97-AF65-F5344CB8AC3E}">
        <p14:creationId xmlns:p14="http://schemas.microsoft.com/office/powerpoint/2010/main" val="587336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9888" y="389514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Activity – Role Play Structured Pitch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5496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Century Gothic" pitchFamily="34" charset="0"/>
              </a:rPr>
              <a:t>Pair up (same partner) &amp; take turns to give your 30 second </a:t>
            </a:r>
            <a:r>
              <a:rPr lang="en-US" altLang="en-US" b="1" dirty="0">
                <a:latin typeface="Century Gothic" pitchFamily="34" charset="0"/>
              </a:rPr>
              <a:t>structured</a:t>
            </a:r>
            <a:r>
              <a:rPr lang="en-US" altLang="en-US" dirty="0">
                <a:latin typeface="Century Gothic" pitchFamily="34" charset="0"/>
              </a:rPr>
              <a:t> pitch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</p:txBody>
      </p:sp>
      <p:pic>
        <p:nvPicPr>
          <p:cNvPr id="7" name="Picture 2" descr="Image result for your pit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2780928"/>
            <a:ext cx="3331729" cy="333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298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9888" y="404188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Activity – Reflect in the Group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5496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dirty="0">
                <a:latin typeface="Century Gothic" pitchFamily="34" charset="0"/>
              </a:rPr>
              <a:t>Share your experience – 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Century Gothic" pitchFamily="34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800" dirty="0">
                <a:latin typeface="Century Gothic" pitchFamily="34" charset="0"/>
              </a:rPr>
              <a:t> How did it feel?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800" dirty="0">
              <a:latin typeface="Century Gothic" pitchFamily="34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800" dirty="0">
                <a:latin typeface="Century Gothic" pitchFamily="34" charset="0"/>
              </a:rPr>
              <a:t> How effective was it?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800" dirty="0">
              <a:latin typeface="Century Gothic" pitchFamily="34" charset="0"/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800" dirty="0">
                <a:latin typeface="Century Gothic" pitchFamily="34" charset="0"/>
              </a:rPr>
              <a:t> What could you do better? 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dirty="0">
              <a:latin typeface="Century Gothic" pitchFamily="34" charset="0"/>
            </a:endParaRPr>
          </a:p>
        </p:txBody>
      </p:sp>
      <p:pic>
        <p:nvPicPr>
          <p:cNvPr id="29698" name="Picture 2" descr="Image result for refle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183" y="3789040"/>
            <a:ext cx="3128465" cy="220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8092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your p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764704"/>
            <a:ext cx="970837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903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487488" y="1268760"/>
            <a:ext cx="9319184" cy="163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Century Gothic" pitchFamily="34" charset="0"/>
              </a:rPr>
              <a:t>2) JV Proposal Document – Presenting a Deal</a:t>
            </a:r>
          </a:p>
        </p:txBody>
      </p:sp>
      <p:pic>
        <p:nvPicPr>
          <p:cNvPr id="30722" name="Picture 2" descr="Image result for deal docu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03" y="3429000"/>
            <a:ext cx="2425154" cy="24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024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9888" y="389514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2) JV Proposal Document – Presenting a Deal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34720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A reflection of YOU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First impressions count!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Attention to detail important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Straight to the point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Creating doc vs. receiving role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</p:txBody>
      </p:sp>
      <p:pic>
        <p:nvPicPr>
          <p:cNvPr id="31746" name="Picture 2" descr="Image result for first impre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72" y="1340768"/>
            <a:ext cx="3619976" cy="271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938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99393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A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572859" y="6273006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16632"/>
            <a:ext cx="4763926" cy="6741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70" y="99392"/>
            <a:ext cx="4776109" cy="6758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951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AutoShape 2" descr="data:image/jpeg;base64,/9j/4AAQSkZJRgABAQAAAQABAAD/2wCEAAkGBxQSEhUUExQWFRQWFxUVFxQYFxcXFhcUFRQXFhYUFBcYHCggGBolHBQUITEhJSksLi4uFx8zODMsNygtLisBCgoKDg0OFBAQGiwcHBwsLCwsLCwsLCwsLCwsLCwsLCwsLCwsLCwsLCwsODcsLCw3NywsKzcrKzcrNywrKysrK//AABEIALcBEwMBIgACEQEDEQH/xAAbAAABBQEBAAAAAAAAAAAAAAADAAECBAUGB//EAEkQAAECAwMFCwcKBQQDAAAAAAEAAgMRIQQSMQVBUWFxBhMiMoGRobHB0fAHQlJicqLhFCMkM5KTssLS8TSCg6OzFkNTcxXi8v/EABgBAQEBAQEAAAAAAAAAAAAAAAABAgME/8QAIREBAQACAgICAwEAAAAAAAAAAAECEQMSEzEhMiJBUQT/2gAMAwEAAhEDEQA/APIlJqYKbV7HmTaiMQ2hFa1AViKgsCM0IHupSU2tRGwkAQFNpVhkEqwyyptFViswoc1ZhWNW4dikptdKTYKuWeCrMPJ6uNskggq4YITyre8FS3lBTY4qRKtNg0UN6ATYruhhPDgglGuTViFZipaulO0WeWCqmGVuGFQ4BUnQpJtdM+JAB2obIBBwWzEaKXQVYsMG8QCKKbNOfdAcgiyOnnOtd1FsLZ0bPWAFXiwLpkWyOmWKx5F6MGz2XfJMnLozLSsUIQjMyNDn2Yq22yAHhCSm7JrJmTiNuHOpcttSMDKT8XNlrGjQqsGKJSdMyBG2eHMtaNko3pzF2ucTxUI2SLrL5pSctRzpuJZWZkiCC43nXdE8Zp7VaJEgHDPqV2zWVr88j0nMo/8Aj5TLhOVAruGme22xGmhJnpr0KvaLXEfxnGWjAcwV+1xQJi6Lxz6NiouaJKxNIQ4hlikpss5lmSWhxrQitCGFNpW2BQpBDBRGhARqsQ0JisQ2oCw2o7GpoTVes8MDEoIQYWpaNlsMyCcM6PBiwxxRNFbadSyLTbO0cWimIYQYVo0qxigcNARg0EKF2Yki2eHKhQBchFaDoAJRN5GhRWQ5B+TlxWy2zgGufMimzT1dyi7ULJkwHPVXoNkaBM01TVqDZ2jwFN9jBIr04rFrSg+yTkZUzaOdJ1ja8UFc7e2a04dgeDjweemrQrtnsrQTKvWs2tac2ywljgaSnhieZTj2M8auzOAtuPBdiQMabdqEyO9xIoaYeNqzcmuqvYreQAwN5TIdYmo2zKzYhDC5uOYcOmIEuRUrVZ3VAB50DJ1jDHzMwdMxMJ8e1aNrhkMADXEmVfVWSbK4GZDqZ5d66Wz5WZvoa5oMqTJpLnknypZocSYbEY3UZDZiszLS9duRtFubePCM9Q+ElTt+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+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+BIGZMpmVaa1qvt8qmXKe9V42V2aa6pnplJPk3HPvyCbsya66yCHZsmFpvDjYXtWFJrUtGU54NMtZl1LMi5Xa2hewcoJ5vgtdqzqL1nsgYeLOWBzV7VUypCdEJLRQCrjhsE1Qi5eGmI7Y0tHTILPflqZ4LGz1uvH7LAetTa6Fi5PcTO8CdtByI0OxYTlh4NVmxcpRT513Y1rf8h7EMCI88Zxnpc8twnWQa3pTvU6t5tkbnPSksNmTHS+rH2GdsRJTtTqyGbnHz4b4bNhvO2SFOlaULIrBcuMMThC+X0F2dbgbIA7ScV1DLExs5NGfWrAh15e0Lp5Mk6RyduyHvhdvTBDIILZyLbjqydKRLgAdAQIWRrQCZNaZCYPpCYwngajmPLubpcous0MvYwOmYbZEkULXYEbNC56Bu+lx4Dhm4Lg7rkkyySzFKI2MDw4TgNIaZbZp40cOphtp051owt3dmcOFfaZSrDd+UFHgbobLFmDEguwlOhxM5h2BwWvLknjxY1neBWZIx1bUVzAZuaVvGwWWLg1hqKt+Ci7c4w1a97cc8xTSCr5U8X8YkFpEycM6Ky2kYTIV52QIoBDYjXCnGEjXWFSfkq0Mxhhw0tcOoq+SVOliyy13jiRq1q7k+0OnKdM/wCyzSJSvNiMIxmwkU1tWhY3wzxYjQ72gOuqXKLJWnZ2kGonoPwVyLCe8UxBo0iROwg1+KNZLPdkbwIOImJfaK0LFFY1xoJezhrvTquVzbmOxMlOc9l1wDXjViNivZPtJILXULc+eWxN8qLZCFDDjjOd0cpz5qBSitjP9GGc5HCnqM1xtdpNGNtAnidZoECLbpjDomrLoUgC97GSxvSAPOVWjZasjJDfA46GNc/pAl0rcykYstAhkuoO5ObM7QSfGlUsobqobeIwt9aIWt5hMrMj7r4juKQ3WxjnH7TuCt+SsdI2iDeuylqzqx8nAE3FrfacB1rjLRuhiPpee7VfAH2YQKoG3PnS6Dsr77p9Cnkq+OO6faITfOvamgnpw6VUtOVGNFWga3uDetckd+fiXnlIGnAXGqpboBhi8WzNKC6DpqSHfiqZAKd6dZHSRsvMODmn2Gl/SJhZ8fLw0O5Sxg5pz6FCDku8JkmozzPQ4kDmViHkxopX8On0AKKbrUkZ0XKUU1a1rRWZLXOptN0BBNrivwcT7Mpe410udbosLBUNE5YyE+fFH3qinyOYNhiPNQXZpuMxyFz/AMqeNk5zGEzAkCakholpuBpkunbD8cqiWdqaVyuRLNvoe5110i5oc1okZNBDmucXT5zrqtkZMZnBO1xI5py6FoXAMNBT5lUVINlAwAEgBSlK02KbofjkSfaGN4zmjaQEA5Vg5ojTL0Te6lRZaygSVVuVofrfYf8ApSQabs/L1BP46Qonv6gpDt7Qg5/dq35j+pD/AAvXDGGDmXc7tD8wf+yH+By4cFdMfTyc32REAaE0SxNcjCakCUcplYzI2S2ioC6/cbDe6yuN90wYsjePmzln1Ln47qYLq9wX8K/+t+ZSvRxZW7c1B3Q21ld+vYUexh6gCrP+rrQbu+Q4b7pBBBewzBnpKqNlIbAlcC1qOXmroIPlAA49ncPZc12eee6t2wZcs9phviXHXWTvXmCkuEcCZ00Lzy0QRJdPuDaDZLWPb/wrFkdsOS5baULKtgJ4EVjTmk8sM65jLVmWpZsovLpQ47iAAQXCHEbWWBInMUXmj7ED4CAbAG1AkdIp0hOiTnj2WzZVjswEF2xphk4aCRnRYu6OLns5Gtrw7NrA6l5luLjRDFitMSIQ2GCAYjiAZuqATqCAzL9raJb6HUreY04j1ZLPR18skm3bZXylFixmmgui61pY0PAIDpzM84fm0KpvMZ+JNcxccNjZDPoWduayjFjxQIgbJjHHgg1MpCd6ZznOg7p91MWyxGsEJrpgEEudnzSAGhLj+mplLNtC12J0NpIIzTDRLEyxEjgr8DJbTVxJ2y6zXpXCRN2trdgyE3keT0uVV+6a2uwihvstZ8U6J3j1BtgYcWg6jUYSwKsMhAahzLymwZRtb4sMPtEUtMSGCAXAEF4BBlKi9NtWTGhrqA0OvNrU1pcct+k4tthsnee0bSBmWVbcsWJ9IsWCQCDIvaajPIHFeSizTe6dZOIrqJGcqy2wt1c7VrqxeSR6ad2ViZQRRICUmhx7FVieUGyjDfHagzvIXANsI/afciCxaug9quoz5Y9LyRujFra50KE8BpAN8hpmROgE0+W8qxoEB8Xe2G4Abt51ZuANZa1n+TlkmRqS4bMwHmlaG7r+Cjez2hZ18umOW5txcXygWo8VkFvI53WVTjbsLc7CK1vsw2DrasyyQgfBPUrQs40DlYe1b053k0jFy5bH8a0ROQhvUqMR0R/GiPdteT1rS3jUeQNHWmMOWnlLR1Iz5GR8i8SK7zyd2L5qJPDfPyBcuZaR94ewLt/J8RvUWX/INPoDSpWsMra6IWNmhJWAnWXXZE9vUFMY+NIQie1SB6+0IrB3aH5j+pD/AAOXDzXbbsz8wfbh/hcuGHL45VuPHzfYUFKaHLanlrKrkUc0+IXW7gv4V/8AW7Vx1owxK7Dyf/wj/wCt2rNd+H1XMMdQbApTQoeA2DqUlp5zWnBdJuDP0W1f1P8ACuYtBofiuk3BH6Lav6n+JS134f2xQU7jrQ2nYn5uda24NDcSfpEb/rHW5V2CmbBG3En6RF/629blVYaDYFmO2f1xdHuQHzzvYd1hYnlHYN+hLY3HH593sO6wsnyjfWwvGbUpfbrx/RiwoYl47Gol3b73wUIbaVlzd7kpN1f2+8qvNaPYpb7Cw+shaP8AkbpcvWbbxXbD1FeTWGW+wq/7kPO3026AvWLZxXcvUs16eD1XicMgRH4Tvv0DzjpV+/4mexqoQ/rYlfPfnl5x0Aq9Lb9qJ2BVy5PZi/b/AHD3JEH0fc73KV3UeaIespjDHo+53lVh2Xk84kbNwmaNDtC0N3H8HG9g9az/ACeCTY1JcJmYDM7QVf3c/wAHG9g9aw9nH9Xl1jiiWI+2R1KzPZ77kKxPMsZfzNHYrO+6xyxe4Lbz5ewruofdu7U4YcwdyMA6wp3tY+8eexNPZ75U0iBa/Q/3Au28n096izn9YMSD5g0LiXQ9Q+7cV2vk/bKFF/7B5pb5gzKV04/bqgUkgEkd0L/apB3jlVQRh4505jjN4qFnasvdmfo7vbhfmXB3ti7XdfFnZ3D1oR6SuJW48nN9j3hqT3kxKYO8eCq5GtDqLs/J8fojtsX8y4i0GmK6rcZbPozhOpMTrKzldPRwTe3PsdQbApXkFpoNgThy08yVoNM66HcLFlZrV/P0wlzMc0K0tyMchkUTpM5/Uw6As5PRwTdoAdtT3kOJEqdp61B0RacNNTca+Voi+w3rPeqjHUGOCjuZikRnkYXRPnKgxxIoCdik9uuc/HF1G4oExnHMGGfKQAsryin52Fy9Wwq5uPDhHJc1wFxwmQQJ0liJaVR8oVYsLl6tql9uuE/BlQn0w6D2MU98Pre/+lCYRLN0frUiRq939arzaHsbzvsPH6yH6fpjWvVrYeC7lXl2SLY6FEAa1hD3Q2m8ASJPxbKJjXWvT7ceC7Ye1Zr08PqvF4T/AJyJjx3+l6R0K7eOvmiH8yowW/ORKee/MT5x0FXt79X3XfqVceT7Gr6PuO7XJj7I+w3tclvXq+4f1J4LSx7Xhom03hOHSY08JVmOz8nnEjUlwmZgPNdoV7dyfocX2D1hVNwkdzxHc+U77cBLEOJOJ08wCsbuT9Di+z2hZ/b2YfX4eaWJ5lSfOwditX3aT9tvYFWsTaYe43tKtFur3Gd6082XtHfD6X9z4KJf6390qd06D9liYtPrc0NRlKDZ3vBLQXBuJD3ECk6nMu03Bwi2DEmJTeCKzmLgqDNcdBt0aG1zYbnND+NwIJJpKhImMcy7HcLHe+DEMQknfDKYaPMafNEkrtxybdMCkohJHdx7cr8MEy8THarNjyneIExWWcZz+yw2Y1FOZTDmznICRFRWqnVezSyq50eC5rBedOFMTANLxnWnmnOsRuQ42cNG2JD/AFKxChsEyJ1IOirZyNNp51KI8aT42rUmnLPCZXauchxPTgjbFHYCoDI5zxoI1XnE/gRjEGjtS3waOhVnw4gRcjtI+vZyMee5HyTAMFpbeBEyQZOGJ0SUhFTiNrWbNt4SY+j/APjII86KeRg70vkMEZov2mj8qbfdabfgqnTH+JOsME/7Z5YjuySVlsYh3rlA7EGZ6ZzTiKpBxUakk9Cyb/xQeVk/xEpX5YNhjZDZ3IUzpUSNKpqJ3qzoDqAb1Kce2OM5vdnpeMsTrVUuCpxbWQeLprLWVFsb2Q43zgM8xzrL3dRJxIW3sOhTyTbiXYSp2y7Vn7qYs3s1HVoKm/kv1tBYTLP7/wClSr4n+hDhuEs3u96IPGHY9V4aLYz87Dr/ALkPP649ReqZReAxx1HqXlNnnfZ7bPSzOHrLubXbiYZB0HoB+Cxllp6v8+O5XmjPrIntv9H0jpVsD1RzQ+9UoLhvj8BwnZ2+lrCt3xqP3XctuXJ7Tu+r7rO9NcPo+4zvTCWgc0LvTFo9EfYZ3ow7fyeD5uNSXDbmA83UrW7s/RIvs9oVHcBEDYcUYcNpwA83UUbd5G+ixBpEhzhZ3NvXhPxee2NhlxfcB7Ue4fR/t/8AsgWRtMPdf2I8xq5ogWnmy9ml6v8Aa+KeXqj7o96Yubq54gTb43S37x47EQzhqH3Z713Xk/8AqH4fWHNd8xuZcGYo0j713cu43CRgID6+e48a9g1gxUvp14t7dVNJVPlrUlO0ejq41xUC3UjOGrpUbuoLSA3eRQLTomrXjBQeVTSsW6uchQlrRnFRJKCLWa+hTDE10qJA1oCXRqSLwhXUi1RBRGClv2xAuKJoi7WN9nnTFw0hViUudDYrogVeJEodFetRcNZUJayiBw4xY6YwkZy5JUHKoRMpwy4F7HOlgDKW2hBRSSoOhAp8C5BytZDxoLh/PFHU4hGhW2xnjNcP6jwfeBWaIY0YalJ1mBxbzSnyhVjrP41L9inMFwIq0X4Z4QMxi0UoFZOUi5hAAM54EHFYL7KBmltqChbwNAnpl8Fm4yumGXXci1ZMilxLt9a0kkyN4SmZ5qK4cgOzRoZ/md2tWW6zECk9lUN8J2ZzgfaI6JrWmLjK025BiHB0M5+OBTlYmi7nYwE5NNZUMI4rN314893P1J2W6KPPPQetNM+OOhyRCfZZiILhcZgcColKfAJGIKluitRjQS1s3OMhIYklzaDSucfbIpPGB2tHZJFgR4grdbqMj3rHT527TKTHSUDJEZorBifYi9id1kiDGG8ckYdits3QWgf/AE7pqjs3WRxmPI5x5placLxysl4cMZja9w6whfKPW/uN7VuDda8S4+mV6nNNEbuzJ4zOcNP5VU8c/rnTFOl32mFb2QI5bDOOLsZaAMBRL/VEEkl0GGScQYQPRJUrflxhM4TGMEuIG3BP0qeKLGWNsdeLGYXdb7LUZJ1zcPKxkJjpCSx469Pkxa7oo0hJr9BBUHO8cqgANC6vOsE6fHOoEjRXahl+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/xSV2aXHhCcPHcrbmIDmrKhNzpBqLvafe0A6SwriTyUlRJtDMFGDFAw56kDNjZnS2gFK8DpT73pTGFiikWpb2VAMIwPOpCM4Y4eM6oiQc6fe/GdEZEBKLvc8CoKoh8njMoFitiG4GuH79yeI2aJpnOCiQrTmd+KG6H470FOIVTfitGLD8eOVVIgQChhTJTtkiOYEAm1UwE7WKYZIIIXU7Uq/BKqB7ybOpSKRQMlNPeUXuQPNOChOeo3kBiUiEK8VIOVDsFUYNohByOwoJAHR0JJxtSTSbazm4zH7eJKcpVIpUJJJVIs1JCFoSSUUt4PMmELxzpJIJCCkIWrbWqdJAt7ny6dCZ0LQdWjH9k6SCESzDOP3qm+S4Spr5UkkAyw9OGIqdJz8ihwtXjN0hJJANgM0UwD2pJIARYJVKLBrtSSRKH8nOxSFnOroTpIH3lO2ET42pJIELLPb3qRs5GhJJASHCnSSZ0AypJOkgrvhEHDpCEYXjuTJKgO9FIwzh4mkkqJBindKSSyJNaUeGmSViLTW7UySSqP//Z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9572" name="AutoShape 4" descr="data:image/jpeg;base64,/9j/4AAQSkZJRgABAQAAAQABAAD/2wCEAAkGBxQSEhUUExQWFRQWFxUVFxQYFxcXFhcUFRQXFhYUFBcYHCggGBolHBQUITEhJSksLi4uFx8zODMsNygtLisBCgoKDg0OFBAQGiwcHBwsLCwsLCwsLCwsLCwsLCwsLCwsLCwsLCwsLCwsODcsLCw3NywsKzcrKzcrNywrKysrK//AABEIALcBEwMBIgACEQEDEQH/xAAbAAABBQEBAAAAAAAAAAAAAAADAAECBAUGB//EAEkQAAECAwMFCwcKBQQDAAAAAAEAAgMRIQQSMQVBUWFxBhMiMoGRobHB0fAHQlJicqLhFCMkM5KTssLS8TSCg6OzFkNTcxXi8v/EABgBAQEBAQEAAAAAAAAAAAAAAAABAgME/8QAIREBAQACAgICAwEAAAAAAAAAAAECEQMSEzEhMiJBUQT/2gAMAwEAAhEDEQA/APIlJqYKbV7HmTaiMQ2hFa1AViKgsCM0IHupSU2tRGwkAQFNpVhkEqwyyptFViswoc1ZhWNW4dikptdKTYKuWeCrMPJ6uNskggq4YITyre8FS3lBTY4qRKtNg0UN6ATYruhhPDgglGuTViFZipaulO0WeWCqmGVuGFQ4BUnQpJtdM+JAB2obIBBwWzEaKXQVYsMG8QCKKbNOfdAcgiyOnnOtd1FsLZ0bPWAFXiwLpkWyOmWKx5F6MGz2XfJMnLozLSsUIQjMyNDn2Yq22yAHhCSm7JrJmTiNuHOpcttSMDKT8XNlrGjQqsGKJSdMyBG2eHMtaNko3pzF2ucTxUI2SLrL5pSctRzpuJZWZkiCC43nXdE8Zp7VaJEgHDPqV2zWVr88j0nMo/8Aj5TLhOVAruGme22xGmhJnpr0KvaLXEfxnGWjAcwV+1xQJi6Lxz6NiouaJKxNIQ4hlikpss5lmSWhxrQitCGFNpW2BQpBDBRGhARqsQ0JisQ2oCw2o7GpoTVes8MDEoIQYWpaNlsMyCcM6PBiwxxRNFbadSyLTbO0cWimIYQYVo0qxigcNARg0EKF2Yki2eHKhQBchFaDoAJRN5GhRWQ5B+TlxWy2zgGufMimzT1dyi7ULJkwHPVXoNkaBM01TVqDZ2jwFN9jBIr04rFrSg+yTkZUzaOdJ1ja8UFc7e2a04dgeDjweemrQrtnsrQTKvWs2tac2ywljgaSnhieZTj2M8auzOAtuPBdiQMabdqEyO9xIoaYeNqzcmuqvYreQAwN5TIdYmo2zKzYhDC5uOYcOmIEuRUrVZ3VAB50DJ1jDHzMwdMxMJ8e1aNrhkMADXEmVfVWSbK4GZDqZ5d66Wz5WZvoa5oMqTJpLnknypZocSYbEY3UZDZiszLS9duRtFubePCM9Q+ElTt+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+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+BIGZMpmVaa1qvt8qmXKe9V42V2aa6pnplJPk3HPvyCbsya66yCHZsmFpvDjYXtWFJrUtGU54NMtZl1LMi5Xa2hewcoJ5vgtdqzqL1nsgYeLOWBzV7VUypCdEJLRQCrjhsE1Qi5eGmI7Y0tHTILPflqZ4LGz1uvH7LAetTa6Fi5PcTO8CdtByI0OxYTlh4NVmxcpRT513Y1rf8h7EMCI88Zxnpc8twnWQa3pTvU6t5tkbnPSksNmTHS+rH2GdsRJTtTqyGbnHz4b4bNhvO2SFOlaULIrBcuMMThC+X0F2dbgbIA7ScV1DLExs5NGfWrAh15e0Lp5Mk6RyduyHvhdvTBDIILZyLbjqydKRLgAdAQIWRrQCZNaZCYPpCYwngajmPLubpcous0MvYwOmYbZEkULXYEbNC56Bu+lx4Dhm4Lg7rkkyySzFKI2MDw4TgNIaZbZp40cOphtp051owt3dmcOFfaZSrDd+UFHgbobLFmDEguwlOhxM5h2BwWvLknjxY1neBWZIx1bUVzAZuaVvGwWWLg1hqKt+Ci7c4w1a97cc8xTSCr5U8X8YkFpEycM6Ky2kYTIV52QIoBDYjXCnGEjXWFSfkq0Mxhhw0tcOoq+SVOliyy13jiRq1q7k+0OnKdM/wCyzSJSvNiMIxmwkU1tWhY3wzxYjQ72gOuqXKLJWnZ2kGonoPwVyLCe8UxBo0iROwg1+KNZLPdkbwIOImJfaK0LFFY1xoJezhrvTquVzbmOxMlOc9l1wDXjViNivZPtJILXULc+eWxN8qLZCFDDjjOd0cpz5qBSitjP9GGc5HCnqM1xtdpNGNtAnidZoECLbpjDomrLoUgC97GSxvSAPOVWjZasjJDfA46GNc/pAl0rcykYstAhkuoO5ObM7QSfGlUsobqobeIwt9aIWt5hMrMj7r4juKQ3WxjnH7TuCt+SsdI2iDeuylqzqx8nAE3FrfacB1rjLRuhiPpee7VfAH2YQKoG3PnS6Dsr77p9Cnkq+OO6faITfOvamgnpw6VUtOVGNFWga3uDetckd+fiXnlIGnAXGqpboBhi8WzNKC6DpqSHfiqZAKd6dZHSRsvMODmn2Gl/SJhZ8fLw0O5Sxg5pz6FCDku8JkmozzPQ4kDmViHkxopX8On0AKKbrUkZ0XKUU1a1rRWZLXOptN0BBNrivwcT7Mpe410udbosLBUNE5YyE+fFH3qinyOYNhiPNQXZpuMxyFz/AMqeNk5zGEzAkCakholpuBpkunbD8cqiWdqaVyuRLNvoe5110i5oc1okZNBDmucXT5zrqtkZMZnBO1xI5py6FoXAMNBT5lUVINlAwAEgBSlK02KbofjkSfaGN4zmjaQEA5Vg5ojTL0Te6lRZaygSVVuVofrfYf8ApSQabs/L1BP46Qonv6gpDt7Qg5/dq35j+pD/AAvXDGGDmXc7tD8wf+yH+By4cFdMfTyc32REAaE0SxNcjCakCUcplYzI2S2ioC6/cbDe6yuN90wYsjePmzln1Ln47qYLq9wX8K/+t+ZSvRxZW7c1B3Q21ld+vYUexh6gCrP+rrQbu+Q4b7pBBBewzBnpKqNlIbAlcC1qOXmroIPlAA49ncPZc12eee6t2wZcs9phviXHXWTvXmCkuEcCZ00Lzy0QRJdPuDaDZLWPb/wrFkdsOS5baULKtgJ4EVjTmk8sM65jLVmWpZsovLpQ47iAAQXCHEbWWBInMUXmj7ED4CAbAG1AkdIp0hOiTnj2WzZVjswEF2xphk4aCRnRYu6OLns5Gtrw7NrA6l5luLjRDFitMSIQ2GCAYjiAZuqATqCAzL9raJb6HUreY04j1ZLPR18skm3bZXylFixmmgui61pY0PAIDpzM84fm0KpvMZ+JNcxccNjZDPoWduayjFjxQIgbJjHHgg1MpCd6ZznOg7p91MWyxGsEJrpgEEudnzSAGhLj+mplLNtC12J0NpIIzTDRLEyxEjgr8DJbTVxJ2y6zXpXCRN2trdgyE3keT0uVV+6a2uwihvstZ8U6J3j1BtgYcWg6jUYSwKsMhAahzLymwZRtb4sMPtEUtMSGCAXAEF4BBlKi9NtWTGhrqA0OvNrU1pcct+k4tthsnee0bSBmWVbcsWJ9IsWCQCDIvaajPIHFeSizTe6dZOIrqJGcqy2wt1c7VrqxeSR6ad2ViZQRRICUmhx7FVieUGyjDfHagzvIXANsI/afciCxaug9quoz5Y9LyRujFra50KE8BpAN8hpmROgE0+W8qxoEB8Xe2G4Abt51ZuANZa1n+TlkmRqS4bMwHmlaG7r+Cjez2hZ18umOW5txcXygWo8VkFvI53WVTjbsLc7CK1vsw2DrasyyQgfBPUrQs40DlYe1b053k0jFy5bH8a0ROQhvUqMR0R/GiPdteT1rS3jUeQNHWmMOWnlLR1Iz5GR8i8SK7zyd2L5qJPDfPyBcuZaR94ewLt/J8RvUWX/INPoDSpWsMra6IWNmhJWAnWXXZE9vUFMY+NIQie1SB6+0IrB3aH5j+pD/AAOXDzXbbsz8wfbh/hcuGHL45VuPHzfYUFKaHLanlrKrkUc0+IXW7gv4V/8AW7Vx1owxK7Dyf/wj/wCt2rNd+H1XMMdQbApTQoeA2DqUlp5zWnBdJuDP0W1f1P8ACuYtBofiuk3BH6Lav6n+JS134f2xQU7jrQ2nYn5uda24NDcSfpEb/rHW5V2CmbBG3En6RF/629blVYaDYFmO2f1xdHuQHzzvYd1hYnlHYN+hLY3HH593sO6wsnyjfWwvGbUpfbrx/RiwoYl47Gol3b73wUIbaVlzd7kpN1f2+8qvNaPYpb7Cw+shaP8AkbpcvWbbxXbD1FeTWGW+wq/7kPO3026AvWLZxXcvUs16eD1XicMgRH4Tvv0DzjpV+/4mexqoQ/rYlfPfnl5x0Aq9Lb9qJ2BVy5PZi/b/AHD3JEH0fc73KV3UeaIespjDHo+53lVh2Xk84kbNwmaNDtC0N3H8HG9g9az/ACeCTY1JcJmYDM7QVf3c/wAHG9g9aw9nH9Xl1jiiWI+2R1KzPZ77kKxPMsZfzNHYrO+6xyxe4Lbz5ewruofdu7U4YcwdyMA6wp3tY+8eexNPZ75U0iBa/Q/3Au28n096izn9YMSD5g0LiXQ9Q+7cV2vk/bKFF/7B5pb5gzKV04/bqgUkgEkd0L/apB3jlVQRh4505jjN4qFnasvdmfo7vbhfmXB3ti7XdfFnZ3D1oR6SuJW48nN9j3hqT3kxKYO8eCq5GtDqLs/J8fojtsX8y4i0GmK6rcZbPozhOpMTrKzldPRwTe3PsdQbApXkFpoNgThy08yVoNM66HcLFlZrV/P0wlzMc0K0tyMchkUTpM5/Uw6As5PRwTdoAdtT3kOJEqdp61B0RacNNTca+Voi+w3rPeqjHUGOCjuZikRnkYXRPnKgxxIoCdik9uuc/HF1G4oExnHMGGfKQAsryin52Fy9Wwq5uPDhHJc1wFxwmQQJ0liJaVR8oVYsLl6tql9uuE/BlQn0w6D2MU98Pre/+lCYRLN0frUiRq939arzaHsbzvsPH6yH6fpjWvVrYeC7lXl2SLY6FEAa1hD3Q2m8ASJPxbKJjXWvT7ceC7Ye1Zr08PqvF4T/AJyJjx3+l6R0K7eOvmiH8yowW/ORKee/MT5x0FXt79X3XfqVceT7Gr6PuO7XJj7I+w3tclvXq+4f1J4LSx7Xhom03hOHSY08JVmOz8nnEjUlwmZgPNdoV7dyfocX2D1hVNwkdzxHc+U77cBLEOJOJ08wCsbuT9Di+z2hZ/b2YfX4eaWJ5lSfOwditX3aT9tvYFWsTaYe43tKtFur3Gd6082XtHfD6X9z4KJf6390qd06D9liYtPrc0NRlKDZ3vBLQXBuJD3ECk6nMu03Bwi2DEmJTeCKzmLgqDNcdBt0aG1zYbnND+NwIJJpKhImMcy7HcLHe+DEMQknfDKYaPMafNEkrtxybdMCkohJHdx7cr8MEy8THarNjyneIExWWcZz+yw2Y1FOZTDmznICRFRWqnVezSyq50eC5rBedOFMTANLxnWnmnOsRuQ42cNG2JD/AFKxChsEyJ1IOirZyNNp51KI8aT42rUmnLPCZXauchxPTgjbFHYCoDI5zxoI1XnE/gRjEGjtS3waOhVnw4gRcjtI+vZyMee5HyTAMFpbeBEyQZOGJ0SUhFTiNrWbNt4SY+j/APjII86KeRg70vkMEZov2mj8qbfdabfgqnTH+JOsME/7Z5YjuySVlsYh3rlA7EGZ6ZzTiKpBxUakk9Cyb/xQeVk/xEpX5YNhjZDZ3IUzpUSNKpqJ3qzoDqAb1Kce2OM5vdnpeMsTrVUuCpxbWQeLprLWVFsb2Q43zgM8xzrL3dRJxIW3sOhTyTbiXYSp2y7Vn7qYs3s1HVoKm/kv1tBYTLP7/wClSr4n+hDhuEs3u96IPGHY9V4aLYz87Dr/ALkPP649ReqZReAxx1HqXlNnnfZ7bPSzOHrLubXbiYZB0HoB+Cxllp6v8+O5XmjPrIntv9H0jpVsD1RzQ+9UoLhvj8BwnZ2+lrCt3xqP3XctuXJ7Tu+r7rO9NcPo+4zvTCWgc0LvTFo9EfYZ3ow7fyeD5uNSXDbmA83UrW7s/RIvs9oVHcBEDYcUYcNpwA83UUbd5G+ixBpEhzhZ3NvXhPxee2NhlxfcB7Ue4fR/t/8AsgWRtMPdf2I8xq5ogWnmy9ml6v8Aa+KeXqj7o96Yubq54gTb43S37x47EQzhqH3Z713Xk/8AqH4fWHNd8xuZcGYo0j713cu43CRgID6+e48a9g1gxUvp14t7dVNJVPlrUlO0ejq41xUC3UjOGrpUbuoLSA3eRQLTomrXjBQeVTSsW6uchQlrRnFRJKCLWa+hTDE10qJA1oCXRqSLwhXUi1RBRGClv2xAuKJoi7WN9nnTFw0hViUudDYrogVeJEodFetRcNZUJayiBw4xY6YwkZy5JUHKoRMpwy4F7HOlgDKW2hBRSSoOhAp8C5BytZDxoLh/PFHU4hGhW2xnjNcP6jwfeBWaIY0YalJ1mBxbzSnyhVjrP41L9inMFwIq0X4Z4QMxi0UoFZOUi5hAAM54EHFYL7KBmltqChbwNAnpl8Fm4yumGXXci1ZMilxLt9a0kkyN4SmZ5qK4cgOzRoZ/md2tWW6zECk9lUN8J2ZzgfaI6JrWmLjK025BiHB0M5+OBTlYmi7nYwE5NNZUMI4rN314893P1J2W6KPPPQetNM+OOhyRCfZZiILhcZgcColKfAJGIKluitRjQS1s3OMhIYklzaDSucfbIpPGB2tHZJFgR4grdbqMj3rHT527TKTHSUDJEZorBifYi9id1kiDGG8ckYdits3QWgf/AE7pqjs3WRxmPI5x5placLxysl4cMZja9w6whfKPW/uN7VuDda8S4+mV6nNNEbuzJ4zOcNP5VU8c/rnTFOl32mFb2QI5bDOOLsZaAMBRL/VEEkl0GGScQYQPRJUrflxhM4TGMEuIG3BP0qeKLGWNsdeLGYXdb7LUZJ1zcPKxkJjpCSx469Pkxa7oo0hJr9BBUHO8cqgANC6vOsE6fHOoEjRXahl+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/xSV2aXHhCcPHcrbmIDmrKhNzpBqLvafe0A6SwriTyUlRJtDMFGDFAw56kDNjZnS2gFK8DpT73pTGFiikWpb2VAMIwPOpCM4Y4eM6oiQc6fe/GdEZEBKLvc8CoKoh8njMoFitiG4GuH79yeI2aJpnOCiQrTmd+KG6H470FOIVTfitGLD8eOVVIgQChhTJTtkiOYEAm1UwE7WKYZIIIXU7Uq/BKqB7ybOpSKRQMlNPeUXuQPNOChOeo3kBiUiEK8VIOVDsFUYNohByOwoJAHR0JJxtSTSbazm4zH7eJKcpVIpUJJJVIs1JCFoSSUUt4PMmELxzpJIJCCkIWrbWqdJAt7ny6dCZ0LQdWjH9k6SCESzDOP3qm+S4Spr5UkkAyw9OGIqdJz8ihwtXjN0hJJANgM0UwD2pJIARYJVKLBrtSSRKH8nOxSFnOroTpIH3lO2ET42pJIELLPb3qRs5GhJJASHCnSSZ0AypJOkgrvhEHDpCEYXjuTJKgO9FIwzh4mkkqJBindKSSyJNaUeGmSViLTW7UySSqP//Z"/>
          <p:cNvSpPr>
            <a:spLocks noChangeAspect="1" noChangeArrowheads="1"/>
          </p:cNvSpPr>
          <p:nvPr/>
        </p:nvSpPr>
        <p:spPr bwMode="auto">
          <a:xfrm>
            <a:off x="410633" y="7939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07368" y="332656"/>
            <a:ext cx="809105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dirty="0">
                <a:solidFill>
                  <a:prstClr val="black"/>
                </a:solidFill>
              </a:rPr>
              <a:t>Housekeeping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9335" y="404664"/>
            <a:ext cx="11850991" cy="2205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1"/>
              </a:buClr>
              <a:buSzPct val="75000"/>
            </a:pPr>
            <a:endParaRPr lang="en-US" altLang="en-US" sz="8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endParaRPr lang="en-US" altLang="en-US" sz="800" dirty="0"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"/>
            </a:pPr>
            <a:r>
              <a:rPr lang="en-US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2018 Ultimate Bootcamp Dates: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Century Gothic" panose="020B0502020202020204" pitchFamily="34" charset="0"/>
              </a:rPr>
              <a:t>Melbourne: 6-8</a:t>
            </a:r>
            <a:r>
              <a:rPr lang="en-US" altLang="en-US" sz="28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2800" dirty="0">
                <a:latin typeface="Century Gothic" panose="020B0502020202020204" pitchFamily="34" charset="0"/>
              </a:rPr>
              <a:t> April 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Century Gothic" panose="020B0502020202020204" pitchFamily="34" charset="0"/>
              </a:rPr>
              <a:t>Gold Coast: 4-6</a:t>
            </a:r>
            <a:r>
              <a:rPr lang="en-US" altLang="en-US" sz="28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2800" dirty="0">
                <a:latin typeface="Century Gothic" panose="020B0502020202020204" pitchFamily="34" charset="0"/>
              </a:rPr>
              <a:t> May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Century Gothic" panose="020B0502020202020204" pitchFamily="34" charset="0"/>
              </a:rPr>
              <a:t>Perth: 26-28</a:t>
            </a:r>
            <a:r>
              <a:rPr lang="en-US" altLang="en-US" sz="28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2800" dirty="0">
                <a:latin typeface="Century Gothic" panose="020B0502020202020204" pitchFamily="34" charset="0"/>
              </a:rPr>
              <a:t> Oct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endParaRPr lang="en-US" altLang="en-US" sz="2800" dirty="0"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"/>
            </a:pPr>
            <a:r>
              <a:rPr lang="en-US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2018 Other Ultimate Dates: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Century Gothic" panose="020B0502020202020204" pitchFamily="34" charset="0"/>
              </a:rPr>
              <a:t>Realestate Millionaire Within – Brisbane: 13-15</a:t>
            </a:r>
            <a:r>
              <a:rPr lang="en-US" altLang="en-US" sz="28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2800" dirty="0">
                <a:latin typeface="Century Gothic" panose="020B0502020202020204" pitchFamily="34" charset="0"/>
              </a:rPr>
              <a:t> July 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Century Gothic" panose="020B0502020202020204" pitchFamily="34" charset="0"/>
              </a:rPr>
              <a:t>I Love Realestate Super Conference – Melbourne: 9-11</a:t>
            </a:r>
            <a:r>
              <a:rPr lang="en-US" altLang="en-US" sz="2800" baseline="30000" dirty="0">
                <a:latin typeface="Century Gothic" panose="020B0502020202020204" pitchFamily="34" charset="0"/>
              </a:rPr>
              <a:t>th</a:t>
            </a:r>
            <a:r>
              <a:rPr lang="en-US" altLang="en-US" sz="2800" dirty="0">
                <a:latin typeface="Century Gothic" panose="020B0502020202020204" pitchFamily="34" charset="0"/>
              </a:rPr>
              <a:t> Nov 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endParaRPr lang="en-US" altLang="en-US" sz="2800" dirty="0"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 2" panose="05020102010507070707" pitchFamily="18" charset="2"/>
              <a:buChar char=""/>
            </a:pPr>
            <a:r>
              <a:rPr lang="en-US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2018 Quantum Events: </a:t>
            </a:r>
            <a:r>
              <a:rPr lang="en-US" altLang="en-US" sz="3200" dirty="0">
                <a:latin typeface="Century Gothic" panose="020B0502020202020204" pitchFamily="34" charset="0"/>
              </a:rPr>
              <a:t>Check Ultimate Website</a:t>
            </a: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endParaRPr lang="en-US" altLang="en-US" sz="2800" dirty="0">
              <a:latin typeface="Century Gothic" panose="020B0502020202020204" pitchFamily="34" charset="0"/>
            </a:endParaRPr>
          </a:p>
          <a:p>
            <a:pPr marL="1143000" lvl="1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endParaRPr lang="en-US" altLang="en-US" sz="2800" dirty="0">
              <a:latin typeface="Century Gothic" panose="020B0502020202020204" pitchFamily="34" charset="0"/>
            </a:endParaRPr>
          </a:p>
          <a:p>
            <a:pPr marL="685800" indent="-685800" algn="l">
              <a:buClr>
                <a:schemeClr val="accent1"/>
              </a:buClr>
              <a:buSzPct val="75000"/>
              <a:buFont typeface="Wingdings" panose="05000000000000000000" pitchFamily="2" charset="2"/>
              <a:buChar char="v"/>
            </a:pPr>
            <a:endParaRPr lang="en-US" alt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39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9888" y="260648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Activity – Share Feedback on Your Table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1520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148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18256" y="188640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Activity – Group Reflection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1520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028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18256" y="188640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 A – Verdict?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367808" y="2420888"/>
            <a:ext cx="332389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6000" dirty="0">
                <a:latin typeface="Century Gothic" pitchFamily="34" charset="0"/>
              </a:rPr>
              <a:t>POOR</a:t>
            </a:r>
          </a:p>
        </p:txBody>
      </p:sp>
    </p:spTree>
    <p:extLst>
      <p:ext uri="{BB962C8B-B14F-4D97-AF65-F5344CB8AC3E}">
        <p14:creationId xmlns:p14="http://schemas.microsoft.com/office/powerpoint/2010/main" val="36518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oint Star 4"/>
          <p:cNvSpPr/>
          <p:nvPr/>
        </p:nvSpPr>
        <p:spPr>
          <a:xfrm>
            <a:off x="7572859" y="6273006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54" y="44624"/>
            <a:ext cx="4767206" cy="6741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9818"/>
            <a:ext cx="4777675" cy="67561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019332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58" y="116632"/>
            <a:ext cx="4767206" cy="6741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66" y="116632"/>
            <a:ext cx="4767206" cy="6741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6973742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854" y="99392"/>
            <a:ext cx="4779397" cy="6758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406" y="99392"/>
            <a:ext cx="4779397" cy="67586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9678779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06" y="99392"/>
            <a:ext cx="4779397" cy="6758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75" y="99392"/>
            <a:ext cx="4779397" cy="67586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9636025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99392"/>
            <a:ext cx="4779397" cy="6758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67" y="99392"/>
            <a:ext cx="4779397" cy="67586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154485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9888" y="343228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Activity – Share Feedback on Your Table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23528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59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18256" y="188640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Activity – Group Reflection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528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65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21" descr="data:image/jpeg;base64,/9j/4AAQSkZJRgABAQAAAQABAAD/2wCEAAkGBxITEhUSExQWFhUXGRgaGRcYFyAaGBoYHRseGhcXFxcYHiggGBolHRwWITEkJSkrLi4uGCAzODMsNygtLisBCgoKDg0OGxAQGzQkHyYsNDcsLzQ0NCwsLC8sLCwsLCwsLCwsLCwsLCwsLCwsLCwsLCwsLCwsLCwsLCwsLCwsLP/AABEIAMkA+wMBIgACEQEDEQH/xAAbAAACAgMBAAAAAAAAAAAAAAAABgUHAQMEAv/EAEUQAAECAwUFBAYGCQQDAQEAAAECEQADIQQFEjFBBlFhcYETIpGhFCMyscHRB0JSYnLwFTNDU4KSsuHxFiRjonPC0pM0/8QAGQEBAAMBAQAAAAAAAAAAAAAAAAECAwQF/8QAJxEAAgIBBAIDAAIDAQAAAAAAAAECESEDEjFRE0EiMmEEgVJxsTP/2gAMAwEAAhEDEQA/ALwaAGMxgiAMwRh4HgDMEYeB4AzBGHgeAMwRh4HgDMEEYeAMwRh4y8AEEEYeAMwQQQAQQQQAQQQQAQQRh4AzBBBABBBGHgDMEYeCAB4MMZggAggggDxOUySdwJ8IqRG01sUG9IVloEjwID+cWpeimkzTuQv+kxTYsqkliQMq5dKxWTOjRSadncdpbYQ3bLpr11pB/qe2D9upqZkPT+GkcBVoTyLvnpxjWpJ+yT1HlFcmjjElxtPaiKT5hbc3y+NIBtLbD+3V/wBfc0Q+EtVJPX5xg2sDJBH54RGfRaoLlE0vaq1pSr1yiCyXKQCHo6SAC9Y4Rf8AagP/AOid0UY4pcxMwpSXS6tz5b+sdqrLLyClFs+7/eIe5BqD4Mf6ntdB28z+YnXP/Lxul7RWv9/M/m+X9o0y7Ik1DjccI+ceTIAIBrTfl0MVtkbUd/8AqK1DOev+ZvhAraq059svxAHuiLSh6YacCP7RlctIzTTiYWyHX4SqdqLUR+uV4hz84kLm2htC1mWqasggnR34FqQtSRKJNR4v4RssK09sli5IVrpTyiHZDprgfkXhMH7VWuZ+ddI8qveYP2ivzxiKQaZgdY0rmJzUSK6AH86RS32UpE9LvaYf2hHhG306aziYryiBlTUGoJ+MbZnDEdc84i5dikSky8poDmYrwHwEJl77fy5c9cu0dospwhOEDIuSSXAdzuyEd6rQDVljjQHxeIObdkudNmd00ZnZ/ZFYW3yX04rcT2z20lnthKZZUlYD4FBiRvDEgjrEreC1SpS5gJBSHd+Idm4Qk7OXemTb5YGqV/0Fx5Q4bSzP9rOA+z8YYTwayI+y31MVQTlnmovwFNY6Jl6T3Ce0Xl9o+ZJhYumQZYY5kU57y3KOybZVkYDMS2rA9RWNsshRiTn6XWA6p60gZkzWfxjP6SmkBSLStT/ZU4bTio8oW592ICQosMmBGX3leUFrQcKZbApYAKSXD6MR0rFhtQzXTf6jPloM2Yp5iRXIuQC9fz5xYkUxs7OxTpKlvjRNQnFRylwQ/DOusXPFoHPrqmggggi5gEEEEAR20S2ss4/8ah4hoqWTZQVEBLq0bzL7otHbBZFjmsHJAAG8lQEJthsglpzdR9o8dw4Rz609p2fxvr/ZzyLoS3fPQfPWIy239d1nJSudLBGYcrUOiXIMK23G0k6fNVY7KSEJJTMWnNShmgEZJGR38s+G5dhHbHmat8IzUG8yZpe50hzsl+3dOLS5styW7xKC+5ltG+8bjITjlusCuHXo2e9oSLdsuEEtvws2fD3Q3bJXBarKQFz3lkfqWKgk/cWTTkA0S3szGRDhfKOSQvEpGAnES1dSxfgW0hsslyhNVEh6lKfiflEXIs6Jd4oyGOWtYG5QYKA6F/GGcEkxXV1W6orHT7Ie33vYLNSbMlJI0JxK/lDnyiNRt5dSjh7RPWQtvHBCPfWzcpdrnFP6vtFMHoC/eHLE8dk7ZuWE0SMtwziVCL5Zl5Z+kWNZ5Nmnpxy8CknJUs69KPziFvq7ZkkdojvoGdKp3ONRxEK+xyZtntaBLCihZwzECoY5K4FJYvueLW7IKBSaguDxBoYq24Pk0hJTWUV6qYkgkAbzyGvDpGzZ+YZk4kBgEKcsQwdLDjpEeruKYGjtXdEzskkJtOD7qz0dLfCNpP42ZO91DJLu8kArJG4PXrujxbLfYpDCdOlIV9lcwP4O8ats1TvRVCSohailJUnMJJYlJ0JoH0eK3sWxDqK5jnU8d5c++MVnll3jhFk3ff8AYZqsMq0Sio/VEwP0BNY67ZJXQguBVqA72rQxV9r2VQR7AbTfHq7r3tlgUAVKmyBnKWXUkf8AGo1HI05RO3plPIuJIsyYVGUVEYThJYiuT13QsXda1CdNTXJPuz5wyS7cidZzNQXQpCmPQ0O4g0bfCWm0KFpIGqU16HfyisW3aNo4kqJ+61f7uSTn3x/0Vn4RO7WLCbLOUdEHxpCzdhafI4qU/VCocZ1iTNSUzBiQcwTnwhFmk1TF247sVMSmct0BQoPrFLULfVp/iOtd4XfK7ip8kKfJU1LvxrQwhbV3nabZNXJkq7OzJJQkJLdphoVFsxuGTNHCNhsCHVU5muUa037KpItxdhkzUUYpVkpJd+tQYUL8uuZZCFJJVLNOI+6RlXfwiH2ImzrHakSnUZM44cJNAr6qk7i9KZg8BFl3pIEyWpBGYLcC1DFbcSapibdykAypiCGVMQ43KBDgcIuiKSuqWxTUUUCRTN9PnF2x0absw/keggggjQ5gggggCF2rmNJb7Sk+XefyhLvS19lImzB9RClCmoBbzhu2xHq0fi+BhLvuSV2acnMmWr3ZRxa2dSjt0f8AzEnZW6GCSrNRd9XzJP51hyBCas50300eFyXLVhllAOHDvo+XxjTaLKU4V6guOBfKOtR3cmHkaO28rehCkzFJKgFBWHVgXieRtJYyjtPSZWHisA8iDUHnCneMjEKKpu3b/CISTsimesDCCouaumgqXIjLU0YvNm/mcsGNpb+Va7WmbZVEdgGlzAGxLd1FjXCzJ5Pvhhu+0X3bE4QZMhGSpuE4jvwsS54gAcRHZcWzyJc2XZiEUQZisH2XapZ6kNDutSEIOSUISTwSkDyoIynJKkkUjFttti5cuyUmQgJWpU0ipUe6HzJYVz4xrvPa67LNQqlqUPqy0hZ6nIHmYr/aS+7Vb1lKVKRZie6hNHGhmb1HcabhrG+6tk0JDlLq41idnuTKqf8Agiak/SaqbMTLs9mZJUAVKOQfPCkN5xZ0tLFuMVfd9zAz5KEv7YcaBIOJXKgMWh2lYz1ErVFtGbldlTy1lShucR1WG8xItaJiiyQMMw7kryPQ4TyBguSyGapKEs5D1LZB84mbfs6sqEshJK0kCoqRU8qRo5KqMY21uQ4YQoZOD1BHxEaTY0mtRFaTZtvu71cueFAezKWMaRrR6pTyIEddj+kG2gessaVjehZTTexB98ZbOjbyJ8j0u60nI+IiJvfZrGCUsTXM/wBojZf0jgMJlknJrmkpV7yIk7Bt1YZisPamWTQCYhSK/jIw+cGpEva1QjTVXrZSbOAlElayxKQfa9tlBwNTE/Z7KFT1K+zLTlzOvhD2qQlaWUkKSdDUGFA2YyLVND90JDPkAchxMWUryTpwqSRusUn/AHEgmjry/hU0NV4zCmVMKaEIWx3d0sYXrErFOkHQr3fdVDNe8sdjNP3F/wBJiseDabzkrbZSSBMSVACtN1Mx0ETabFPK1LUXl97Ch+NCoa5b4xsxYsaiRkCSatpzqB5tElar1CmGApUQa0ZxoNQW3iOhPBT2QJs5M6SohiibL8CoB6Z9Ie1qJhSn/szqFy25Y0uOUOBEYyyWbQgWNDLL6O3TKLsBilpIPaTHFQVV67tIuWzF0JO9I90baL5Rz/yOEzbBBBHQcwQQQQAl/SbeHYy7Os+z23e/DgUD4O/SI1JDOliCBXQg5F9Xjp+liXilyU8VnwCR8Yru5NpF2QCXNSVytCKrRyH1k8NNI5deG52uTu0foicRZzJ9WagElLhxgOXhl0fWOa2uqoA5ZV4b4mJN7WO0pwpmoU+hOFQ6FiDHr9Gyk1SokbiQRFYa6j9lkS03LgXbNJxAqLcd3KJq55OBCp0zuBqPRkCpUp8nZ+QEc9tvaw2ZzMmywc8L4i/BCXJMKd8bQTbw9RISuXZz7aiGXMAOQA9lGvHyi0pvU4wisYqH6yU2Jvr0q8rRNySqW0of8ctTP1Kn6w7X/ZDNs06Uk95aFAc93XLrFbWexqsk2XMl+2hLgaEEsUltCA3WHu6do7NaPYUEzB7UtZCVDk/tDiPKKSjm0L5ixEulHZrqN4Y79xGnKGSRLUsshyT9Ubt/KGS1WSQs41olk07xYcnMRl57WWGyghU1D/u5TKUd1E0HUiJ3XwVUXFU2SV03YmSCssZhFT9kbgfeY7cVFcj7oqa3beWufaJa5SDLlIU+F3Kx988RRtH1zizLrvKVaECZKUCDmknvJORSoaGKTi1lk6cotbYiXsET6WgaCUo+SU/GG+8J/wDvrKl85doV4dmP/YxhMix2UqnerlEiqlLyFKJxGgpkNwhMs22UmbeYmqWEWaVKXLQtfdxKUUlSq5PhDcofbKKwj447X2WBe90Jnd5hjZn3p0HviAst3BBwrA4RH359JKZc2ULMlE6U/rFg5/cQd4oX4gb4nrFtVYbU3fShf2JhwTByfPmCREU0rJw3SNNrulBTkAYWbfs+lZKcOTVNB/iHwWOWp2WSPxAj3R4nzLJJTimLlgAZrUA3FjEKXQcLPOyElaLHLQslwCz54XOHo2XBoi7fNEy1TQCDgCUK5s58HA6RwXvt+F+qsKe1WadqQRLRxANVnwHHSIrZi9pdjnTU2kLU6EEHDiJUSpUxan1JPlF6bLQe0cbvs47aUkO6FORwwljycgQy2uVilrSPrJUPEECFRO3dj/5Bw7Ns+AMbRt3YyM5n/wCZiyi+iXKzxcaMCwk0ISxBoa6scvnEgq7Ricd4aPpvbjHANurB9pb8ZZiARtSpJkrmK9ViGIsXwtTxLQUWTd8ExbJRxpSMyUtSpZQJNNAIaArOIBG2FiOSz/IflHsbVWQZLPHumIafRJFKmBE2YlVFKJIcaE05xbN3l5Us/cT7hFeTNprGRVdOKa+GcPdwTQqzylDIpDUamlDwaNdHlmOvwiQgggjoOYIIIIARvpRu9cxElSVlISpSVUcHEAQ7/h84rtOzCalU5XgIuvaGwdtIXLAc0KdKguK+XWEyVd4IY0/PGMdWUk8HXoKDjnkrG3XFLS7kqd64fkIgLZctnFACDofyIsxbzRRI6Ev4mI61bOhWaq8K+bt7ootWuS01FleyLtloqkZaqSD746v07PSwQoMNyW90Og2USoMVnwrGheySMeBJcgAkqyALbostVMptiuBTTfVpUrvKDNUlGgPvcxptkpSj3+9kQW3h6eMOszZRIlrUSxAPs1BDh8ywz3xtm7PKTLxqCcISk7izUNTnlEOYUY+ytV2NOWExvkygj2ZaX4pf3w/WbZ+SvszX1iSriO645x0WjZuUgy0kKIWogkkOKJYsBxi2SfGnyJQt0/AXCAAHbDVnAdhzjkm2cr9YQAWdxRRGT0PnD+NmPWrAcsgBsQ9kEMp2r9XxjWvZs9phwl8LMSwwu7u0LHiRXfoiSrEUlXMn5x3yFFRIwJwsKYBvh2n7MywpKEhSlEOajAOZ1qDrGyx3GErbCEqYUzCg+mTeJyiG3RPiVizYZq5Y7sqTvrLBPvjzeUgzh30JfgG+MOt33eJk0S8CcFXWSxLEOUg8+MdyLjlknAhwCQ6lBL8BGVSuw1FFXybgT9mmugpqY9/6dlpV7AJB1yizbx2dQmUCQQ471ci9G1PhHqZc6AlUyYkghmD5v57tIn5k1ASLLbZ0sYUBAA3I+Ucy7TPXNUoqLsHYAeXJoerHcaVE4kKAZ8+I4OddIyvZyUhdMS1rOWIAUAFWFMjEJNE3FZEgrnkgYlPlkBy0jZ2k4j9aogvk3XSH2y3CnGEqQoHMMe6WNA8aLvuGV2JVMCqKNAak0oKa+UW+QepAR+xW7v1wJ+Udszt5iQlayUhqYUDlUJh9s+zElgVBQUdMTsDUaR6l3HIBbvPvcddK+cVe8lTgJl33VMUwKlAZeyn5Vial7FIIqVeHyidFkRL9nET4+TR33NNUoqCiCzUGfWppFXu9sb16FlOxUoDVx+dYtG67N2cmXL+whKfAAREyJIUpI4/5hgjfQTyzn1p3SCCCCNzAIIIIAI1TkhlFhkfdG2Oa8lNJmHchZ/6mARVFiQMIJd6UJy6PHUJvBMaJS1OA6Ujk58TEjLSfteA+AjhaOk5wrh8ubHWNU1UoqckJUAKhTHeB7okPR1nSnGnxeMzrE9VIQegfk+6I3RXsOMuiJRbCpE4O4SzKaprlSp0jbbCTZ1sQPVdfYz/JjvWEIDKQEjJmZMebZPT2ZKUpPdZn0bdE4ZDdPIvWF0JspVkE57u6GiTm2nvyMLAhSsi5rhY05RGoQlwkkOAGS2egpEpZrAXBCEp3GhMd8opZZSGpeEeFqSmcrGQMSAHORLjdlkaR6m2hKJycSmBQ1TRwaA7suUSUmxgsFYTTIjf7ozMuqWoEHCc8w+cYbo9nR8uiItik9sk4kodDOSN5pnTMRzy7WO0ftAtYpUggAlqHcH0ibmXYku4BZqcMunxiPl3afZQEtmKBxzOZi0UnwVepteUadmworQAtOcx0g/hwknQaNxid9GSMSpc1MurkBQKX1pEZd0kyZiUqQkOFHEkV0enHPpEpLs8k17KtcwQPCKSaTorK5ZRptVox2YqUoA8CAKFnaOq0KkLl+2llAVcZ0NR749zJAYAbmIagG5sjzjg7IJcJlkauElvGK70FBs9W+9pKAWnS8QFA4z6xok2+V2klaloqgucSWxEHOtHceMcK5skkTFy0g0D4alqDMe6NtskrUQ8lZScxgNDk7AUEWTQlFjCi9JIIT2kvf7VP8xD2JZAE3EClCj3RyDq8xGq75KkZSlJ4lJfx/OUdE+eqUlpclSxmyd+VX0+UNy4RTa/ZMC1oICsdDyrzjxNtCAGxADx+EK9jvtCh2YQUqBPdzbfTSsS9lmlQBGWlCfhBquSOVaPVqtUkhzMA8a7y0SWxk1CpywlYV3HIH4gxrzMRU+TMUGA6M451jv2IkFNpWVBnlkAjIspNImLTZOdrHgIG4R6ggjYxCCCCACCCCACOG+z/ALeb+BXuMd0R20JPo01sylvGnxiJcAQbvsuLMUoXOnQ6x22+2yrPLVMWoJQnM6k6AaqJOgj3IASkJGnmdTFcbcW5VotJkgnspVG3r+sf/Xod8ealuZ0t+KFvk9W/6RbQteGzSUgaFYKlHokhKfOPcray8UVWJRG4oLNzSQx6xI7MbPpSnEoVLc/7RL2y7JbFqtnwMa1Ho5/JqtXdGu59sJE8iVOSJa1UAV3kKfcrQ8DGb6sipAUpBOBQVQ1amUd1y3HIQlMzAlUwgHEQ5D5BL5dI87YzgiyTFHTD4lQTTxjO1upHU4ylp3LkjLtsRnTQtKnCQlyzka4RxrDFPIloKlKCUJDkksABqSco0XFZuylJTrmr8Rz+XSF7b150yVZArufrZnGrIHiCfCOmct8vwmEPHH9Fy/dvrTMUUWFDJFO0UjEs8Qk0SOBBPKI2XtJe8vDMXNJH2VS04TTIhKQfCH/Z3ZtEsY1Ya6DLzz18dY6bVYUqBQUhtHDDd456RrDZ0YSlJvlnDsltWm0ns5g7OezsD3VjUoerjd74n7XJJZSPbFefDnFabR3cqQoTZQwrQoKBG8Vyiz7qtQnSZU4BgtCVNucAt0MZ6kUvlE6INtVIVNqNtkWdUpZlmYe8nCCxy1fl5x3bI7aotqjL7MypjOEqIOIDNiwqNzZb6xFba3NLM5yA8xiBuLHF54f5oWJsldlXLtEuhQqu7c3IjEOsUlGM/wDZMYNRbLpUkCpGW4+6Kztv0l9sFyJNmm4l4pYJWMSXdOLDh+OkWTd9pTMlpWk4gpKVg7wQ4Oe6K7v26kyLUZqE91Z7RLaOXU38WLyjPTS9oim+CLvu1W1CQuYlOBLEEHvHViWY9B4xO7OfST6VaEyTIUgrfCrGFAEAliMIpQ74klIlzZIWuoUKg5nk5p/iIbYu5EC2zZoHdlBk8Fqo3QYvKNPi4O1wWmmpJliypj/EfERX21f0hJsloVZk2dUwpCXOLCKh2AAOhz5wyXLtGi0TbTKT+wmBGLeGDn+YLHSIP6QLmSpaLQwcshRbUOUk8w46CMoRW6poiWV8WK0uVaShU9CEpC3URiOIYjiYNlpGy7fpHXJSiSbKSEgJK+0OIgUcJIYHPWGW4ezVIYkBqMdK5buTxA3ncaJk6XLR9dYAO4D2vCvhHRFxk6kis4UrRZS7ehEkzie4E4jyZ/H5xD/RttVNtltKTLQiUmXMIYHES6QHJLZE5CPO2Sz2aLOkDvFyHoEpoARz/pjt+jqxhE8EDNCv7uGppFdCKWaM9RllwQQR1HOEEEEAEEEEAER20CmkK6e8RIxF7SKAkl/tJ98U1Pqy0PshSlJq8V/cNiExaiQ5KiS+8knPnFhJMKlySVS5i0fZUR0ehjzoezfXVuI3SJCJaWIbKsabwQlQOEUIcR0TKhtYE7jkI1FJrIpSdrBZ09lOlLVholSGJbMAhRGW8QvX3tCu3TpElMpaJImoKgcySpk4iKACpZzUcIbLxsSCo0FTTJ33RG7Q3ZJsUhVpK1HAUNQVOMYfj4REdqlxkrF6jW30v+DpKU3whWvRf+9mGh9gV0AS+emZhjkrxAKFQQCORDiFnaKW1pzZK0gkjOndID55A9YvDPJ0z/BqlS0+rBUXLsG4ORTc8eVKT3uGrdMs41yJbiWU5JArwyjZKsjlSSXJBr1DRqngx/SE2lsQ7Iro+lHzjq2NJ9DlA594eC1D4Ro2utJloKT7vKJC5LOZdnlII7wSMX4jVQ8SYiT+NGqWEyK2wkgLkKo5x+DJiLtF3drLVL3ng7b6x17U2l7TIl/ZSpRb79E/0GNlkJwrALkVrnh0qOR8YpnBa6Nv0d2tfZKsy/bkKp/4yTh5sXHCkSe1ljC5JmAVRnvw6ni1D0MJllmrsttlTyT2a/VzK5BVA+5ixr9mLLWAoEGoIIPEHOKauJbl7KRxgr42soThZsIpRwWy3xKWOYLHdqpymxEFdanEqkob/secLFpsqzbU2Jy2P/ozlQ3d3zhj28n4ky5AAYd9Q4DuoHvP8MWl6j2T9mIWwV4mzW0YlAonshRGRUT3VHjiPmYt622PtZakKPtAdFaHxiqrdYO4Th6M3+Dyiy9k739IsyF+0sd1dWOIanmGPWLa0bqaM4/F7WLN1SyjEFJZiQ+bMWYtWkSGy1k7S1LnAUlpYYapxK1H8L+McW2yTIm9ugEBYORYYwKvzDHxiZ2fnGRYDNNJiwZh/EqiPLDFb+N9l5O2l0RV5WztbUsgghPdHIburnrDbssQm0Sk6lK38MsucJt12I4s6cd/OGTZZ/0g7uHUBo3cVlvjeNKkYSjhssqCCCNjAIIIIAIIIIAIXdu5hTZSRmFoPgX+EMULm3SmkJ4zE/0qis/qxtcsIXbHaUzEBadcxuOojgvGyAKM0ajvcCMlU0Zh0ELibzXZphKWKT7SdD8jxhos1/SFgOcBP1VZfzDu+bx5souLtHXpai1FT5Nt2Wx01NRu15RuNoJBLNGgmU74kdCP8Rmfa5IHfmJbc4J8BEqZZ6LRrssnGsLOSchvOnQZwl/STeHbLTZ0VTLOJX/k0HQE9TwiVvra4AGXZwcRpi1H4U/EtyiHsN14WXNZsSaHMnEMz8TGmnF7tzKy42x/sntgr0PYpss2i0A4PvI0HNNByaJu/ru7eWyWC0VSd+9L8fgIibwulDhcpQSQxSAag5ulWYMddkvdaWEwYvvBgeZQ9eh6RpNZtGsFJo5NntoezV2E0FJy71CDubwrDHMvSSh1uHAz4Zs8R1omWKeQV4CoaqSUqB3OQCPGMSbPZJZcYOqirwd+MLKzSka1g2iYmYpLS0nEHHtnRt6ddxoz6SNrtSZSVTZiu6Ktq+gG8xHXnf0oDMqVo1MshWvgIgF2a0WpYmTgezTVIbClP8Oe/jENNvOCywqRolmZOmCeQy5iyW3JCWQnoG6vE1ZR2anKSz16s78NRnlHQLNKlKlAEFys1I3CnSO+fLQoghTFmVuIqwIO7hCVllVUKO16CUlIY6037xDRsRefb2VCie8juLH3k5Hqlj1iMvixJUAUkEilaRA3Rb5lhnTBhK0zADhJaoJqDllFnHfClyYybUrfA9zrrQbWi0t3ky1SzXeQUnoyh/FCZelqM6dMmCoKmS32E91JPA1V/FEivbBa0qQmzlJW6QcbkEhsXs1amsarHd4ChwG8eEUjFp/Iuni0arbJ9UDQuObUrxG+OTYO8OxtS5BJwzcq5LGTcw46CGNQQpJBApk3L8+EJl6XetKhMliqCFAihoR41jaLi04MpqKWJFibR3Wi0yewVRyCk8QX9zjkTHJtBNwIlyyw4cBQdM/CIdG3alB/RjufE1eqY9YplrUmYpGEYad4FgHauZBzy1jnUJXUiU1yjosCilClAvQsIm9nSfS0K3mtXZ0nw/xEFaZZCOzQATqXanDziZuOYfS5TGmMU6EfGN1yUk3nBZcEEEdByhBBBABBBBABELtZd3byMLthUlWZGTg5cCYmSY8TJeIEHUEeMRJWqLRdNMrobHyT3iHO91f/AFGZexsgVAPPEr/6hu/RawGDZM7x6Rd69QD1jk2SOhzi84FE7OSk07o5gO/WPKtlpSgQXruJT7jDgq7lvpGDdy9w8YjZLov5UJkjY6Sj2Q3In5x5t+yScJWFElIxMpRIpVqnhDt+j17h4x5XdaiCCBXjDZIlay7F6VciCATLQ+9n8DG4XLLr6tHPDEzYbkVLQlDg4QA/LpHQLvXvT5/KJ2T6IesvTIBF3JB9lI5JjYq7UnMJPMRNpu5Y1HnGRd6t6fOJ2z6KPUiLv6Dlfu0P+ERsVdSDmE+ETvoC96fE/KM+gL+74n5Q2T6HkXYvpuOWVA4U+Ed6Lnk/u0fyiJMXep6ke+NvoZ3+UNkn6IeouyJF1Sh9RPgI9pu6X9hP8oiS9CO8eEevRDvh45dEeRdkUq7pbk4E+AjV+iJP7uX/ACiJk2M7xGPQzvEPHLoeRdkQq6ZX7tDfhEa/0NJ/doHQRN+hneIwbEd4h45dDyfpCpu2WKJQkDgKRoXdUt/1aT/CPlDALAd4g9AO8Q8cuifIuyAF0SwGMqW27CI6btuqX2qCJaE4XNAAenVolTYDvEbrLZcLklyYtCEryispquTqgjEZjpMAggggAjDwRmAMARmCCACCCCACCCCACCCCACCCCACCCCACCCCACCCCACCCCACCCCACCCCACCCCACCCCACMRmCAMAxmMERkQAQQQQAQQQQAQQQQAQQQQBw3xImrl4ZK8C3He3A0VpmASRxAiHF228qQ89ISR6zCouFEEns+7klSZYDtRcwnIAshgEALsqw2/sVpXNQZii6VBZASHC8NEOzqmIoxwoRqS3gXVbEBQlzEsoLYFZASpSppxDuHLFJpvSerLGYAWl3RaxiwTakNWavLtVrH1e6ShSRTLC1QXjNquq1qQUidUieCe0UB3sXZYcKaN3H3VYQyRgQBAGwWvGT2ndxPh7VQJHfZjgOBnlhq4sJfjiRd1qRKMvGk95wRMKDhp6sEIOHU4tWyrRhEYgBcmXZbSV+uYEqIZZd/W4PqUAxSQQKHATrWZsUiYmWEqW6go1zJTiJSCTrhYPHUYzAELe93zVzcctMogyVyz2ilBypSCHSEkFICVa1dso4J1wTcOBIQE9nLSfWEk4ZomKQ3Z4QgpxJyYO2FoaIBAC0bgmYXwSFTOylyw4YNiebiIQyu6mWA6W7mQBIjxPuG0NhC0FHZS0BCnxJwKlkpExiFYgJjkoAPdBSQGhojMAL923PMRMkKUEDs0FJUFOogg4UtgFBTUJz7oozDHmPUAEEEEAEEEEAEEEEAEEEEAf/Z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88" name="AutoShape 23" descr="data:image/jpeg;base64,/9j/4AAQSkZJRgABAQAAAQABAAD/2wCEAAkGBxITEhUSExQWFhUXGRgaGRcYFyAaGBoYHRseGhcXFxcYHiggGBolHRwWITEkJSkrLi4uGCAzODMsNygtLisBCgoKDg0OGxAQGzQkHyYsNDcsLzQ0NCwsLC8sLCwsLCwsLCwsLCwsLCwsLCwsLCwsLCwsLCwsLCwsLCwsLCwsLP/AABEIAMkA+wMBIgACEQEDEQH/xAAbAAACAgMBAAAAAAAAAAAAAAAABgUHAQMEAv/EAEUQAAECAwUFBAYGCQQDAQEAAAECEQADIQQFEjFBBlFhcYETIpGhFCMyscHRB0JSYnLwFTNDU4KSsuHxFiRjonPC0pM0/8QAGQEBAAMBAQAAAAAAAAAAAAAAAAECAwQF/8QAJxEAAgIBBAIDAAIDAQAAAAAAAAECESEDEjFRE0EiMmEEgVJxsTP/2gAMAwEAAhEDEQA/ALwaAGMxgiAMwRh4HgDMEYeB4AzBGHgeAMwRh4HgDMEEYeAMwRh4y8AEEEYeAMwQQQAQQQQAQQQQAQQRh4AzBBBABBBGHgDMEYeCAB4MMZggAggggDxOUySdwJ8IqRG01sUG9IVloEjwID+cWpeimkzTuQv+kxTYsqkliQMq5dKxWTOjRSadncdpbYQ3bLpr11pB/qe2D9upqZkPT+GkcBVoTyLvnpxjWpJ+yT1HlFcmjjElxtPaiKT5hbc3y+NIBtLbD+3V/wBfc0Q+EtVJPX5xg2sDJBH54RGfRaoLlE0vaq1pSr1yiCyXKQCHo6SAC9Y4Rf8AagP/AOid0UY4pcxMwpSXS6tz5b+sdqrLLyClFs+7/eIe5BqD4Mf6ntdB28z+YnXP/Lxul7RWv9/M/m+X9o0y7Ik1DjccI+ceTIAIBrTfl0MVtkbUd/8AqK1DOev+ZvhAraq059svxAHuiLSh6YacCP7RlctIzTTiYWyHX4SqdqLUR+uV4hz84kLm2htC1mWqasggnR34FqQtSRKJNR4v4RssK09sli5IVrpTyiHZDprgfkXhMH7VWuZ+ddI8qveYP2ivzxiKQaZgdY0rmJzUSK6AH86RS32UpE9LvaYf2hHhG306aziYryiBlTUGoJ+MbZnDEdc84i5dikSky8poDmYrwHwEJl77fy5c9cu0dospwhOEDIuSSXAdzuyEd6rQDVljjQHxeIObdkudNmd00ZnZ/ZFYW3yX04rcT2z20lnthKZZUlYD4FBiRvDEgjrEreC1SpS5gJBSHd+Idm4Qk7OXemTb5YGqV/0Fx5Q4bSzP9rOA+z8YYTwayI+y31MVQTlnmovwFNY6Jl6T3Ce0Xl9o+ZJhYumQZYY5kU57y3KOybZVkYDMS2rA9RWNsshRiTn6XWA6p60gZkzWfxjP6SmkBSLStT/ZU4bTio8oW592ICQosMmBGX3leUFrQcKZbApYAKSXD6MR0rFhtQzXTf6jPloM2Yp5iRXIuQC9fz5xYkUxs7OxTpKlvjRNQnFRylwQ/DOusXPFoHPrqmggggi5gEEEEAR20S2ss4/8ah4hoqWTZQVEBLq0bzL7otHbBZFjmsHJAAG8lQEJthsglpzdR9o8dw4Rz609p2fxvr/ZzyLoS3fPQfPWIy239d1nJSudLBGYcrUOiXIMK23G0k6fNVY7KSEJJTMWnNShmgEZJGR38s+G5dhHbHmat8IzUG8yZpe50hzsl+3dOLS5styW7xKC+5ltG+8bjITjlusCuHXo2e9oSLdsuEEtvws2fD3Q3bJXBarKQFz3lkfqWKgk/cWTTkA0S3szGRDhfKOSQvEpGAnES1dSxfgW0hsslyhNVEh6lKfiflEXIs6Jd4oyGOWtYG5QYKA6F/GGcEkxXV1W6orHT7Ie33vYLNSbMlJI0JxK/lDnyiNRt5dSjh7RPWQtvHBCPfWzcpdrnFP6vtFMHoC/eHLE8dk7ZuWE0SMtwziVCL5Zl5Z+kWNZ5Nmnpxy8CknJUs69KPziFvq7ZkkdojvoGdKp3ONRxEK+xyZtntaBLCihZwzECoY5K4FJYvueLW7IKBSaguDxBoYq24Pk0hJTWUV6qYkgkAbzyGvDpGzZ+YZk4kBgEKcsQwdLDjpEeruKYGjtXdEzskkJtOD7qz0dLfCNpP42ZO91DJLu8kArJG4PXrujxbLfYpDCdOlIV9lcwP4O8ats1TvRVCSohailJUnMJJYlJ0JoH0eK3sWxDqK5jnU8d5c++MVnll3jhFk3ff8AYZqsMq0Sio/VEwP0BNY67ZJXQguBVqA72rQxV9r2VQR7AbTfHq7r3tlgUAVKmyBnKWXUkf8AGo1HI05RO3plPIuJIsyYVGUVEYThJYiuT13QsXda1CdNTXJPuz5wyS7cidZzNQXQpCmPQ0O4g0bfCWm0KFpIGqU16HfyisW3aNo4kqJ+61f7uSTn3x/0Vn4RO7WLCbLOUdEHxpCzdhafI4qU/VCocZ1iTNSUzBiQcwTnwhFmk1TF247sVMSmct0BQoPrFLULfVp/iOtd4XfK7ip8kKfJU1LvxrQwhbV3nabZNXJkq7OzJJQkJLdphoVFsxuGTNHCNhsCHVU5muUa037KpItxdhkzUUYpVkpJd+tQYUL8uuZZCFJJVLNOI+6RlXfwiH2ImzrHakSnUZM44cJNAr6qk7i9KZg8BFl3pIEyWpBGYLcC1DFbcSapibdykAypiCGVMQ43KBDgcIuiKSuqWxTUUUCRTN9PnF2x0absw/keggggjQ5gggggCF2rmNJb7Sk+XefyhLvS19lImzB9RClCmoBbzhu2xHq0fi+BhLvuSV2acnMmWr3ZRxa2dSjt0f8AzEnZW6GCSrNRd9XzJP51hyBCas50300eFyXLVhllAOHDvo+XxjTaLKU4V6guOBfKOtR3cmHkaO28rehCkzFJKgFBWHVgXieRtJYyjtPSZWHisA8iDUHnCneMjEKKpu3b/CISTsimesDCCouaumgqXIjLU0YvNm/mcsGNpb+Va7WmbZVEdgGlzAGxLd1FjXCzJ5Pvhhu+0X3bE4QZMhGSpuE4jvwsS54gAcRHZcWzyJc2XZiEUQZisH2XapZ6kNDutSEIOSUISTwSkDyoIynJKkkUjFttti5cuyUmQgJWpU0ipUe6HzJYVz4xrvPa67LNQqlqUPqy0hZ6nIHmYr/aS+7Vb1lKVKRZie6hNHGhmb1HcabhrG+6tk0JDlLq41idnuTKqf8Agiak/SaqbMTLs9mZJUAVKOQfPCkN5xZ0tLFuMVfd9zAz5KEv7YcaBIOJXKgMWh2lYz1ErVFtGbldlTy1lShucR1WG8xItaJiiyQMMw7kryPQ4TyBguSyGapKEs5D1LZB84mbfs6sqEshJK0kCoqRU8qRo5KqMY21uQ4YQoZOD1BHxEaTY0mtRFaTZtvu71cueFAezKWMaRrR6pTyIEddj+kG2gessaVjehZTTexB98ZbOjbyJ8j0u60nI+IiJvfZrGCUsTXM/wBojZf0jgMJlknJrmkpV7yIk7Bt1YZisPamWTQCYhSK/jIw+cGpEva1QjTVXrZSbOAlElayxKQfa9tlBwNTE/Z7KFT1K+zLTlzOvhD2qQlaWUkKSdDUGFA2YyLVND90JDPkAchxMWUryTpwqSRusUn/AHEgmjry/hU0NV4zCmVMKaEIWx3d0sYXrErFOkHQr3fdVDNe8sdjNP3F/wBJiseDabzkrbZSSBMSVACtN1Mx0ETabFPK1LUXl97Ch+NCoa5b4xsxYsaiRkCSatpzqB5tElar1CmGApUQa0ZxoNQW3iOhPBT2QJs5M6SohiibL8CoB6Z9Ie1qJhSn/szqFy25Y0uOUOBEYyyWbQgWNDLL6O3TKLsBilpIPaTHFQVV67tIuWzF0JO9I90baL5Rz/yOEzbBBBHQcwQQQQAl/SbeHYy7Os+z23e/DgUD4O/SI1JDOliCBXQg5F9Xjp+liXilyU8VnwCR8Yru5NpF2QCXNSVytCKrRyH1k8NNI5deG52uTu0foicRZzJ9WagElLhxgOXhl0fWOa2uqoA5ZV4b4mJN7WO0pwpmoU+hOFQ6FiDHr9Gyk1SokbiQRFYa6j9lkS03LgXbNJxAqLcd3KJq55OBCp0zuBqPRkCpUp8nZ+QEc9tvaw2ZzMmywc8L4i/BCXJMKd8bQTbw9RISuXZz7aiGXMAOQA9lGvHyi0pvU4wisYqH6yU2Jvr0q8rRNySqW0of8ctTP1Kn6w7X/ZDNs06Uk95aFAc93XLrFbWexqsk2XMl+2hLgaEEsUltCA3WHu6do7NaPYUEzB7UtZCVDk/tDiPKKSjm0L5ixEulHZrqN4Y79xGnKGSRLUsshyT9Ubt/KGS1WSQs41olk07xYcnMRl57WWGyghU1D/u5TKUd1E0HUiJ3XwVUXFU2SV03YmSCssZhFT9kbgfeY7cVFcj7oqa3beWufaJa5SDLlIU+F3Kx988RRtH1zizLrvKVaECZKUCDmknvJORSoaGKTi1lk6cotbYiXsET6WgaCUo+SU/GG+8J/wDvrKl85doV4dmP/YxhMix2UqnerlEiqlLyFKJxGgpkNwhMs22UmbeYmqWEWaVKXLQtfdxKUUlSq5PhDcofbKKwj447X2WBe90Jnd5hjZn3p0HviAst3BBwrA4RH359JKZc2ULMlE6U/rFg5/cQd4oX4gb4nrFtVYbU3fShf2JhwTByfPmCREU0rJw3SNNrulBTkAYWbfs+lZKcOTVNB/iHwWOWp2WSPxAj3R4nzLJJTimLlgAZrUA3FjEKXQcLPOyElaLHLQslwCz54XOHo2XBoi7fNEy1TQCDgCUK5s58HA6RwXvt+F+qsKe1WadqQRLRxANVnwHHSIrZi9pdjnTU2kLU6EEHDiJUSpUxan1JPlF6bLQe0cbvs47aUkO6FORwwljycgQy2uVilrSPrJUPEECFRO3dj/5Bw7Ns+AMbRt3YyM5n/wCZiyi+iXKzxcaMCwk0ISxBoa6scvnEgq7Ricd4aPpvbjHANurB9pb8ZZiARtSpJkrmK9ViGIsXwtTxLQUWTd8ExbJRxpSMyUtSpZQJNNAIaArOIBG2FiOSz/IflHsbVWQZLPHumIafRJFKmBE2YlVFKJIcaE05xbN3l5Us/cT7hFeTNprGRVdOKa+GcPdwTQqzylDIpDUamlDwaNdHlmOvwiQgggjoOYIIIIARvpRu9cxElSVlISpSVUcHEAQ7/h84rtOzCalU5XgIuvaGwdtIXLAc0KdKguK+XWEyVd4IY0/PGMdWUk8HXoKDjnkrG3XFLS7kqd64fkIgLZctnFACDofyIsxbzRRI6Ev4mI61bOhWaq8K+bt7ootWuS01FleyLtloqkZaqSD746v07PSwQoMNyW90Og2USoMVnwrGheySMeBJcgAkqyALbostVMptiuBTTfVpUrvKDNUlGgPvcxptkpSj3+9kQW3h6eMOszZRIlrUSxAPs1BDh8ywz3xtm7PKTLxqCcISk7izUNTnlEOYUY+ytV2NOWExvkygj2ZaX4pf3w/WbZ+SvszX1iSriO645x0WjZuUgy0kKIWogkkOKJYsBxi2SfGnyJQt0/AXCAAHbDVnAdhzjkm2cr9YQAWdxRRGT0PnD+NmPWrAcsgBsQ9kEMp2r9XxjWvZs9phwl8LMSwwu7u0LHiRXfoiSrEUlXMn5x3yFFRIwJwsKYBvh2n7MywpKEhSlEOajAOZ1qDrGyx3GErbCEqYUzCg+mTeJyiG3RPiVizYZq5Y7sqTvrLBPvjzeUgzh30JfgG+MOt33eJk0S8CcFXWSxLEOUg8+MdyLjlknAhwCQ6lBL8BGVSuw1FFXybgT9mmugpqY9/6dlpV7AJB1yizbx2dQmUCQQ471ci9G1PhHqZc6AlUyYkghmD5v57tIn5k1ASLLbZ0sYUBAA3I+Ucy7TPXNUoqLsHYAeXJoerHcaVE4kKAZ8+I4OddIyvZyUhdMS1rOWIAUAFWFMjEJNE3FZEgrnkgYlPlkBy0jZ2k4j9aogvk3XSH2y3CnGEqQoHMMe6WNA8aLvuGV2JVMCqKNAak0oKa+UW+QepAR+xW7v1wJ+Udszt5iQlayUhqYUDlUJh9s+zElgVBQUdMTsDUaR6l3HIBbvPvcddK+cVe8lTgJl33VMUwKlAZeyn5Vial7FIIqVeHyidFkRL9nET4+TR33NNUoqCiCzUGfWppFXu9sb16FlOxUoDVx+dYtG67N2cmXL+whKfAAREyJIUpI4/5hgjfQTyzn1p3SCCCCNzAIIIIAI1TkhlFhkfdG2Oa8lNJmHchZ/6mARVFiQMIJd6UJy6PHUJvBMaJS1OA6Ujk58TEjLSfteA+AjhaOk5wrh8ubHWNU1UoqckJUAKhTHeB7okPR1nSnGnxeMzrE9VIQegfk+6I3RXsOMuiJRbCpE4O4SzKaprlSp0jbbCTZ1sQPVdfYz/JjvWEIDKQEjJmZMebZPT2ZKUpPdZn0bdE4ZDdPIvWF0JspVkE57u6GiTm2nvyMLAhSsi5rhY05RGoQlwkkOAGS2egpEpZrAXBCEp3GhMd8opZZSGpeEeFqSmcrGQMSAHORLjdlkaR6m2hKJycSmBQ1TRwaA7suUSUmxgsFYTTIjf7ozMuqWoEHCc8w+cYbo9nR8uiItik9sk4kodDOSN5pnTMRzy7WO0ftAtYpUggAlqHcH0ibmXYku4BZqcMunxiPl3afZQEtmKBxzOZi0UnwVepteUadmworQAtOcx0g/hwknQaNxid9GSMSpc1MurkBQKX1pEZd0kyZiUqQkOFHEkV0enHPpEpLs8k17KtcwQPCKSaTorK5ZRptVox2YqUoA8CAKFnaOq0KkLl+2llAVcZ0NR749zJAYAbmIagG5sjzjg7IJcJlkauElvGK70FBs9W+9pKAWnS8QFA4z6xok2+V2klaloqgucSWxEHOtHceMcK5skkTFy0g0D4alqDMe6NtskrUQ8lZScxgNDk7AUEWTQlFjCi9JIIT2kvf7VP8xD2JZAE3EClCj3RyDq8xGq75KkZSlJ4lJfx/OUdE+eqUlpclSxmyd+VX0+UNy4RTa/ZMC1oICsdDyrzjxNtCAGxADx+EK9jvtCh2YQUqBPdzbfTSsS9lmlQBGWlCfhBquSOVaPVqtUkhzMA8a7y0SWxk1CpywlYV3HIH4gxrzMRU+TMUGA6M451jv2IkFNpWVBnlkAjIspNImLTZOdrHgIG4R6ggjYxCCCCACCCCACOG+z/ALeb+BXuMd0R20JPo01sylvGnxiJcAQbvsuLMUoXOnQ6x22+2yrPLVMWoJQnM6k6AaqJOgj3IASkJGnmdTFcbcW5VotJkgnspVG3r+sf/Xod8ealuZ0t+KFvk9W/6RbQteGzSUgaFYKlHokhKfOPcray8UVWJRG4oLNzSQx6xI7MbPpSnEoVLc/7RL2y7JbFqtnwMa1Ho5/JqtXdGu59sJE8iVOSJa1UAV3kKfcrQ8DGb6sipAUpBOBQVQ1amUd1y3HIQlMzAlUwgHEQ5D5BL5dI87YzgiyTFHTD4lQTTxjO1upHU4ylp3LkjLtsRnTQtKnCQlyzka4RxrDFPIloKlKCUJDkksABqSco0XFZuylJTrmr8Rz+XSF7b150yVZArufrZnGrIHiCfCOmct8vwmEPHH9Fy/dvrTMUUWFDJFO0UjEs8Qk0SOBBPKI2XtJe8vDMXNJH2VS04TTIhKQfCH/Z3ZtEsY1Ya6DLzz18dY6bVYUqBQUhtHDDd456RrDZ0YSlJvlnDsltWm0ns5g7OezsD3VjUoerjd74n7XJJZSPbFefDnFabR3cqQoTZQwrQoKBG8Vyiz7qtQnSZU4BgtCVNucAt0MZ6kUvlE6INtVIVNqNtkWdUpZlmYe8nCCxy1fl5x3bI7aotqjL7MypjOEqIOIDNiwqNzZb6xFba3NLM5yA8xiBuLHF54f5oWJsldlXLtEuhQqu7c3IjEOsUlGM/wDZMYNRbLpUkCpGW4+6Kztv0l9sFyJNmm4l4pYJWMSXdOLDh+OkWTd9pTMlpWk4gpKVg7wQ4Oe6K7v26kyLUZqE91Z7RLaOXU38WLyjPTS9oim+CLvu1W1CQuYlOBLEEHvHViWY9B4xO7OfST6VaEyTIUgrfCrGFAEAliMIpQ74klIlzZIWuoUKg5nk5p/iIbYu5EC2zZoHdlBk8Fqo3QYvKNPi4O1wWmmpJliypj/EfERX21f0hJsloVZk2dUwpCXOLCKh2AAOhz5wyXLtGi0TbTKT+wmBGLeGDn+YLHSIP6QLmSpaLQwcshRbUOUk8w46CMoRW6poiWV8WK0uVaShU9CEpC3URiOIYjiYNlpGy7fpHXJSiSbKSEgJK+0OIgUcJIYHPWGW4ezVIYkBqMdK5buTxA3ncaJk6XLR9dYAO4D2vCvhHRFxk6kis4UrRZS7ehEkzie4E4jyZ/H5xD/RttVNtltKTLQiUmXMIYHES6QHJLZE5CPO2Sz2aLOkDvFyHoEpoARz/pjt+jqxhE8EDNCv7uGppFdCKWaM9RllwQQR1HOEEEEAEEEEAER20CmkK6e8RIxF7SKAkl/tJ98U1Pqy0PshSlJq8V/cNiExaiQ5KiS+8knPnFhJMKlySVS5i0fZUR0ehjzoezfXVuI3SJCJaWIbKsabwQlQOEUIcR0TKhtYE7jkI1FJrIpSdrBZ09lOlLVholSGJbMAhRGW8QvX3tCu3TpElMpaJImoKgcySpk4iKACpZzUcIbLxsSCo0FTTJ33RG7Q3ZJsUhVpK1HAUNQVOMYfj4REdqlxkrF6jW30v+DpKU3whWvRf+9mGh9gV0AS+emZhjkrxAKFQQCORDiFnaKW1pzZK0gkjOndID55A9YvDPJ0z/BqlS0+rBUXLsG4ORTc8eVKT3uGrdMs41yJbiWU5JArwyjZKsjlSSXJBr1DRqngx/SE2lsQ7Iro+lHzjq2NJ9DlA594eC1D4Ro2utJloKT7vKJC5LOZdnlII7wSMX4jVQ8SYiT+NGqWEyK2wkgLkKo5x+DJiLtF3drLVL3ng7b6x17U2l7TIl/ZSpRb79E/0GNlkJwrALkVrnh0qOR8YpnBa6Nv0d2tfZKsy/bkKp/4yTh5sXHCkSe1ljC5JmAVRnvw6ni1D0MJllmrsttlTyT2a/VzK5BVA+5ixr9mLLWAoEGoIIPEHOKauJbl7KRxgr42soThZsIpRwWy3xKWOYLHdqpymxEFdanEqkob/secLFpsqzbU2Jy2P/ozlQ3d3zhj28n4ky5AAYd9Q4DuoHvP8MWl6j2T9mIWwV4mzW0YlAonshRGRUT3VHjiPmYt622PtZakKPtAdFaHxiqrdYO4Th6M3+Dyiy9k739IsyF+0sd1dWOIanmGPWLa0bqaM4/F7WLN1SyjEFJZiQ+bMWYtWkSGy1k7S1LnAUlpYYapxK1H8L+McW2yTIm9ugEBYORYYwKvzDHxiZ2fnGRYDNNJiwZh/EqiPLDFb+N9l5O2l0RV5WztbUsgghPdHIburnrDbssQm0Sk6lK38MsucJt12I4s6cd/OGTZZ/0g7uHUBo3cVlvjeNKkYSjhssqCCCNjAIIIIAIIIIAIXdu5hTZSRmFoPgX+EMULm3SmkJ4zE/0qis/qxtcsIXbHaUzEBadcxuOojgvGyAKM0ajvcCMlU0Zh0ELibzXZphKWKT7SdD8jxhos1/SFgOcBP1VZfzDu+bx5souLtHXpai1FT5Nt2Wx01NRu15RuNoJBLNGgmU74kdCP8Rmfa5IHfmJbc4J8BEqZZ6LRrssnGsLOSchvOnQZwl/STeHbLTZ0VTLOJX/k0HQE9TwiVvra4AGXZwcRpi1H4U/EtyiHsN14WXNZsSaHMnEMz8TGmnF7tzKy42x/sntgr0PYpss2i0A4PvI0HNNByaJu/ru7eWyWC0VSd+9L8fgIibwulDhcpQSQxSAag5ulWYMddkvdaWEwYvvBgeZQ9eh6RpNZtGsFJo5NntoezV2E0FJy71CDubwrDHMvSSh1uHAz4Zs8R1omWKeQV4CoaqSUqB3OQCPGMSbPZJZcYOqirwd+MLKzSka1g2iYmYpLS0nEHHtnRt6ddxoz6SNrtSZSVTZiu6Ktq+gG8xHXnf0oDMqVo1MshWvgIgF2a0WpYmTgezTVIbClP8Oe/jENNvOCywqRolmZOmCeQy5iyW3JCWQnoG6vE1ZR2anKSz16s78NRnlHQLNKlKlAEFys1I3CnSO+fLQoghTFmVuIqwIO7hCVllVUKO16CUlIY6037xDRsRefb2VCie8juLH3k5Hqlj1iMvixJUAUkEilaRA3Rb5lhnTBhK0zADhJaoJqDllFnHfClyYybUrfA9zrrQbWi0t3ky1SzXeQUnoyh/FCZelqM6dMmCoKmS32E91JPA1V/FEivbBa0qQmzlJW6QcbkEhsXs1amsarHd4ChwG8eEUjFp/Iuni0arbJ9UDQuObUrxG+OTYO8OxtS5BJwzcq5LGTcw46CGNQQpJBApk3L8+EJl6XetKhMliqCFAihoR41jaLi04MpqKWJFibR3Wi0yewVRyCk8QX9zjkTHJtBNwIlyyw4cBQdM/CIdG3alB/RjufE1eqY9YplrUmYpGEYad4FgHauZBzy1jnUJXUiU1yjosCilClAvQsIm9nSfS0K3mtXZ0nw/xEFaZZCOzQATqXanDziZuOYfS5TGmMU6EfGN1yUk3nBZcEEEdByhBBBABBBBABELtZd3byMLthUlWZGTg5cCYmSY8TJeIEHUEeMRJWqLRdNMrobHyT3iHO91f/AFGZexsgVAPPEr/6hu/RawGDZM7x6Rd69QD1jk2SOhzi84FE7OSk07o5gO/WPKtlpSgQXruJT7jDgq7lvpGDdy9w8YjZLov5UJkjY6Sj2Q3In5x5t+yScJWFElIxMpRIpVqnhDt+j17h4x5XdaiCCBXjDZIlay7F6VciCATLQ+9n8DG4XLLr6tHPDEzYbkVLQlDg4QA/LpHQLvXvT5/KJ2T6IesvTIBF3JB9lI5JjYq7UnMJPMRNpu5Y1HnGRd6t6fOJ2z6KPUiLv6Dlfu0P+ERsVdSDmE+ETvoC96fE/KM+gL+74n5Q2T6HkXYvpuOWVA4U+Ed6Lnk/u0fyiJMXep6ke+NvoZ3+UNkn6IeouyJF1Sh9RPgI9pu6X9hP8oiS9CO8eEevRDvh45dEeRdkUq7pbk4E+AjV+iJP7uX/ACiJk2M7xGPQzvEPHLoeRdkQq6ZX7tDfhEa/0NJ/doHQRN+hneIwbEd4h45dDyfpCpu2WKJQkDgKRoXdUt/1aT/CPlDALAd4g9AO8Q8cuifIuyAF0SwGMqW27CI6btuqX2qCJaE4XNAAenVolTYDvEbrLZcLklyYtCEryispquTqgjEZjpMAggggAjDwRmAMARmCCACCCCACCCCACCCCACCCCACCCCACCCCACCCCACCCCACCCCACCCCACCCCACCCCACMRmCAMAxmMERkQAQQQQAQQQQAQQQQAQQQQBw3xImrl4ZK8C3He3A0VpmASRxAiHF228qQ89ISR6zCouFEEns+7klSZYDtRcwnIAshgEALsqw2/sVpXNQZii6VBZASHC8NEOzqmIoxwoRqS3gXVbEBQlzEsoLYFZASpSppxDuHLFJpvSerLGYAWl3RaxiwTakNWavLtVrH1e6ShSRTLC1QXjNquq1qQUidUieCe0UB3sXZYcKaN3H3VYQyRgQBAGwWvGT2ndxPh7VQJHfZjgOBnlhq4sJfjiRd1qRKMvGk95wRMKDhp6sEIOHU4tWyrRhEYgBcmXZbSV+uYEqIZZd/W4PqUAxSQQKHATrWZsUiYmWEqW6go1zJTiJSCTrhYPHUYzAELe93zVzcctMogyVyz2ilBypSCHSEkFICVa1dso4J1wTcOBIQE9nLSfWEk4ZomKQ3Z4QgpxJyYO2FoaIBAC0bgmYXwSFTOylyw4YNiebiIQyu6mWA6W7mQBIjxPuG0NhC0FHZS0BCnxJwKlkpExiFYgJjkoAPdBSQGhojMAL923PMRMkKUEDs0FJUFOogg4UtgFBTUJz7oozDHmPUAEEEEAEEEEAEEEEAEEEEAf/Z"/>
          <p:cNvSpPr>
            <a:spLocks noChangeAspect="1" noChangeArrowheads="1"/>
          </p:cNvSpPr>
          <p:nvPr/>
        </p:nvSpPr>
        <p:spPr bwMode="auto">
          <a:xfrm>
            <a:off x="18319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89" name="AutoShape 33" descr="http://image.slidesharecdn.com/stm-150610114016-lva1-app6891/95/strata-title-management-4-638.jpg?cb=1433940732"/>
          <p:cNvSpPr>
            <a:spLocks noChangeAspect="1" noChangeArrowheads="1"/>
          </p:cNvSpPr>
          <p:nvPr/>
        </p:nvSpPr>
        <p:spPr bwMode="auto">
          <a:xfrm>
            <a:off x="19843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AutoShape 21" descr="data:image/jpeg;base64,/9j/4AAQSkZJRgABAQAAAQABAAD/2wCEAAkGBxITEhUSExQWFhUXGRgaGRcYFyAaGBoYHRseGhcXFxcYHiggGBolHRwWITEkJSkrLi4uGCAzODMsNygtLisBCgoKDg0OGxAQGzQkHyYsNDcsLzQ0NCwsLC8sLCwsLCwsLCwsLCwsLCwsLCwsLCwsLCwsLCwsLCwsLCwsLCwsLP/AABEIAMkA+wMBIgACEQEDEQH/xAAbAAACAgMBAAAAAAAAAAAAAAAABgUHAQMEAv/EAEUQAAECAwUFBAYGCQQDAQEAAAECEQADIQQFEjFBBlFhcYETIpGhFCMyscHRB0JSYnLwFTNDU4KSsuHxFiRjonPC0pM0/8QAGQEBAAMBAQAAAAAAAAAAAAAAAAECAwQF/8QAJxEAAgIBBAIDAAIDAQAAAAAAAAECESEDEjFRE0EiMmEEgVJxsTP/2gAMAwEAAhEDEQA/ALwaAGMxgiAMwRh4HgDMEYeB4AzBGHgeAMwRh4HgDMEEYeAMwRh4y8AEEEYeAMwQQQAQQQQAQQQQAQQRh4AzBBBABBBGHgDMEYeCAB4MMZggAggggDxOUySdwJ8IqRG01sUG9IVloEjwID+cWpeimkzTuQv+kxTYsqkliQMq5dKxWTOjRSadncdpbYQ3bLpr11pB/qe2D9upqZkPT+GkcBVoTyLvnpxjWpJ+yT1HlFcmjjElxtPaiKT5hbc3y+NIBtLbD+3V/wBfc0Q+EtVJPX5xg2sDJBH54RGfRaoLlE0vaq1pSr1yiCyXKQCHo6SAC9Y4Rf8AagP/AOid0UY4pcxMwpSXS6tz5b+sdqrLLyClFs+7/eIe5BqD4Mf6ntdB28z+YnXP/Lxul7RWv9/M/m+X9o0y7Ik1DjccI+ceTIAIBrTfl0MVtkbUd/8AqK1DOev+ZvhAraq059svxAHuiLSh6YacCP7RlctIzTTiYWyHX4SqdqLUR+uV4hz84kLm2htC1mWqasggnR34FqQtSRKJNR4v4RssK09sli5IVrpTyiHZDprgfkXhMH7VWuZ+ddI8qveYP2ivzxiKQaZgdY0rmJzUSK6AH86RS32UpE9LvaYf2hHhG306aziYryiBlTUGoJ+MbZnDEdc84i5dikSky8poDmYrwHwEJl77fy5c9cu0dospwhOEDIuSSXAdzuyEd6rQDVljjQHxeIObdkudNmd00ZnZ/ZFYW3yX04rcT2z20lnthKZZUlYD4FBiRvDEgjrEreC1SpS5gJBSHd+Idm4Qk7OXemTb5YGqV/0Fx5Q4bSzP9rOA+z8YYTwayI+y31MVQTlnmovwFNY6Jl6T3Ce0Xl9o+ZJhYumQZYY5kU57y3KOybZVkYDMS2rA9RWNsshRiTn6XWA6p60gZkzWfxjP6SmkBSLStT/ZU4bTio8oW592ICQosMmBGX3leUFrQcKZbApYAKSXD6MR0rFhtQzXTf6jPloM2Yp5iRXIuQC9fz5xYkUxs7OxTpKlvjRNQnFRylwQ/DOusXPFoHPrqmggggi5gEEEEAR20S2ss4/8ah4hoqWTZQVEBLq0bzL7otHbBZFjmsHJAAG8lQEJthsglpzdR9o8dw4Rz609p2fxvr/ZzyLoS3fPQfPWIy239d1nJSudLBGYcrUOiXIMK23G0k6fNVY7KSEJJTMWnNShmgEZJGR38s+G5dhHbHmat8IzUG8yZpe50hzsl+3dOLS5styW7xKC+5ltG+8bjITjlusCuHXo2e9oSLdsuEEtvws2fD3Q3bJXBarKQFz3lkfqWKgk/cWTTkA0S3szGRDhfKOSQvEpGAnES1dSxfgW0hsslyhNVEh6lKfiflEXIs6Jd4oyGOWtYG5QYKA6F/GGcEkxXV1W6orHT7Ie33vYLNSbMlJI0JxK/lDnyiNRt5dSjh7RPWQtvHBCPfWzcpdrnFP6vtFMHoC/eHLE8dk7ZuWE0SMtwziVCL5Zl5Z+kWNZ5Nmnpxy8CknJUs69KPziFvq7ZkkdojvoGdKp3ONRxEK+xyZtntaBLCihZwzECoY5K4FJYvueLW7IKBSaguDxBoYq24Pk0hJTWUV6qYkgkAbzyGvDpGzZ+YZk4kBgEKcsQwdLDjpEeruKYGjtXdEzskkJtOD7qz0dLfCNpP42ZO91DJLu8kArJG4PXrujxbLfYpDCdOlIV9lcwP4O8ats1TvRVCSohailJUnMJJYlJ0JoH0eK3sWxDqK5jnU8d5c++MVnll3jhFk3ff8AYZqsMq0Sio/VEwP0BNY67ZJXQguBVqA72rQxV9r2VQR7AbTfHq7r3tlgUAVKmyBnKWXUkf8AGo1HI05RO3plPIuJIsyYVGUVEYThJYiuT13QsXda1CdNTXJPuz5wyS7cidZzNQXQpCmPQ0O4g0bfCWm0KFpIGqU16HfyisW3aNo4kqJ+61f7uSTn3x/0Vn4RO7WLCbLOUdEHxpCzdhafI4qU/VCocZ1iTNSUzBiQcwTnwhFmk1TF247sVMSmct0BQoPrFLULfVp/iOtd4XfK7ip8kKfJU1LvxrQwhbV3nabZNXJkq7OzJJQkJLdphoVFsxuGTNHCNhsCHVU5muUa037KpItxdhkzUUYpVkpJd+tQYUL8uuZZCFJJVLNOI+6RlXfwiH2ImzrHakSnUZM44cJNAr6qk7i9KZg8BFl3pIEyWpBGYLcC1DFbcSapibdykAypiCGVMQ43KBDgcIuiKSuqWxTUUUCRTN9PnF2x0absw/keggggjQ5gggggCF2rmNJb7Sk+XefyhLvS19lImzB9RClCmoBbzhu2xHq0fi+BhLvuSV2acnMmWr3ZRxa2dSjt0f8AzEnZW6GCSrNRd9XzJP51hyBCas50300eFyXLVhllAOHDvo+XxjTaLKU4V6guOBfKOtR3cmHkaO28rehCkzFJKgFBWHVgXieRtJYyjtPSZWHisA8iDUHnCneMjEKKpu3b/CISTsimesDCCouaumgqXIjLU0YvNm/mcsGNpb+Va7WmbZVEdgGlzAGxLd1FjXCzJ5Pvhhu+0X3bE4QZMhGSpuE4jvwsS54gAcRHZcWzyJc2XZiEUQZisH2XapZ6kNDutSEIOSUISTwSkDyoIynJKkkUjFttti5cuyUmQgJWpU0ipUe6HzJYVz4xrvPa67LNQqlqUPqy0hZ6nIHmYr/aS+7Vb1lKVKRZie6hNHGhmb1HcabhrG+6tk0JDlLq41idnuTKqf8Agiak/SaqbMTLs9mZJUAVKOQfPCkN5xZ0tLFuMVfd9zAz5KEv7YcaBIOJXKgMWh2lYz1ErVFtGbldlTy1lShucR1WG8xItaJiiyQMMw7kryPQ4TyBguSyGapKEs5D1LZB84mbfs6sqEshJK0kCoqRU8qRo5KqMY21uQ4YQoZOD1BHxEaTY0mtRFaTZtvu71cueFAezKWMaRrR6pTyIEddj+kG2gessaVjehZTTexB98ZbOjbyJ8j0u60nI+IiJvfZrGCUsTXM/wBojZf0jgMJlknJrmkpV7yIk7Bt1YZisPamWTQCYhSK/jIw+cGpEva1QjTVXrZSbOAlElayxKQfa9tlBwNTE/Z7KFT1K+zLTlzOvhD2qQlaWUkKSdDUGFA2YyLVND90JDPkAchxMWUryTpwqSRusUn/AHEgmjry/hU0NV4zCmVMKaEIWx3d0sYXrErFOkHQr3fdVDNe8sdjNP3F/wBJiseDabzkrbZSSBMSVACtN1Mx0ETabFPK1LUXl97Ch+NCoa5b4xsxYsaiRkCSatpzqB5tElar1CmGApUQa0ZxoNQW3iOhPBT2QJs5M6SohiibL8CoB6Z9Ie1qJhSn/szqFy25Y0uOUOBEYyyWbQgWNDLL6O3TKLsBilpIPaTHFQVV67tIuWzF0JO9I90baL5Rz/yOEzbBBBHQcwQQQQAl/SbeHYy7Os+z23e/DgUD4O/SI1JDOliCBXQg5F9Xjp+liXilyU8VnwCR8Yru5NpF2QCXNSVytCKrRyH1k8NNI5deG52uTu0foicRZzJ9WagElLhxgOXhl0fWOa2uqoA5ZV4b4mJN7WO0pwpmoU+hOFQ6FiDHr9Gyk1SokbiQRFYa6j9lkS03LgXbNJxAqLcd3KJq55OBCp0zuBqPRkCpUp8nZ+QEc9tvaw2ZzMmywc8L4i/BCXJMKd8bQTbw9RISuXZz7aiGXMAOQA9lGvHyi0pvU4wisYqH6yU2Jvr0q8rRNySqW0of8ctTP1Kn6w7X/ZDNs06Uk95aFAc93XLrFbWexqsk2XMl+2hLgaEEsUltCA3WHu6do7NaPYUEzB7UtZCVDk/tDiPKKSjm0L5ixEulHZrqN4Y79xGnKGSRLUsshyT9Ubt/KGS1WSQs41olk07xYcnMRl57WWGyghU1D/u5TKUd1E0HUiJ3XwVUXFU2SV03YmSCssZhFT9kbgfeY7cVFcj7oqa3beWufaJa5SDLlIU+F3Kx988RRtH1zizLrvKVaECZKUCDmknvJORSoaGKTi1lk6cotbYiXsET6WgaCUo+SU/GG+8J/wDvrKl85doV4dmP/YxhMix2UqnerlEiqlLyFKJxGgpkNwhMs22UmbeYmqWEWaVKXLQtfdxKUUlSq5PhDcofbKKwj447X2WBe90Jnd5hjZn3p0HviAst3BBwrA4RH359JKZc2ULMlE6U/rFg5/cQd4oX4gb4nrFtVYbU3fShf2JhwTByfPmCREU0rJw3SNNrulBTkAYWbfs+lZKcOTVNB/iHwWOWp2WSPxAj3R4nzLJJTimLlgAZrUA3FjEKXQcLPOyElaLHLQslwCz54XOHo2XBoi7fNEy1TQCDgCUK5s58HA6RwXvt+F+qsKe1WadqQRLRxANVnwHHSIrZi9pdjnTU2kLU6EEHDiJUSpUxan1JPlF6bLQe0cbvs47aUkO6FORwwljycgQy2uVilrSPrJUPEECFRO3dj/5Bw7Ns+AMbRt3YyM5n/wCZiyi+iXKzxcaMCwk0ISxBoa6scvnEgq7Ricd4aPpvbjHANurB9pb8ZZiARtSpJkrmK9ViGIsXwtTxLQUWTd8ExbJRxpSMyUtSpZQJNNAIaArOIBG2FiOSz/IflHsbVWQZLPHumIafRJFKmBE2YlVFKJIcaE05xbN3l5Us/cT7hFeTNprGRVdOKa+GcPdwTQqzylDIpDUamlDwaNdHlmOvwiQgggjoOYIIIIARvpRu9cxElSVlISpSVUcHEAQ7/h84rtOzCalU5XgIuvaGwdtIXLAc0KdKguK+XWEyVd4IY0/PGMdWUk8HXoKDjnkrG3XFLS7kqd64fkIgLZctnFACDofyIsxbzRRI6Ev4mI61bOhWaq8K+bt7ootWuS01FleyLtloqkZaqSD746v07PSwQoMNyW90Og2USoMVnwrGheySMeBJcgAkqyALbostVMptiuBTTfVpUrvKDNUlGgPvcxptkpSj3+9kQW3h6eMOszZRIlrUSxAPs1BDh8ywz3xtm7PKTLxqCcISk7izUNTnlEOYUY+ytV2NOWExvkygj2ZaX4pf3w/WbZ+SvszX1iSriO645x0WjZuUgy0kKIWogkkOKJYsBxi2SfGnyJQt0/AXCAAHbDVnAdhzjkm2cr9YQAWdxRRGT0PnD+NmPWrAcsgBsQ9kEMp2r9XxjWvZs9phwl8LMSwwu7u0LHiRXfoiSrEUlXMn5x3yFFRIwJwsKYBvh2n7MywpKEhSlEOajAOZ1qDrGyx3GErbCEqYUzCg+mTeJyiG3RPiVizYZq5Y7sqTvrLBPvjzeUgzh30JfgG+MOt33eJk0S8CcFXWSxLEOUg8+MdyLjlknAhwCQ6lBL8BGVSuw1FFXybgT9mmugpqY9/6dlpV7AJB1yizbx2dQmUCQQ471ci9G1PhHqZc6AlUyYkghmD5v57tIn5k1ASLLbZ0sYUBAA3I+Ucy7TPXNUoqLsHYAeXJoerHcaVE4kKAZ8+I4OddIyvZyUhdMS1rOWIAUAFWFMjEJNE3FZEgrnkgYlPlkBy0jZ2k4j9aogvk3XSH2y3CnGEqQoHMMe6WNA8aLvuGV2JVMCqKNAak0oKa+UW+QepAR+xW7v1wJ+Udszt5iQlayUhqYUDlUJh9s+zElgVBQUdMTsDUaR6l3HIBbvPvcddK+cVe8lTgJl33VMUwKlAZeyn5Vial7FIIqVeHyidFkRL9nET4+TR33NNUoqCiCzUGfWppFXu9sb16FlOxUoDVx+dYtG67N2cmXL+whKfAAREyJIUpI4/5hgjfQTyzn1p3SCCCCNzAIIIIAI1TkhlFhkfdG2Oa8lNJmHchZ/6mARVFiQMIJd6UJy6PHUJvBMaJS1OA6Ujk58TEjLSfteA+AjhaOk5wrh8ubHWNU1UoqckJUAKhTHeB7okPR1nSnGnxeMzrE9VIQegfk+6I3RXsOMuiJRbCpE4O4SzKaprlSp0jbbCTZ1sQPVdfYz/JjvWEIDKQEjJmZMebZPT2ZKUpPdZn0bdE4ZDdPIvWF0JspVkE57u6GiTm2nvyMLAhSsi5rhY05RGoQlwkkOAGS2egpEpZrAXBCEp3GhMd8opZZSGpeEeFqSmcrGQMSAHORLjdlkaR6m2hKJycSmBQ1TRwaA7suUSUmxgsFYTTIjf7ozMuqWoEHCc8w+cYbo9nR8uiItik9sk4kodDOSN5pnTMRzy7WO0ftAtYpUggAlqHcH0ibmXYku4BZqcMunxiPl3afZQEtmKBxzOZi0UnwVepteUadmworQAtOcx0g/hwknQaNxid9GSMSpc1MurkBQKX1pEZd0kyZiUqQkOFHEkV0enHPpEpLs8k17KtcwQPCKSaTorK5ZRptVox2YqUoA8CAKFnaOq0KkLl+2llAVcZ0NR749zJAYAbmIagG5sjzjg7IJcJlkauElvGK70FBs9W+9pKAWnS8QFA4z6xok2+V2klaloqgucSWxEHOtHceMcK5skkTFy0g0D4alqDMe6NtskrUQ8lZScxgNDk7AUEWTQlFjCi9JIIT2kvf7VP8xD2JZAE3EClCj3RyDq8xGq75KkZSlJ4lJfx/OUdE+eqUlpclSxmyd+VX0+UNy4RTa/ZMC1oICsdDyrzjxNtCAGxADx+EK9jvtCh2YQUqBPdzbfTSsS9lmlQBGWlCfhBquSOVaPVqtUkhzMA8a7y0SWxk1CpywlYV3HIH4gxrzMRU+TMUGA6M451jv2IkFNpWVBnlkAjIspNImLTZOdrHgIG4R6ggjYxCCCCACCCCACOG+z/ALeb+BXuMd0R20JPo01sylvGnxiJcAQbvsuLMUoXOnQ6x22+2yrPLVMWoJQnM6k6AaqJOgj3IASkJGnmdTFcbcW5VotJkgnspVG3r+sf/Xod8ealuZ0t+KFvk9W/6RbQteGzSUgaFYKlHokhKfOPcray8UVWJRG4oLNzSQx6xI7MbPpSnEoVLc/7RL2y7JbFqtnwMa1Ho5/JqtXdGu59sJE8iVOSJa1UAV3kKfcrQ8DGb6sipAUpBOBQVQ1amUd1y3HIQlMzAlUwgHEQ5D5BL5dI87YzgiyTFHTD4lQTTxjO1upHU4ylp3LkjLtsRnTQtKnCQlyzka4RxrDFPIloKlKCUJDkksABqSco0XFZuylJTrmr8Rz+XSF7b150yVZArufrZnGrIHiCfCOmct8vwmEPHH9Fy/dvrTMUUWFDJFO0UjEs8Qk0SOBBPKI2XtJe8vDMXNJH2VS04TTIhKQfCH/Z3ZtEsY1Ya6DLzz18dY6bVYUqBQUhtHDDd456RrDZ0YSlJvlnDsltWm0ns5g7OezsD3VjUoerjd74n7XJJZSPbFefDnFabR3cqQoTZQwrQoKBG8Vyiz7qtQnSZU4BgtCVNucAt0MZ6kUvlE6INtVIVNqNtkWdUpZlmYe8nCCxy1fl5x3bI7aotqjL7MypjOEqIOIDNiwqNzZb6xFba3NLM5yA8xiBuLHF54f5oWJsldlXLtEuhQqu7c3IjEOsUlGM/wDZMYNRbLpUkCpGW4+6Kztv0l9sFyJNmm4l4pYJWMSXdOLDh+OkWTd9pTMlpWk4gpKVg7wQ4Oe6K7v26kyLUZqE91Z7RLaOXU38WLyjPTS9oim+CLvu1W1CQuYlOBLEEHvHViWY9B4xO7OfST6VaEyTIUgrfCrGFAEAliMIpQ74klIlzZIWuoUKg5nk5p/iIbYu5EC2zZoHdlBk8Fqo3QYvKNPi4O1wWmmpJliypj/EfERX21f0hJsloVZk2dUwpCXOLCKh2AAOhz5wyXLtGi0TbTKT+wmBGLeGDn+YLHSIP6QLmSpaLQwcshRbUOUk8w46CMoRW6poiWV8WK0uVaShU9CEpC3URiOIYjiYNlpGy7fpHXJSiSbKSEgJK+0OIgUcJIYHPWGW4ezVIYkBqMdK5buTxA3ncaJk6XLR9dYAO4D2vCvhHRFxk6kis4UrRZS7ehEkzie4E4jyZ/H5xD/RttVNtltKTLQiUmXMIYHES6QHJLZE5CPO2Sz2aLOkDvFyHoEpoARz/pjt+jqxhE8EDNCv7uGppFdCKWaM9RllwQQR1HOEEEEAEEEEAER20CmkK6e8RIxF7SKAkl/tJ98U1Pqy0PshSlJq8V/cNiExaiQ5KiS+8knPnFhJMKlySVS5i0fZUR0ehjzoezfXVuI3SJCJaWIbKsabwQlQOEUIcR0TKhtYE7jkI1FJrIpSdrBZ09lOlLVholSGJbMAhRGW8QvX3tCu3TpElMpaJImoKgcySpk4iKACpZzUcIbLxsSCo0FTTJ33RG7Q3ZJsUhVpK1HAUNQVOMYfj4REdqlxkrF6jW30v+DpKU3whWvRf+9mGh9gV0AS+emZhjkrxAKFQQCORDiFnaKW1pzZK0gkjOndID55A9YvDPJ0z/BqlS0+rBUXLsG4ORTc8eVKT3uGrdMs41yJbiWU5JArwyjZKsjlSSXJBr1DRqngx/SE2lsQ7Iro+lHzjq2NJ9DlA594eC1D4Ro2utJloKT7vKJC5LOZdnlII7wSMX4jVQ8SYiT+NGqWEyK2wkgLkKo5x+DJiLtF3drLVL3ng7b6x17U2l7TIl/ZSpRb79E/0GNlkJwrALkVrnh0qOR8YpnBa6Nv0d2tfZKsy/bkKp/4yTh5sXHCkSe1ljC5JmAVRnvw6ni1D0MJllmrsttlTyT2a/VzK5BVA+5ixr9mLLWAoEGoIIPEHOKauJbl7KRxgr42soThZsIpRwWy3xKWOYLHdqpymxEFdanEqkob/secLFpsqzbU2Jy2P/ozlQ3d3zhj28n4ky5AAYd9Q4DuoHvP8MWl6j2T9mIWwV4mzW0YlAonshRGRUT3VHjiPmYt622PtZakKPtAdFaHxiqrdYO4Th6M3+Dyiy9k739IsyF+0sd1dWOIanmGPWLa0bqaM4/F7WLN1SyjEFJZiQ+bMWYtWkSGy1k7S1LnAUlpYYapxK1H8L+McW2yTIm9ugEBYORYYwKvzDHxiZ2fnGRYDNNJiwZh/EqiPLDFb+N9l5O2l0RV5WztbUsgghPdHIburnrDbssQm0Sk6lK38MsucJt12I4s6cd/OGTZZ/0g7uHUBo3cVlvjeNKkYSjhssqCCCNjAIIIIAIIIIAIXdu5hTZSRmFoPgX+EMULm3SmkJ4zE/0qis/qxtcsIXbHaUzEBadcxuOojgvGyAKM0ajvcCMlU0Zh0ELibzXZphKWKT7SdD8jxhos1/SFgOcBP1VZfzDu+bx5souLtHXpai1FT5Nt2Wx01NRu15RuNoJBLNGgmU74kdCP8Rmfa5IHfmJbc4J8BEqZZ6LRrssnGsLOSchvOnQZwl/STeHbLTZ0VTLOJX/k0HQE9TwiVvra4AGXZwcRpi1H4U/EtyiHsN14WXNZsSaHMnEMz8TGmnF7tzKy42x/sntgr0PYpss2i0A4PvI0HNNByaJu/ru7eWyWC0VSd+9L8fgIibwulDhcpQSQxSAag5ulWYMddkvdaWEwYvvBgeZQ9eh6RpNZtGsFJo5NntoezV2E0FJy71CDubwrDHMvSSh1uHAz4Zs8R1omWKeQV4CoaqSUqB3OQCPGMSbPZJZcYOqirwd+MLKzSka1g2iYmYpLS0nEHHtnRt6ddxoz6SNrtSZSVTZiu6Ktq+gG8xHXnf0oDMqVo1MshWvgIgF2a0WpYmTgezTVIbClP8Oe/jENNvOCywqRolmZOmCeQy5iyW3JCWQnoG6vE1ZR2anKSz16s78NRnlHQLNKlKlAEFys1I3CnSO+fLQoghTFmVuIqwIO7hCVllVUKO16CUlIY6037xDRsRefb2VCie8juLH3k5Hqlj1iMvixJUAUkEilaRA3Rb5lhnTBhK0zADhJaoJqDllFnHfClyYybUrfA9zrrQbWi0t3ky1SzXeQUnoyh/FCZelqM6dMmCoKmS32E91JPA1V/FEivbBa0qQmzlJW6QcbkEhsXs1amsarHd4ChwG8eEUjFp/Iuni0arbJ9UDQuObUrxG+OTYO8OxtS5BJwzcq5LGTcw46CGNQQpJBApk3L8+EJl6XetKhMliqCFAihoR41jaLi04MpqKWJFibR3Wi0yewVRyCk8QX9zjkTHJtBNwIlyyw4cBQdM/CIdG3alB/RjufE1eqY9YplrUmYpGEYad4FgHauZBzy1jnUJXUiU1yjosCilClAvQsIm9nSfS0K3mtXZ0nw/xEFaZZCOzQATqXanDziZuOYfS5TGmMU6EfGN1yUk3nBZcEEEdByhBBBABBBBABELtZd3byMLthUlWZGTg5cCYmSY8TJeIEHUEeMRJWqLRdNMrobHyT3iHO91f/AFGZexsgVAPPEr/6hu/RawGDZM7x6Rd69QD1jk2SOhzi84FE7OSk07o5gO/WPKtlpSgQXruJT7jDgq7lvpGDdy9w8YjZLov5UJkjY6Sj2Q3In5x5t+yScJWFElIxMpRIpVqnhDt+j17h4x5XdaiCCBXjDZIlay7F6VciCATLQ+9n8DG4XLLr6tHPDEzYbkVLQlDg4QA/LpHQLvXvT5/KJ2T6IesvTIBF3JB9lI5JjYq7UnMJPMRNpu5Y1HnGRd6t6fOJ2z6KPUiLv6Dlfu0P+ERsVdSDmE+ETvoC96fE/KM+gL+74n5Q2T6HkXYvpuOWVA4U+Ed6Lnk/u0fyiJMXep6ke+NvoZ3+UNkn6IeouyJF1Sh9RPgI9pu6X9hP8oiS9CO8eEevRDvh45dEeRdkUq7pbk4E+AjV+iJP7uX/ACiJk2M7xGPQzvEPHLoeRdkQq6ZX7tDfhEa/0NJ/doHQRN+hneIwbEd4h45dDyfpCpu2WKJQkDgKRoXdUt/1aT/CPlDALAd4g9AO8Q8cuifIuyAF0SwGMqW27CI6btuqX2qCJaE4XNAAenVolTYDvEbrLZcLklyYtCEryispquTqgjEZjpMAggggAjDwRmAMARmCCACCCCACCCCACCCCACCCCACCCCACCCCACCCCACCCCACCCCACCCCACCCCACCCCACMRmCAMAxmMERkQAQQQQAQQQQAQQQQAQQQQBw3xImrl4ZK8C3He3A0VpmASRxAiHF228qQ89ISR6zCouFEEns+7klSZYDtRcwnIAshgEALsqw2/sVpXNQZii6VBZASHC8NEOzqmIoxwoRqS3gXVbEBQlzEsoLYFZASpSppxDuHLFJpvSerLGYAWl3RaxiwTakNWavLtVrH1e6ShSRTLC1QXjNquq1qQUidUieCe0UB3sXZYcKaN3H3VYQyRgQBAGwWvGT2ndxPh7VQJHfZjgOBnlhq4sJfjiRd1qRKMvGk95wRMKDhp6sEIOHU4tWyrRhEYgBcmXZbSV+uYEqIZZd/W4PqUAxSQQKHATrWZsUiYmWEqW6go1zJTiJSCTrhYPHUYzAELe93zVzcctMogyVyz2ilBypSCHSEkFICVa1dso4J1wTcOBIQE9nLSfWEk4ZomKQ3Z4QgpxJyYO2FoaIBAC0bgmYXwSFTOylyw4YNiebiIQyu6mWA6W7mQBIjxPuG0NhC0FHZS0BCnxJwKlkpExiFYgJjkoAPdBSQGhojMAL923PMRMkKUEDs0FJUFOogg4UtgFBTUJz7oozDHmPUAEEEEAEEEEAEEEEAEEEEAf/Z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84928"/>
            <a:ext cx="6209414" cy="6942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43" y="6009381"/>
            <a:ext cx="1431642" cy="66809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209414" y="0"/>
            <a:ext cx="5982586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altLang="en-US" b="1" dirty="0">
                <a:latin typeface="Arial" charset="0"/>
                <a:ea typeface="Arial" charset="0"/>
                <a:cs typeface="Arial" charset="0"/>
              </a:rPr>
              <a:t>Accountability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altLang="en-US" sz="5400" b="1" dirty="0">
                <a:latin typeface="Arial" charset="0"/>
                <a:ea typeface="Arial" charset="0"/>
                <a:cs typeface="Arial" charset="0"/>
              </a:rPr>
              <a:t> 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" y="2905518"/>
            <a:ext cx="6071191" cy="29861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6" y="308864"/>
            <a:ext cx="4352904" cy="222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755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18256" y="188640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 B - Reflection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5496" y="911551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More detailed but still info missing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No info on what required from the JV partner - $, serviceability ??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Layout &amp; formatting doesn’t reflect attention to detail – proof read!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“Weaknesses” requires comment on mitigation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Photos not well labeled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Summary </a:t>
            </a:r>
            <a:r>
              <a:rPr lang="en-US" altLang="en-US" sz="2400" dirty="0" err="1">
                <a:latin typeface="Century Gothic" pitchFamily="34" charset="0"/>
              </a:rPr>
              <a:t>Feaso</a:t>
            </a:r>
            <a:r>
              <a:rPr lang="en-US" altLang="en-US" sz="2400" dirty="0">
                <a:latin typeface="Century Gothic" pitchFamily="34" charset="0"/>
              </a:rPr>
              <a:t> – more detail on request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Is deal under contract?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Who is the doing party &amp; what’s their credentials?</a:t>
            </a:r>
          </a:p>
        </p:txBody>
      </p:sp>
    </p:spTree>
    <p:extLst>
      <p:ext uri="{BB962C8B-B14F-4D97-AF65-F5344CB8AC3E}">
        <p14:creationId xmlns:p14="http://schemas.microsoft.com/office/powerpoint/2010/main" val="3022941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18256" y="188640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 B – Verdict?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07368" y="2636912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8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4800" dirty="0">
                <a:latin typeface="Century Gothic" pitchFamily="34" charset="0"/>
              </a:rPr>
              <a:t> AVERAGE</a:t>
            </a:r>
          </a:p>
        </p:txBody>
      </p:sp>
    </p:spTree>
    <p:extLst>
      <p:ext uri="{BB962C8B-B14F-4D97-AF65-F5344CB8AC3E}">
        <p14:creationId xmlns:p14="http://schemas.microsoft.com/office/powerpoint/2010/main" val="372808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C</a:t>
            </a:r>
          </a:p>
        </p:txBody>
      </p:sp>
      <p:pic>
        <p:nvPicPr>
          <p:cNvPr id="1026" name="Picture 2" descr="C:\Users\TAMARA~1\DOCUME~1\2014\PROPER~1\CONSUL~2\11_DYM~1\4_ULTI~1\31_MON~1\3_MARC~1\2_2017\1_JVPR~1\Draft\GoodIM\Modified_78HoratioSt_ProjectSummary_31May13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21447"/>
            <a:ext cx="4682023" cy="6619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9735"/>
            <a:ext cx="4677528" cy="66145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71389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16" y="162367"/>
            <a:ext cx="4647517" cy="6572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28807"/>
            <a:ext cx="4647517" cy="65721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55978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22" y="116632"/>
            <a:ext cx="4684729" cy="6624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83" y="99392"/>
            <a:ext cx="4696920" cy="6641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41563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93" y="101911"/>
            <a:ext cx="4680474" cy="66187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18" y="101911"/>
            <a:ext cx="4680474" cy="66187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49301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52811"/>
            <a:ext cx="4659144" cy="6588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62" y="158539"/>
            <a:ext cx="4655094" cy="65828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11241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D</a:t>
            </a:r>
          </a:p>
        </p:txBody>
      </p:sp>
      <p:pic>
        <p:nvPicPr>
          <p:cNvPr id="5" name="Picture 4" descr="Screen Shot 2016-09-02 at 3.04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191">
            <a:off x="1860772" y="894516"/>
            <a:ext cx="4491037" cy="42338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6-09-02 at 3.02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29">
            <a:off x="7083647" y="881816"/>
            <a:ext cx="4224337" cy="44434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2232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D</a:t>
            </a:r>
          </a:p>
        </p:txBody>
      </p:sp>
      <p:pic>
        <p:nvPicPr>
          <p:cNvPr id="3" name="Picture 2" descr="Screen Shot 2016-09-02 at 3.04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033">
            <a:off x="1246188" y="1674813"/>
            <a:ext cx="4141787" cy="35893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Shot 2016-09-02 at 3.04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1316038"/>
            <a:ext cx="5903913" cy="44148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810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D</a:t>
            </a:r>
          </a:p>
        </p:txBody>
      </p:sp>
      <p:pic>
        <p:nvPicPr>
          <p:cNvPr id="3" name="Picture 2" descr="Screen Shot 2016-09-02 at 3.05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1466850"/>
            <a:ext cx="4525962" cy="3867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Shot 2016-09-02 at 3.13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900">
            <a:off x="944563" y="1606550"/>
            <a:ext cx="5614987" cy="3660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810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pic>
        <p:nvPicPr>
          <p:cNvPr id="6146" name="Picture 2" descr="Image result for procrastin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29" y="692696"/>
            <a:ext cx="8914312" cy="501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959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-27384"/>
            <a:ext cx="2351584" cy="13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Example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 D</a:t>
            </a:r>
          </a:p>
        </p:txBody>
      </p:sp>
      <p:pic>
        <p:nvPicPr>
          <p:cNvPr id="3" name="Picture 2" descr="Screen Shot 2016-09-02 at 3.05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0632">
            <a:off x="1404938" y="1427163"/>
            <a:ext cx="4600575" cy="42243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Shot 2016-09-02 at 3.04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1316038"/>
            <a:ext cx="5051425" cy="43513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0999" sy="100999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930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9888" y="45027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Activity – Share Feedback on Your Table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528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222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18256" y="188640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Activity – Group Reflection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528" y="1484784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______________________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endParaRPr lang="en-US" altLang="en-US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319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18256" y="188640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Traits of a Good JV Deal Proposal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263352" y="877615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Confidentiality Agreement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Professional</a:t>
            </a:r>
            <a:r>
              <a:rPr lang="en-US" altLang="en-US" sz="2400" dirty="0">
                <a:latin typeface="Century Gothic" pitchFamily="34" charset="0"/>
              </a:rPr>
              <a:t> Presentation – layout, style, logo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Proof Read –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no spelling errors </a:t>
            </a:r>
            <a:r>
              <a:rPr lang="en-US" altLang="en-US" sz="2400" dirty="0">
                <a:latin typeface="Century Gothic" pitchFamily="34" charset="0"/>
              </a:rPr>
              <a:t>or calculation errors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Photos</a:t>
            </a:r>
            <a:r>
              <a:rPr lang="en-US" altLang="en-US" sz="2400" dirty="0">
                <a:latin typeface="Century Gothic" pitchFamily="34" charset="0"/>
              </a:rPr>
              <a:t>, maps, dot points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Executive Summary </a:t>
            </a:r>
            <a:r>
              <a:rPr lang="en-US" altLang="en-US" sz="2400" dirty="0">
                <a:latin typeface="Century Gothic" pitchFamily="34" charset="0"/>
              </a:rPr>
              <a:t>/ Project Proposal - covering key points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Draft </a:t>
            </a:r>
            <a:r>
              <a:rPr lang="en-US" altLang="en-US" sz="2400" dirty="0" err="1">
                <a:solidFill>
                  <a:srgbClr val="FF0000"/>
                </a:solidFill>
                <a:latin typeface="Century Gothic" pitchFamily="34" charset="0"/>
              </a:rPr>
              <a:t>Feaso</a:t>
            </a:r>
            <a:endParaRPr lang="en-US" altLang="en-US" sz="2400" dirty="0">
              <a:solidFill>
                <a:srgbClr val="FF0000"/>
              </a:solidFill>
              <a:latin typeface="Century Gothic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Project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Timeline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Primary &amp; Secondary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Exit Strategies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Property Details</a:t>
            </a:r>
          </a:p>
        </p:txBody>
      </p:sp>
      <p:pic>
        <p:nvPicPr>
          <p:cNvPr id="33794" name="Picture 2" descr="Image result for proof re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232" y="3573016"/>
            <a:ext cx="2375440" cy="237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65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18256" y="188640"/>
            <a:ext cx="1167076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entury Gothic" pitchFamily="34" charset="0"/>
              </a:rPr>
              <a:t>Traits of a Good JV Deal Proposal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23528" y="908720"/>
            <a:ext cx="11461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85800" indent="-6858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Contract</a:t>
            </a:r>
            <a:r>
              <a:rPr lang="en-US" altLang="en-US" sz="2400" dirty="0">
                <a:latin typeface="Century Gothic" pitchFamily="34" charset="0"/>
              </a:rPr>
              <a:t> Details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Comparable Sales </a:t>
            </a:r>
            <a:r>
              <a:rPr lang="en-US" altLang="en-US" sz="2400" dirty="0">
                <a:latin typeface="Century Gothic" pitchFamily="34" charset="0"/>
              </a:rPr>
              <a:t>– Initial Purchase (undeveloped) &amp; End Product 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None/>
            </a:pPr>
            <a:r>
              <a:rPr lang="en-US" altLang="en-US" sz="2400" dirty="0">
                <a:latin typeface="Century Gothic" pitchFamily="34" charset="0"/>
              </a:rPr>
              <a:t>        (+ photos / maps)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Surrounding Projects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Location</a:t>
            </a:r>
            <a:r>
              <a:rPr lang="en-US" altLang="en-US" sz="2400" dirty="0">
                <a:latin typeface="Century Gothic" pitchFamily="34" charset="0"/>
              </a:rPr>
              <a:t> Research – Why Town, why suburb, why street?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Realestate Agents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Feedback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Risk</a:t>
            </a:r>
            <a:r>
              <a:rPr lang="en-US" altLang="en-US" sz="2400" dirty="0">
                <a:latin typeface="Century Gothic" pitchFamily="34" charset="0"/>
              </a:rPr>
              <a:t> &amp; Mitigation Strategies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Your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Role</a:t>
            </a:r>
            <a:r>
              <a:rPr lang="en-US" altLang="en-US" sz="2400" dirty="0">
                <a:latin typeface="Century Gothic" pitchFamily="34" charset="0"/>
              </a:rPr>
              <a:t>, Credentials, Testimonials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75000"/>
              <a:buFont typeface="Wingdings 2" pitchFamily="18" charset="2"/>
              <a:buChar char=""/>
            </a:pPr>
            <a:r>
              <a:rPr lang="en-US" altLang="en-US" sz="2400" dirty="0">
                <a:latin typeface="Century Gothic" pitchFamily="34" charset="0"/>
              </a:rPr>
              <a:t>Your </a:t>
            </a:r>
            <a:r>
              <a:rPr lang="en-US" altLang="en-US" sz="2400" dirty="0">
                <a:solidFill>
                  <a:srgbClr val="FF0000"/>
                </a:solidFill>
                <a:latin typeface="Century Gothic" pitchFamily="34" charset="0"/>
              </a:rPr>
              <a:t>Contact</a:t>
            </a:r>
            <a:r>
              <a:rPr lang="en-US" altLang="en-US" sz="2400" dirty="0">
                <a:latin typeface="Century Gothic" pitchFamily="34" charset="0"/>
              </a:rPr>
              <a:t> Details</a:t>
            </a:r>
          </a:p>
        </p:txBody>
      </p:sp>
      <p:pic>
        <p:nvPicPr>
          <p:cNvPr id="32770" name="Picture 2" descr="Image result for y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4"/>
          <a:stretch/>
        </p:blipFill>
        <p:spPr bwMode="auto">
          <a:xfrm>
            <a:off x="8184231" y="3864864"/>
            <a:ext cx="3910153" cy="21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892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 txBox="1">
            <a:spLocks/>
          </p:cNvSpPr>
          <p:nvPr/>
        </p:nvSpPr>
        <p:spPr bwMode="auto">
          <a:xfrm>
            <a:off x="2782889" y="2276475"/>
            <a:ext cx="687546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800" dirty="0">
                <a:solidFill>
                  <a:schemeClr val="accent1"/>
                </a:solidFill>
              </a:rPr>
              <a:t>QUESTIONS?</a:t>
            </a:r>
          </a:p>
        </p:txBody>
      </p:sp>
      <p:sp>
        <p:nvSpPr>
          <p:cNvPr id="107523" name="AutoShape 2" descr="data:image/jpeg;base64,/9j/4AAQSkZJRgABAQAAAQABAAD/2wCEAAkGBxQSEhUUExQWFRQWFxUVFxQYFxcXFhcUFRQXFhYUFBcYHCggGBolHBQUITEhJSksLi4uFx8zODMsNygtLisBCgoKDg0OFBAQGiwcHBwsLCwsLCwsLCwsLCwsLCwsLCwsLCwsLCwsLCwsODcsLCw3NywsKzcrKzcrNywrKysrK//AABEIALcBEwMBIgACEQEDEQH/xAAbAAABBQEBAAAAAAAAAAAAAAADAAECBAUGB//EAEkQAAECAwMFCwcKBQQDAAAAAAEAAgMRIQQSMQVBUWFxBhMiMoGRobHB0fAHQlJicqLhFCMkM5KTssLS8TSCg6OzFkNTcxXi8v/EABgBAQEBAQEAAAAAAAAAAAAAAAABAgME/8QAIREBAQACAgICAwEAAAAAAAAAAAECEQMSEzEhMiJBUQT/2gAMAwEAAhEDEQA/APIlJqYKbV7HmTaiMQ2hFa1AViKgsCM0IHupSU2tRGwkAQFNpVhkEqwyyptFViswoc1ZhWNW4dikptdKTYKuWeCrMPJ6uNskggq4YITyre8FS3lBTY4qRKtNg0UN6ATYruhhPDgglGuTViFZipaulO0WeWCqmGVuGFQ4BUnQpJtdM+JAB2obIBBwWzEaKXQVYsMG8QCKKbNOfdAcgiyOnnOtd1FsLZ0bPWAFXiwLpkWyOmWKx5F6MGz2XfJMnLozLSsUIQjMyNDn2Yq22yAHhCSm7JrJmTiNuHOpcttSMDKT8XNlrGjQqsGKJSdMyBG2eHMtaNko3pzF2ucTxUI2SLrL5pSctRzpuJZWZkiCC43nXdE8Zp7VaJEgHDPqV2zWVr88j0nMo/8Aj5TLhOVAruGme22xGmhJnpr0KvaLXEfxnGWjAcwV+1xQJi6Lxz6NiouaJKxNIQ4hlikpss5lmSWhxrQitCGFNpW2BQpBDBRGhARqsQ0JisQ2oCw2o7GpoTVes8MDEoIQYWpaNlsMyCcM6PBiwxxRNFbadSyLTbO0cWimIYQYVo0qxigcNARg0EKF2Yki2eHKhQBchFaDoAJRN5GhRWQ5B+TlxWy2zgGufMimzT1dyi7ULJkwHPVXoNkaBM01TVqDZ2jwFN9jBIr04rFrSg+yTkZUzaOdJ1ja8UFc7e2a04dgeDjweemrQrtnsrQTKvWs2tac2ywljgaSnhieZTj2M8auzOAtuPBdiQMabdqEyO9xIoaYeNqzcmuqvYreQAwN5TIdYmo2zKzYhDC5uOYcOmIEuRUrVZ3VAB50DJ1jDHzMwdMxMJ8e1aNrhkMADXEmVfVWSbK4GZDqZ5d66Wz5WZvoa5oMqTJpLnknypZocSYbEY3UZDZiszLS9duRtFubePCM9Q+ElTt+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+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+BIGZMpmVaa1qvt8qmXKe9V42V2aa6pnplJPk3HPvyCbsya66yCHZsmFpvDjYXtWFJrUtGU54NMtZl1LMi5Xa2hewcoJ5vgtdqzqL1nsgYeLOWBzV7VUypCdEJLRQCrjhsE1Qi5eGmI7Y0tHTILPflqZ4LGz1uvH7LAetTa6Fi5PcTO8CdtByI0OxYTlh4NVmxcpRT513Y1rf8h7EMCI88Zxnpc8twnWQa3pTvU6t5tkbnPSksNmTHS+rH2GdsRJTtTqyGbnHz4b4bNhvO2SFOlaULIrBcuMMThC+X0F2dbgbIA7ScV1DLExs5NGfWrAh15e0Lp5Mk6RyduyHvhdvTBDIILZyLbjqydKRLgAdAQIWRrQCZNaZCYPpCYwngajmPLubpcous0MvYwOmYbZEkULXYEbNC56Bu+lx4Dhm4Lg7rkkyySzFKI2MDw4TgNIaZbZp40cOphtp051owt3dmcOFfaZSrDd+UFHgbobLFmDEguwlOhxM5h2BwWvLknjxY1neBWZIx1bUVzAZuaVvGwWWLg1hqKt+Ci7c4w1a97cc8xTSCr5U8X8YkFpEycM6Ky2kYTIV52QIoBDYjXCnGEjXWFSfkq0Mxhhw0tcOoq+SVOliyy13jiRq1q7k+0OnKdM/wCyzSJSvNiMIxmwkU1tWhY3wzxYjQ72gOuqXKLJWnZ2kGonoPwVyLCe8UxBo0iROwg1+KNZLPdkbwIOImJfaK0LFFY1xoJezhrvTquVzbmOxMlOc9l1wDXjViNivZPtJILXULc+eWxN8qLZCFDDjjOd0cpz5qBSitjP9GGc5HCnqM1xtdpNGNtAnidZoECLbpjDomrLoUgC97GSxvSAPOVWjZasjJDfA46GNc/pAl0rcykYstAhkuoO5ObM7QSfGlUsobqobeIwt9aIWt5hMrMj7r4juKQ3WxjnH7TuCt+SsdI2iDeuylqzqx8nAE3FrfacB1rjLRuhiPpee7VfAH2YQKoG3PnS6Dsr77p9Cnkq+OO6faITfOvamgnpw6VUtOVGNFWga3uDetckd+fiXnlIGnAXGqpboBhi8WzNKC6DpqSHfiqZAKd6dZHSRsvMODmn2Gl/SJhZ8fLw0O5Sxg5pz6FCDku8JkmozzPQ4kDmViHkxopX8On0AKKbrUkZ0XKUU1a1rRWZLXOptN0BBNrivwcT7Mpe410udbosLBUNE5YyE+fFH3qinyOYNhiPNQXZpuMxyFz/AMqeNk5zGEzAkCakholpuBpkunbD8cqiWdqaVyuRLNvoe5110i5oc1okZNBDmucXT5zrqtkZMZnBO1xI5py6FoXAMNBT5lUVINlAwAEgBSlK02KbofjkSfaGN4zmjaQEA5Vg5ojTL0Te6lRZaygSVVuVofrfYf8ApSQabs/L1BP46Qonv6gpDt7Qg5/dq35j+pD/AAvXDGGDmXc7tD8wf+yH+By4cFdMfTyc32REAaE0SxNcjCakCUcplYzI2S2ioC6/cbDe6yuN90wYsjePmzln1Ln47qYLq9wX8K/+t+ZSvRxZW7c1B3Q21ld+vYUexh6gCrP+rrQbu+Q4b7pBBBewzBnpKqNlIbAlcC1qOXmroIPlAA49ncPZc12eee6t2wZcs9phviXHXWTvXmCkuEcCZ00Lzy0QRJdPuDaDZLWPb/wrFkdsOS5baULKtgJ4EVjTmk8sM65jLVmWpZsovLpQ47iAAQXCHEbWWBInMUXmj7ED4CAbAG1AkdIp0hOiTnj2WzZVjswEF2xphk4aCRnRYu6OLns5Gtrw7NrA6l5luLjRDFitMSIQ2GCAYjiAZuqATqCAzL9raJb6HUreY04j1ZLPR18skm3bZXylFixmmgui61pY0PAIDpzM84fm0KpvMZ+JNcxccNjZDPoWduayjFjxQIgbJjHHgg1MpCd6ZznOg7p91MWyxGsEJrpgEEudnzSAGhLj+mplLNtC12J0NpIIzTDRLEyxEjgr8DJbTVxJ2y6zXpXCRN2trdgyE3keT0uVV+6a2uwihvstZ8U6J3j1BtgYcWg6jUYSwKsMhAahzLymwZRtb4sMPtEUtMSGCAXAEF4BBlKi9NtWTGhrqA0OvNrU1pcct+k4tthsnee0bSBmWVbcsWJ9IsWCQCDIvaajPIHFeSizTe6dZOIrqJGcqy2wt1c7VrqxeSR6ad2ViZQRRICUmhx7FVieUGyjDfHagzvIXANsI/afciCxaug9quoz5Y9LyRujFra50KE8BpAN8hpmROgE0+W8qxoEB8Xe2G4Abt51ZuANZa1n+TlkmRqS4bMwHmlaG7r+Cjez2hZ18umOW5txcXygWo8VkFvI53WVTjbsLc7CK1vsw2DrasyyQgfBPUrQs40DlYe1b053k0jFy5bH8a0ROQhvUqMR0R/GiPdteT1rS3jUeQNHWmMOWnlLR1Iz5GR8i8SK7zyd2L5qJPDfPyBcuZaR94ewLt/J8RvUWX/INPoDSpWsMra6IWNmhJWAnWXXZE9vUFMY+NIQie1SB6+0IrB3aH5j+pD/AAOXDzXbbsz8wfbh/hcuGHL45VuPHzfYUFKaHLanlrKrkUc0+IXW7gv4V/8AW7Vx1owxK7Dyf/wj/wCt2rNd+H1XMMdQbApTQoeA2DqUlp5zWnBdJuDP0W1f1P8ACuYtBofiuk3BH6Lav6n+JS134f2xQU7jrQ2nYn5uda24NDcSfpEb/rHW5V2CmbBG3En6RF/629blVYaDYFmO2f1xdHuQHzzvYd1hYnlHYN+hLY3HH593sO6wsnyjfWwvGbUpfbrx/RiwoYl47Gol3b73wUIbaVlzd7kpN1f2+8qvNaPYpb7Cw+shaP8AkbpcvWbbxXbD1FeTWGW+wq/7kPO3026AvWLZxXcvUs16eD1XicMgRH4Tvv0DzjpV+/4mexqoQ/rYlfPfnl5x0Aq9Lb9qJ2BVy5PZi/b/AHD3JEH0fc73KV3UeaIespjDHo+53lVh2Xk84kbNwmaNDtC0N3H8HG9g9az/ACeCTY1JcJmYDM7QVf3c/wAHG9g9aw9nH9Xl1jiiWI+2R1KzPZ77kKxPMsZfzNHYrO+6xyxe4Lbz5ewruofdu7U4YcwdyMA6wp3tY+8eexNPZ75U0iBa/Q/3Au28n096izn9YMSD5g0LiXQ9Q+7cV2vk/bKFF/7B5pb5gzKV04/bqgUkgEkd0L/apB3jlVQRh4505jjN4qFnasvdmfo7vbhfmXB3ti7XdfFnZ3D1oR6SuJW48nN9j3hqT3kxKYO8eCq5GtDqLs/J8fojtsX8y4i0GmK6rcZbPozhOpMTrKzldPRwTe3PsdQbApXkFpoNgThy08yVoNM66HcLFlZrV/P0wlzMc0K0tyMchkUTpM5/Uw6As5PRwTdoAdtT3kOJEqdp61B0RacNNTca+Voi+w3rPeqjHUGOCjuZikRnkYXRPnKgxxIoCdik9uuc/HF1G4oExnHMGGfKQAsryin52Fy9Wwq5uPDhHJc1wFxwmQQJ0liJaVR8oVYsLl6tql9uuE/BlQn0w6D2MU98Pre/+lCYRLN0frUiRq939arzaHsbzvsPH6yH6fpjWvVrYeC7lXl2SLY6FEAa1hD3Q2m8ASJPxbKJjXWvT7ceC7Ye1Zr08PqvF4T/AJyJjx3+l6R0K7eOvmiH8yowW/ORKee/MT5x0FXt79X3XfqVceT7Gr6PuO7XJj7I+w3tclvXq+4f1J4LSx7Xhom03hOHSY08JVmOz8nnEjUlwmZgPNdoV7dyfocX2D1hVNwkdzxHc+U77cBLEOJOJ08wCsbuT9Di+z2hZ/b2YfX4eaWJ5lSfOwditX3aT9tvYFWsTaYe43tKtFur3Gd6082XtHfD6X9z4KJf6390qd06D9liYtPrc0NRlKDZ3vBLQXBuJD3ECk6nMu03Bwi2DEmJTeCKzmLgqDNcdBt0aG1zYbnND+NwIJJpKhImMcy7HcLHe+DEMQknfDKYaPMafNEkrtxybdMCkohJHdx7cr8MEy8THarNjyneIExWWcZz+yw2Y1FOZTDmznICRFRWqnVezSyq50eC5rBedOFMTANLxnWnmnOsRuQ42cNG2JD/AFKxChsEyJ1IOirZyNNp51KI8aT42rUmnLPCZXauchxPTgjbFHYCoDI5zxoI1XnE/gRjEGjtS3waOhVnw4gRcjtI+vZyMee5HyTAMFpbeBEyQZOGJ0SUhFTiNrWbNt4SY+j/APjII86KeRg70vkMEZov2mj8qbfdabfgqnTH+JOsME/7Z5YjuySVlsYh3rlA7EGZ6ZzTiKpBxUakk9Cyb/xQeVk/xEpX5YNhjZDZ3IUzpUSNKpqJ3qzoDqAb1Kce2OM5vdnpeMsTrVUuCpxbWQeLprLWVFsb2Q43zgM8xzrL3dRJxIW3sOhTyTbiXYSp2y7Vn7qYs3s1HVoKm/kv1tBYTLP7/wClSr4n+hDhuEs3u96IPGHY9V4aLYz87Dr/ALkPP649ReqZReAxx1HqXlNnnfZ7bPSzOHrLubXbiYZB0HoB+Cxllp6v8+O5XmjPrIntv9H0jpVsD1RzQ+9UoLhvj8BwnZ2+lrCt3xqP3XctuXJ7Tu+r7rO9NcPo+4zvTCWgc0LvTFo9EfYZ3ow7fyeD5uNSXDbmA83UrW7s/RIvs9oVHcBEDYcUYcNpwA83UUbd5G+ixBpEhzhZ3NvXhPxee2NhlxfcB7Ue4fR/t/8AsgWRtMPdf2I8xq5ogWnmy9ml6v8Aa+KeXqj7o96Yubq54gTb43S37x47EQzhqH3Z713Xk/8AqH4fWHNd8xuZcGYo0j713cu43CRgID6+e48a9g1gxUvp14t7dVNJVPlrUlO0ejq41xUC3UjOGrpUbuoLSA3eRQLTomrXjBQeVTSsW6uchQlrRnFRJKCLWa+hTDE10qJA1oCXRqSLwhXUi1RBRGClv2xAuKJoi7WN9nnTFw0hViUudDYrogVeJEodFetRcNZUJayiBw4xY6YwkZy5JUHKoRMpwy4F7HOlgDKW2hBRSSoOhAp8C5BytZDxoLh/PFHU4hGhW2xnjNcP6jwfeBWaIY0YalJ1mBxbzSnyhVjrP41L9inMFwIq0X4Z4QMxi0UoFZOUi5hAAM54EHFYL7KBmltqChbwNAnpl8Fm4yumGXXci1ZMilxLt9a0kkyN4SmZ5qK4cgOzRoZ/md2tWW6zECk9lUN8J2ZzgfaI6JrWmLjK025BiHB0M5+OBTlYmi7nYwE5NNZUMI4rN314893P1J2W6KPPPQetNM+OOhyRCfZZiILhcZgcColKfAJGIKluitRjQS1s3OMhIYklzaDSucfbIpPGB2tHZJFgR4grdbqMj3rHT527TKTHSUDJEZorBifYi9id1kiDGG8ckYdits3QWgf/AE7pqjs3WRxmPI5x5placLxysl4cMZja9w6whfKPW/uN7VuDda8S4+mV6nNNEbuzJ4zOcNP5VU8c/rnTFOl32mFb2QI5bDOOLsZaAMBRL/VEEkl0GGScQYQPRJUrflxhM4TGMEuIG3BP0qeKLGWNsdeLGYXdb7LUZJ1zcPKxkJjpCSx469Pkxa7oo0hJr9BBUHO8cqgANC6vOsE6fHOoEjRXahl+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/xSV2aXHhCcPHcrbmIDmrKhNzpBqLvafe0A6SwriTyUlRJtDMFGDFAw56kDNjZnS2gFK8DpT73pTGFiikWpb2VAMIwPOpCM4Y4eM6oiQc6fe/GdEZEBKLvc8CoKoh8njMoFitiG4GuH79yeI2aJpnOCiQrTmd+KG6H470FOIVTfitGLD8eOVVIgQChhTJTtkiOYEAm1UwE7WKYZIIIXU7Uq/BKqB7ybOpSKRQMlNPeUXuQPNOChOeo3kBiUiEK8VIOVDsFUYNohByOwoJAHR0JJxtSTSbazm4zH7eJKcpVIpUJJJVIs1JCFoSSUUt4PMmELxzpJIJCCkIWrbWqdJAt7ny6dCZ0LQdWjH9k6SCESzDOP3qm+S4Spr5UkkAyw9OGIqdJz8ihwtXjN0hJJANgM0UwD2pJIARYJVKLBrtSSRKH8nOxSFnOroTpIH3lO2ET42pJIELLPb3qRs5GhJJASHCnSSZ0AypJOkgrvhEHDpCEYXjuTJKgO9FIwzh4mkkqJBindKSSyJNaUeGmSViLTW7UySSqP//Z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7524" name="AutoShape 4" descr="data:image/jpeg;base64,/9j/4AAQSkZJRgABAQAAAQABAAD/2wCEAAkGBxQSEhUUExQWFRQWFxUVFxQYFxcXFhcUFRQXFhYUFBcYHCggGBolHBQUITEhJSksLi4uFx8zODMsNygtLisBCgoKDg0OFBAQGiwcHBwsLCwsLCwsLCwsLCwsLCwsLCwsLCwsLCwsLCwsODcsLCw3NywsKzcrKzcrNywrKysrK//AABEIALcBEwMBIgACEQEDEQH/xAAbAAABBQEBAAAAAAAAAAAAAAADAAECBAUGB//EAEkQAAECAwMFCwcKBQQDAAAAAAEAAgMRIQQSMQVBUWFxBhMiMoGRobHB0fAHQlJicqLhFCMkM5KTssLS8TSCg6OzFkNTcxXi8v/EABgBAQEBAQEAAAAAAAAAAAAAAAABAgME/8QAIREBAQACAgICAwEAAAAAAAAAAAECEQMSEzEhMiJBUQT/2gAMAwEAAhEDEQA/APIlJqYKbV7HmTaiMQ2hFa1AViKgsCM0IHupSU2tRGwkAQFNpVhkEqwyyptFViswoc1ZhWNW4dikptdKTYKuWeCrMPJ6uNskggq4YITyre8FS3lBTY4qRKtNg0UN6ATYruhhPDgglGuTViFZipaulO0WeWCqmGVuGFQ4BUnQpJtdM+JAB2obIBBwWzEaKXQVYsMG8QCKKbNOfdAcgiyOnnOtd1FsLZ0bPWAFXiwLpkWyOmWKx5F6MGz2XfJMnLozLSsUIQjMyNDn2Yq22yAHhCSm7JrJmTiNuHOpcttSMDKT8XNlrGjQqsGKJSdMyBG2eHMtaNko3pzF2ucTxUI2SLrL5pSctRzpuJZWZkiCC43nXdE8Zp7VaJEgHDPqV2zWVr88j0nMo/8Aj5TLhOVAruGme22xGmhJnpr0KvaLXEfxnGWjAcwV+1xQJi6Lxz6NiouaJKxNIQ4hlikpss5lmSWhxrQitCGFNpW2BQpBDBRGhARqsQ0JisQ2oCw2o7GpoTVes8MDEoIQYWpaNlsMyCcM6PBiwxxRNFbadSyLTbO0cWimIYQYVo0qxigcNARg0EKF2Yki2eHKhQBchFaDoAJRN5GhRWQ5B+TlxWy2zgGufMimzT1dyi7ULJkwHPVXoNkaBM01TVqDZ2jwFN9jBIr04rFrSg+yTkZUzaOdJ1ja8UFc7e2a04dgeDjweemrQrtnsrQTKvWs2tac2ywljgaSnhieZTj2M8auzOAtuPBdiQMabdqEyO9xIoaYeNqzcmuqvYreQAwN5TIdYmo2zKzYhDC5uOYcOmIEuRUrVZ3VAB50DJ1jDHzMwdMxMJ8e1aNrhkMADXEmVfVWSbK4GZDqZ5d66Wz5WZvoa5oMqTJpLnknypZocSYbEY3UZDZiszLS9duRtFubePCM9Q+ElTt+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+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+BIGZMpmVaa1qvt8qmXKe9V42V2aa6pnplJPk3HPvyCbsya66yCHZsmFpvDjYXtWFJrUtGU54NMtZl1LMi5Xa2hewcoJ5vgtdqzqL1nsgYeLOWBzV7VUypCdEJLRQCrjhsE1Qi5eGmI7Y0tHTILPflqZ4LGz1uvH7LAetTa6Fi5PcTO8CdtByI0OxYTlh4NVmxcpRT513Y1rf8h7EMCI88Zxnpc8twnWQa3pTvU6t5tkbnPSksNmTHS+rH2GdsRJTtTqyGbnHz4b4bNhvO2SFOlaULIrBcuMMThC+X0F2dbgbIA7ScV1DLExs5NGfWrAh15e0Lp5Mk6RyduyHvhdvTBDIILZyLbjqydKRLgAdAQIWRrQCZNaZCYPpCYwngajmPLubpcous0MvYwOmYbZEkULXYEbNC56Bu+lx4Dhm4Lg7rkkyySzFKI2MDw4TgNIaZbZp40cOphtp051owt3dmcOFfaZSrDd+UFHgbobLFmDEguwlOhxM5h2BwWvLknjxY1neBWZIx1bUVzAZuaVvGwWWLg1hqKt+Ci7c4w1a97cc8xTSCr5U8X8YkFpEycM6Ky2kYTIV52QIoBDYjXCnGEjXWFSfkq0Mxhhw0tcOoq+SVOliyy13jiRq1q7k+0OnKdM/wCyzSJSvNiMIxmwkU1tWhY3wzxYjQ72gOuqXKLJWnZ2kGonoPwVyLCe8UxBo0iROwg1+KNZLPdkbwIOImJfaK0LFFY1xoJezhrvTquVzbmOxMlOc9l1wDXjViNivZPtJILXULc+eWxN8qLZCFDDjjOd0cpz5qBSitjP9GGc5HCnqM1xtdpNGNtAnidZoECLbpjDomrLoUgC97GSxvSAPOVWjZasjJDfA46GNc/pAl0rcykYstAhkuoO5ObM7QSfGlUsobqobeIwt9aIWt5hMrMj7r4juKQ3WxjnH7TuCt+SsdI2iDeuylqzqx8nAE3FrfacB1rjLRuhiPpee7VfAH2YQKoG3PnS6Dsr77p9Cnkq+OO6faITfOvamgnpw6VUtOVGNFWga3uDetckd+fiXnlIGnAXGqpboBhi8WzNKC6DpqSHfiqZAKd6dZHSRsvMODmn2Gl/SJhZ8fLw0O5Sxg5pz6FCDku8JkmozzPQ4kDmViHkxopX8On0AKKbrUkZ0XKUU1a1rRWZLXOptN0BBNrivwcT7Mpe410udbosLBUNE5YyE+fFH3qinyOYNhiPNQXZpuMxyFz/AMqeNk5zGEzAkCakholpuBpkunbD8cqiWdqaVyuRLNvoe5110i5oc1okZNBDmucXT5zrqtkZMZnBO1xI5py6FoXAMNBT5lUVINlAwAEgBSlK02KbofjkSfaGN4zmjaQEA5Vg5ojTL0Te6lRZaygSVVuVofrfYf8ApSQabs/L1BP46Qonv6gpDt7Qg5/dq35j+pD/AAvXDGGDmXc7tD8wf+yH+By4cFdMfTyc32REAaE0SxNcjCakCUcplYzI2S2ioC6/cbDe6yuN90wYsjePmzln1Ln47qYLq9wX8K/+t+ZSvRxZW7c1B3Q21ld+vYUexh6gCrP+rrQbu+Q4b7pBBBewzBnpKqNlIbAlcC1qOXmroIPlAA49ncPZc12eee6t2wZcs9phviXHXWTvXmCkuEcCZ00Lzy0QRJdPuDaDZLWPb/wrFkdsOS5baULKtgJ4EVjTmk8sM65jLVmWpZsovLpQ47iAAQXCHEbWWBInMUXmj7ED4CAbAG1AkdIp0hOiTnj2WzZVjswEF2xphk4aCRnRYu6OLns5Gtrw7NrA6l5luLjRDFitMSIQ2GCAYjiAZuqATqCAzL9raJb6HUreY04j1ZLPR18skm3bZXylFixmmgui61pY0PAIDpzM84fm0KpvMZ+JNcxccNjZDPoWduayjFjxQIgbJjHHgg1MpCd6ZznOg7p91MWyxGsEJrpgEEudnzSAGhLj+mplLNtC12J0NpIIzTDRLEyxEjgr8DJbTVxJ2y6zXpXCRN2trdgyE3keT0uVV+6a2uwihvstZ8U6J3j1BtgYcWg6jUYSwKsMhAahzLymwZRtb4sMPtEUtMSGCAXAEF4BBlKi9NtWTGhrqA0OvNrU1pcct+k4tthsnee0bSBmWVbcsWJ9IsWCQCDIvaajPIHFeSizTe6dZOIrqJGcqy2wt1c7VrqxeSR6ad2ViZQRRICUmhx7FVieUGyjDfHagzvIXANsI/afciCxaug9quoz5Y9LyRujFra50KE8BpAN8hpmROgE0+W8qxoEB8Xe2G4Abt51ZuANZa1n+TlkmRqS4bMwHmlaG7r+Cjez2hZ18umOW5txcXygWo8VkFvI53WVTjbsLc7CK1vsw2DrasyyQgfBPUrQs40DlYe1b053k0jFy5bH8a0ROQhvUqMR0R/GiPdteT1rS3jUeQNHWmMOWnlLR1Iz5GR8i8SK7zyd2L5qJPDfPyBcuZaR94ewLt/J8RvUWX/INPoDSpWsMra6IWNmhJWAnWXXZE9vUFMY+NIQie1SB6+0IrB3aH5j+pD/AAOXDzXbbsz8wfbh/hcuGHL45VuPHzfYUFKaHLanlrKrkUc0+IXW7gv4V/8AW7Vx1owxK7Dyf/wj/wCt2rNd+H1XMMdQbApTQoeA2DqUlp5zWnBdJuDP0W1f1P8ACuYtBofiuk3BH6Lav6n+JS134f2xQU7jrQ2nYn5uda24NDcSfpEb/rHW5V2CmbBG3En6RF/629blVYaDYFmO2f1xdHuQHzzvYd1hYnlHYN+hLY3HH593sO6wsnyjfWwvGbUpfbrx/RiwoYl47Gol3b73wUIbaVlzd7kpN1f2+8qvNaPYpb7Cw+shaP8AkbpcvWbbxXbD1FeTWGW+wq/7kPO3026AvWLZxXcvUs16eD1XicMgRH4Tvv0DzjpV+/4mexqoQ/rYlfPfnl5x0Aq9Lb9qJ2BVy5PZi/b/AHD3JEH0fc73KV3UeaIespjDHo+53lVh2Xk84kbNwmaNDtC0N3H8HG9g9az/ACeCTY1JcJmYDM7QVf3c/wAHG9g9aw9nH9Xl1jiiWI+2R1KzPZ77kKxPMsZfzNHYrO+6xyxe4Lbz5ewruofdu7U4YcwdyMA6wp3tY+8eexNPZ75U0iBa/Q/3Au28n096izn9YMSD5g0LiXQ9Q+7cV2vk/bKFF/7B5pb5gzKV04/bqgUkgEkd0L/apB3jlVQRh4505jjN4qFnasvdmfo7vbhfmXB3ti7XdfFnZ3D1oR6SuJW48nN9j3hqT3kxKYO8eCq5GtDqLs/J8fojtsX8y4i0GmK6rcZbPozhOpMTrKzldPRwTe3PsdQbApXkFpoNgThy08yVoNM66HcLFlZrV/P0wlzMc0K0tyMchkUTpM5/Uw6As5PRwTdoAdtT3kOJEqdp61B0RacNNTca+Voi+w3rPeqjHUGOCjuZikRnkYXRPnKgxxIoCdik9uuc/HF1G4oExnHMGGfKQAsryin52Fy9Wwq5uPDhHJc1wFxwmQQJ0liJaVR8oVYsLl6tql9uuE/BlQn0w6D2MU98Pre/+lCYRLN0frUiRq939arzaHsbzvsPH6yH6fpjWvVrYeC7lXl2SLY6FEAa1hD3Q2m8ASJPxbKJjXWvT7ceC7Ye1Zr08PqvF4T/AJyJjx3+l6R0K7eOvmiH8yowW/ORKee/MT5x0FXt79X3XfqVceT7Gr6PuO7XJj7I+w3tclvXq+4f1J4LSx7Xhom03hOHSY08JVmOz8nnEjUlwmZgPNdoV7dyfocX2D1hVNwkdzxHc+U77cBLEOJOJ08wCsbuT9Di+z2hZ/b2YfX4eaWJ5lSfOwditX3aT9tvYFWsTaYe43tKtFur3Gd6082XtHfD6X9z4KJf6390qd06D9liYtPrc0NRlKDZ3vBLQXBuJD3ECk6nMu03Bwi2DEmJTeCKzmLgqDNcdBt0aG1zYbnND+NwIJJpKhImMcy7HcLHe+DEMQknfDKYaPMafNEkrtxybdMCkohJHdx7cr8MEy8THarNjyneIExWWcZz+yw2Y1FOZTDmznICRFRWqnVezSyq50eC5rBedOFMTANLxnWnmnOsRuQ42cNG2JD/AFKxChsEyJ1IOirZyNNp51KI8aT42rUmnLPCZXauchxPTgjbFHYCoDI5zxoI1XnE/gRjEGjtS3waOhVnw4gRcjtI+vZyMee5HyTAMFpbeBEyQZOGJ0SUhFTiNrWbNt4SY+j/APjII86KeRg70vkMEZov2mj8qbfdabfgqnTH+JOsME/7Z5YjuySVlsYh3rlA7EGZ6ZzTiKpBxUakk9Cyb/xQeVk/xEpX5YNhjZDZ3IUzpUSNKpqJ3qzoDqAb1Kce2OM5vdnpeMsTrVUuCpxbWQeLprLWVFsb2Q43zgM8xzrL3dRJxIW3sOhTyTbiXYSp2y7Vn7qYs3s1HVoKm/kv1tBYTLP7/wClSr4n+hDhuEs3u96IPGHY9V4aLYz87Dr/ALkPP649ReqZReAxx1HqXlNnnfZ7bPSzOHrLubXbiYZB0HoB+Cxllp6v8+O5XmjPrIntv9H0jpVsD1RzQ+9UoLhvj8BwnZ2+lrCt3xqP3XctuXJ7Tu+r7rO9NcPo+4zvTCWgc0LvTFo9EfYZ3ow7fyeD5uNSXDbmA83UrW7s/RIvs9oVHcBEDYcUYcNpwA83UUbd5G+ixBpEhzhZ3NvXhPxee2NhlxfcB7Ue4fR/t/8AsgWRtMPdf2I8xq5ogWnmy9ml6v8Aa+KeXqj7o96Yubq54gTb43S37x47EQzhqH3Z713Xk/8AqH4fWHNd8xuZcGYo0j713cu43CRgID6+e48a9g1gxUvp14t7dVNJVPlrUlO0ejq41xUC3UjOGrpUbuoLSA3eRQLTomrXjBQeVTSsW6uchQlrRnFRJKCLWa+hTDE10qJA1oCXRqSLwhXUi1RBRGClv2xAuKJoi7WN9nnTFw0hViUudDYrogVeJEodFetRcNZUJayiBw4xY6YwkZy5JUHKoRMpwy4F7HOlgDKW2hBRSSoOhAp8C5BytZDxoLh/PFHU4hGhW2xnjNcP6jwfeBWaIY0YalJ1mBxbzSnyhVjrP41L9inMFwIq0X4Z4QMxi0UoFZOUi5hAAM54EHFYL7KBmltqChbwNAnpl8Fm4yumGXXci1ZMilxLt9a0kkyN4SmZ5qK4cgOzRoZ/md2tWW6zECk9lUN8J2ZzgfaI6JrWmLjK025BiHB0M5+OBTlYmi7nYwE5NNZUMI4rN314893P1J2W6KPPPQetNM+OOhyRCfZZiILhcZgcColKfAJGIKluitRjQS1s3OMhIYklzaDSucfbIpPGB2tHZJFgR4grdbqMj3rHT527TKTHSUDJEZorBifYi9id1kiDGG8ckYdits3QWgf/AE7pqjs3WRxmPI5x5placLxysl4cMZja9w6whfKPW/uN7VuDda8S4+mV6nNNEbuzJ4zOcNP5VU8c/rnTFOl32mFb2QI5bDOOLsZaAMBRL/VEEkl0GGScQYQPRJUrflxhM4TGMEuIG3BP0qeKLGWNsdeLGYXdb7LUZJ1zcPKxkJjpCSx469Pkxa7oo0hJr9BBUHO8cqgANC6vOsE6fHOoEjRXahl+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/xSV2aXHhCcPHcrbmIDmrKhNzpBqLvafe0A6SwriTyUlRJtDMFGDFAw56kDNjZnS2gFK8DpT73pTGFiikWpb2VAMIwPOpCM4Y4eM6oiQc6fe/GdEZEBKLvc8CoKoh8njMoFitiG4GuH79yeI2aJpnOCiQrTmd+KG6H470FOIVTfitGLD8eOVVIgQChhTJTtkiOYEAm1UwE7WKYZIIIXU7Uq/BKqB7ybOpSKRQMlNPeUXuQPNOChOeo3kBiUiEK8VIOVDsFUYNohByOwoJAHR0JJxtSTSbazm4zH7eJKcpVIpUJJJVIs1JCFoSSUUt4PMmELxzpJIJCCkIWrbWqdJAt7ny6dCZ0LQdWjH9k6SCESzDOP3qm+S4Spr5UkkAyw9OGIqdJz8ihwtXjN0hJJANgM0UwD2pJIARYJVKLBrtSSRKH8nOxSFnOroTpIH3lO2ET42pJIELLPb3qRs5GhJJASHCnSSZ0AypJOkgrvhEHDpCEYXjuTJKgO9FIwzh4mkkqJBindKSSyJNaUeGmSViLTW7UySSqP//Z"/>
          <p:cNvSpPr>
            <a:spLocks noChangeAspect="1" noChangeArrowheads="1"/>
          </p:cNvSpPr>
          <p:nvPr/>
        </p:nvSpPr>
        <p:spPr bwMode="auto">
          <a:xfrm>
            <a:off x="18319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400">
                <a:solidFill>
                  <a:schemeClr val="tx2"/>
                </a:solidFill>
                <a:latin typeface="Century Gothic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200">
                <a:solidFill>
                  <a:schemeClr val="tx2"/>
                </a:solidFill>
                <a:latin typeface="Century Gothic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2000">
                <a:solidFill>
                  <a:schemeClr val="tx2"/>
                </a:solidFill>
                <a:latin typeface="Century Gothic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>
                <a:solidFill>
                  <a:schemeClr val="tx2"/>
                </a:solidFill>
                <a:latin typeface="Century Gothic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charset="2"/>
              <a:buChar char=""/>
              <a:defRPr sz="1600">
                <a:solidFill>
                  <a:schemeClr val="tx2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47" y="42289"/>
            <a:ext cx="5212060" cy="597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75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-Point Star 5"/>
          <p:cNvSpPr/>
          <p:nvPr/>
        </p:nvSpPr>
        <p:spPr>
          <a:xfrm>
            <a:off x="9840914" y="6092825"/>
            <a:ext cx="287337" cy="3603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020014"/>
            <a:ext cx="12192000" cy="8379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136" y="6040476"/>
            <a:ext cx="2923853" cy="774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75" y="6057372"/>
            <a:ext cx="980993" cy="75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3" y="6067889"/>
            <a:ext cx="1574806" cy="734908"/>
          </a:xfrm>
          <a:prstGeom prst="rect">
            <a:avLst/>
          </a:prstGeom>
        </p:spPr>
      </p:pic>
      <p:pic>
        <p:nvPicPr>
          <p:cNvPr id="2" name="Stop Procrastinating - ellen degeneres - How To Stop Procrastinating - Very Funn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5879" y="233581"/>
            <a:ext cx="7632848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1DAFF88CECF43ACB7EC9FF40B5A37" ma:contentTypeVersion="5" ma:contentTypeDescription="Create a new document." ma:contentTypeScope="" ma:versionID="a0de86c14a902be15d363532e2ea13fc">
  <xsd:schema xmlns:xsd="http://www.w3.org/2001/XMLSchema" xmlns:xs="http://www.w3.org/2001/XMLSchema" xmlns:p="http://schemas.microsoft.com/office/2006/metadata/properties" xmlns:ns2="1d154cf8-3a0e-4322-8da1-e2f29b32e5ee" targetNamespace="http://schemas.microsoft.com/office/2006/metadata/properties" ma:root="true" ma:fieldsID="b8a34a838e70fb80bbc076047657460b" ns2:_="">
    <xsd:import namespace="1d154cf8-3a0e-4322-8da1-e2f29b32e5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54cf8-3a0e-4322-8da1-e2f29b32e5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40272D-4DFD-4CF5-8738-217E6A7CFD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3DBDB7-E92F-45C0-A3B4-177E223DC3E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7CEBF15-C3DC-42A3-8B2B-C94AA9AACB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154cf8-3a0e-4322-8da1-e2f29b32e5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9713</TotalTime>
  <Words>2281</Words>
  <Application>Microsoft Macintosh PowerPoint</Application>
  <PresentationFormat>Widescreen</PresentationFormat>
  <Paragraphs>423</Paragraphs>
  <Slides>75</Slides>
  <Notes>57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MS PGothic</vt:lpstr>
      <vt:lpstr>Arial</vt:lpstr>
      <vt:lpstr>Calibri</vt:lpstr>
      <vt:lpstr>Century Gothic</vt:lpstr>
      <vt:lpstr>Mangal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Procrastination?</vt:lpstr>
      <vt:lpstr>Behavioral Psychology Research Revealed</vt:lpstr>
      <vt:lpstr>PowerPoint Presentation</vt:lpstr>
      <vt:lpstr>PowerPoint Presentation</vt:lpstr>
      <vt:lpstr>PowerPoint Presentation</vt:lpstr>
      <vt:lpstr>PowerPoint Presentation</vt:lpstr>
      <vt:lpstr>Six Scientific Tools for Eliminating Procrastination!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you procrastinating on now and what are you going to  do about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The Trustee for Groundswell Projects Trust</cp:lastModifiedBy>
  <cp:revision>597</cp:revision>
  <cp:lastPrinted>2016-10-27T02:00:41Z</cp:lastPrinted>
  <dcterms:created xsi:type="dcterms:W3CDTF">2010-11-11T14:09:19Z</dcterms:created>
  <dcterms:modified xsi:type="dcterms:W3CDTF">2018-04-17T02:50:17Z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0x010100D991DAFF88CECF43ACB7EC9FF40B5A37</vt:lpwstr>
  </property>
</Properties>
</file>