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65"/>
  </p:notesMasterIdLst>
  <p:sldIdLst>
    <p:sldId id="805" r:id="rId2"/>
    <p:sldId id="806" r:id="rId3"/>
    <p:sldId id="807" r:id="rId4"/>
    <p:sldId id="923" r:id="rId5"/>
    <p:sldId id="924" r:id="rId6"/>
    <p:sldId id="810" r:id="rId7"/>
    <p:sldId id="908" r:id="rId8"/>
    <p:sldId id="911" r:id="rId9"/>
    <p:sldId id="910" r:id="rId10"/>
    <p:sldId id="909" r:id="rId11"/>
    <p:sldId id="914" r:id="rId12"/>
    <p:sldId id="915" r:id="rId13"/>
    <p:sldId id="916" r:id="rId14"/>
    <p:sldId id="913" r:id="rId15"/>
    <p:sldId id="912" r:id="rId16"/>
    <p:sldId id="919" r:id="rId17"/>
    <p:sldId id="925" r:id="rId18"/>
    <p:sldId id="926" r:id="rId19"/>
    <p:sldId id="557" r:id="rId20"/>
    <p:sldId id="827" r:id="rId21"/>
    <p:sldId id="849" r:id="rId22"/>
    <p:sldId id="850" r:id="rId23"/>
    <p:sldId id="851" r:id="rId24"/>
    <p:sldId id="852" r:id="rId25"/>
    <p:sldId id="857" r:id="rId26"/>
    <p:sldId id="856" r:id="rId27"/>
    <p:sldId id="855" r:id="rId28"/>
    <p:sldId id="854" r:id="rId29"/>
    <p:sldId id="853" r:id="rId30"/>
    <p:sldId id="860" r:id="rId31"/>
    <p:sldId id="861" r:id="rId32"/>
    <p:sldId id="858" r:id="rId33"/>
    <p:sldId id="859" r:id="rId34"/>
    <p:sldId id="862" r:id="rId35"/>
    <p:sldId id="863" r:id="rId36"/>
    <p:sldId id="864" r:id="rId37"/>
    <p:sldId id="868" r:id="rId38"/>
    <p:sldId id="883" r:id="rId39"/>
    <p:sldId id="869" r:id="rId40"/>
    <p:sldId id="884" r:id="rId41"/>
    <p:sldId id="871" r:id="rId42"/>
    <p:sldId id="885" r:id="rId43"/>
    <p:sldId id="888" r:id="rId44"/>
    <p:sldId id="887" r:id="rId45"/>
    <p:sldId id="886" r:id="rId46"/>
    <p:sldId id="889" r:id="rId47"/>
    <p:sldId id="890" r:id="rId48"/>
    <p:sldId id="865" r:id="rId49"/>
    <p:sldId id="866" r:id="rId50"/>
    <p:sldId id="877" r:id="rId51"/>
    <p:sldId id="878" r:id="rId52"/>
    <p:sldId id="879" r:id="rId53"/>
    <p:sldId id="891" r:id="rId54"/>
    <p:sldId id="892" r:id="rId55"/>
    <p:sldId id="881" r:id="rId56"/>
    <p:sldId id="867" r:id="rId57"/>
    <p:sldId id="882" r:id="rId58"/>
    <p:sldId id="893" r:id="rId59"/>
    <p:sldId id="830" r:id="rId60"/>
    <p:sldId id="829" r:id="rId61"/>
    <p:sldId id="828" r:id="rId62"/>
    <p:sldId id="894" r:id="rId63"/>
    <p:sldId id="370" r:id="rId64"/>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78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94689"/>
  </p:normalViewPr>
  <p:slideViewPr>
    <p:cSldViewPr snapToGrid="0" snapToObjects="1">
      <p:cViewPr varScale="1">
        <p:scale>
          <a:sx n="82" d="100"/>
          <a:sy n="82" d="100"/>
        </p:scale>
        <p:origin x="720" y="12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3C7162-CD9B-4510-B854-A1294813E421}" type="datetimeFigureOut">
              <a:rPr lang="en-US" smtClean="0"/>
              <a:t>9/3/2018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F3413F-99CE-46EE-BC09-2FE644378205}" type="slidenum">
              <a:rPr lang="en-US" smtClean="0"/>
              <a:t>‹#›</a:t>
            </a:fld>
            <a:endParaRPr lang="en-US"/>
          </a:p>
        </p:txBody>
      </p:sp>
    </p:spTree>
    <p:extLst>
      <p:ext uri="{BB962C8B-B14F-4D97-AF65-F5344CB8AC3E}">
        <p14:creationId xmlns:p14="http://schemas.microsoft.com/office/powerpoint/2010/main" val="4174869656"/>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50" indent="-285750" eaLnBrk="0" hangingPunct="0">
              <a:spcBef>
                <a:spcPct val="30000"/>
              </a:spcBef>
              <a:defRPr sz="1200">
                <a:solidFill>
                  <a:schemeClr val="tx1"/>
                </a:solidFill>
                <a:latin typeface="Calibri" charset="0"/>
              </a:defRPr>
            </a:lvl2pPr>
            <a:lvl3pPr marL="1143000" indent="-228600" eaLnBrk="0" hangingPunct="0">
              <a:spcBef>
                <a:spcPct val="30000"/>
              </a:spcBef>
              <a:defRPr sz="1200">
                <a:solidFill>
                  <a:schemeClr val="tx1"/>
                </a:solidFill>
                <a:latin typeface="Calibri" charset="0"/>
              </a:defRPr>
            </a:lvl3pPr>
            <a:lvl4pPr marL="1600200" indent="-228600" eaLnBrk="0" hangingPunct="0">
              <a:spcBef>
                <a:spcPct val="30000"/>
              </a:spcBef>
              <a:defRPr sz="1200">
                <a:solidFill>
                  <a:schemeClr val="tx1"/>
                </a:solidFill>
                <a:latin typeface="Calibri" charset="0"/>
              </a:defRPr>
            </a:lvl4pPr>
            <a:lvl5pPr marL="2057400" indent="-228600" eaLnBrk="0" hangingPunct="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C818D903-4332-0F42-9B7F-72778725ACB7}" type="slidenum">
              <a:rPr lang="en-US" altLang="en-US">
                <a:latin typeface="Arial" charset="0"/>
              </a:rPr>
              <a:pPr eaLnBrk="1" hangingPunct="1">
                <a:spcBef>
                  <a:spcPct val="0"/>
                </a:spcBef>
              </a:pPr>
              <a:t>1</a:t>
            </a:fld>
            <a:endParaRPr lang="en-US" altLang="en-US">
              <a:latin typeface="Arial" charset="0"/>
            </a:endParaRPr>
          </a:p>
        </p:txBody>
      </p:sp>
    </p:spTree>
    <p:extLst>
      <p:ext uri="{BB962C8B-B14F-4D97-AF65-F5344CB8AC3E}">
        <p14:creationId xmlns:p14="http://schemas.microsoft.com/office/powerpoint/2010/main" val="1701168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16" indent="-285737" eaLnBrk="0" hangingPunct="0">
              <a:spcBef>
                <a:spcPct val="30000"/>
              </a:spcBef>
              <a:defRPr sz="1200">
                <a:solidFill>
                  <a:schemeClr val="tx1"/>
                </a:solidFill>
                <a:latin typeface="Calibri" charset="0"/>
              </a:defRPr>
            </a:lvl2pPr>
            <a:lvl3pPr marL="1142949" indent="-228590" eaLnBrk="0" hangingPunct="0">
              <a:spcBef>
                <a:spcPct val="30000"/>
              </a:spcBef>
              <a:defRPr sz="1200">
                <a:solidFill>
                  <a:schemeClr val="tx1"/>
                </a:solidFill>
                <a:latin typeface="Calibri" charset="0"/>
              </a:defRPr>
            </a:lvl3pPr>
            <a:lvl4pPr marL="1600128" indent="-228590" eaLnBrk="0" hangingPunct="0">
              <a:spcBef>
                <a:spcPct val="30000"/>
              </a:spcBef>
              <a:defRPr sz="1200">
                <a:solidFill>
                  <a:schemeClr val="tx1"/>
                </a:solidFill>
                <a:latin typeface="Calibri" charset="0"/>
              </a:defRPr>
            </a:lvl4pPr>
            <a:lvl5pPr marL="2057308" indent="-228590" eaLnBrk="0" hangingPunct="0">
              <a:spcBef>
                <a:spcPct val="30000"/>
              </a:spcBef>
              <a:defRPr sz="1200">
                <a:solidFill>
                  <a:schemeClr val="tx1"/>
                </a:solidFill>
                <a:latin typeface="Calibri" charset="0"/>
              </a:defRPr>
            </a:lvl5pPr>
            <a:lvl6pPr marL="2514488" indent="-228590" eaLnBrk="0" fontAlgn="base" hangingPunct="0">
              <a:spcBef>
                <a:spcPct val="30000"/>
              </a:spcBef>
              <a:spcAft>
                <a:spcPct val="0"/>
              </a:spcAft>
              <a:defRPr sz="1200">
                <a:solidFill>
                  <a:schemeClr val="tx1"/>
                </a:solidFill>
                <a:latin typeface="Calibri" charset="0"/>
              </a:defRPr>
            </a:lvl6pPr>
            <a:lvl7pPr marL="2971667" indent="-228590" eaLnBrk="0" fontAlgn="base" hangingPunct="0">
              <a:spcBef>
                <a:spcPct val="30000"/>
              </a:spcBef>
              <a:spcAft>
                <a:spcPct val="0"/>
              </a:spcAft>
              <a:defRPr sz="1200">
                <a:solidFill>
                  <a:schemeClr val="tx1"/>
                </a:solidFill>
                <a:latin typeface="Calibri" charset="0"/>
              </a:defRPr>
            </a:lvl7pPr>
            <a:lvl8pPr marL="3428846" indent="-228590" eaLnBrk="0" fontAlgn="base" hangingPunct="0">
              <a:spcBef>
                <a:spcPct val="30000"/>
              </a:spcBef>
              <a:spcAft>
                <a:spcPct val="0"/>
              </a:spcAft>
              <a:defRPr sz="1200">
                <a:solidFill>
                  <a:schemeClr val="tx1"/>
                </a:solidFill>
                <a:latin typeface="Calibri" charset="0"/>
              </a:defRPr>
            </a:lvl8pPr>
            <a:lvl9pPr marL="3886026" indent="-22859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8A626009-195C-3C46-96F6-2D65FE22CD4F}" type="slidenum">
              <a:rPr lang="en-US" altLang="en-US">
                <a:latin typeface="Arial" charset="0"/>
              </a:rPr>
              <a:pPr eaLnBrk="1" hangingPunct="1">
                <a:spcBef>
                  <a:spcPct val="0"/>
                </a:spcBef>
              </a:pPr>
              <a:t>2</a:t>
            </a:fld>
            <a:endParaRPr lang="en-US" altLang="en-US" dirty="0">
              <a:latin typeface="Arial" charset="0"/>
            </a:endParaRPr>
          </a:p>
        </p:txBody>
      </p:sp>
    </p:spTree>
    <p:extLst>
      <p:ext uri="{BB962C8B-B14F-4D97-AF65-F5344CB8AC3E}">
        <p14:creationId xmlns:p14="http://schemas.microsoft.com/office/powerpoint/2010/main" val="2081657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16" indent="-285737" eaLnBrk="0" hangingPunct="0">
              <a:spcBef>
                <a:spcPct val="30000"/>
              </a:spcBef>
              <a:defRPr sz="1200">
                <a:solidFill>
                  <a:schemeClr val="tx1"/>
                </a:solidFill>
                <a:latin typeface="Calibri" charset="0"/>
              </a:defRPr>
            </a:lvl2pPr>
            <a:lvl3pPr marL="1142949" indent="-228590" eaLnBrk="0" hangingPunct="0">
              <a:spcBef>
                <a:spcPct val="30000"/>
              </a:spcBef>
              <a:defRPr sz="1200">
                <a:solidFill>
                  <a:schemeClr val="tx1"/>
                </a:solidFill>
                <a:latin typeface="Calibri" charset="0"/>
              </a:defRPr>
            </a:lvl3pPr>
            <a:lvl4pPr marL="1600128" indent="-228590" eaLnBrk="0" hangingPunct="0">
              <a:spcBef>
                <a:spcPct val="30000"/>
              </a:spcBef>
              <a:defRPr sz="1200">
                <a:solidFill>
                  <a:schemeClr val="tx1"/>
                </a:solidFill>
                <a:latin typeface="Calibri" charset="0"/>
              </a:defRPr>
            </a:lvl4pPr>
            <a:lvl5pPr marL="2057308" indent="-228590" eaLnBrk="0" hangingPunct="0">
              <a:spcBef>
                <a:spcPct val="30000"/>
              </a:spcBef>
              <a:defRPr sz="1200">
                <a:solidFill>
                  <a:schemeClr val="tx1"/>
                </a:solidFill>
                <a:latin typeface="Calibri" charset="0"/>
              </a:defRPr>
            </a:lvl5pPr>
            <a:lvl6pPr marL="2514488" indent="-228590" eaLnBrk="0" fontAlgn="base" hangingPunct="0">
              <a:spcBef>
                <a:spcPct val="30000"/>
              </a:spcBef>
              <a:spcAft>
                <a:spcPct val="0"/>
              </a:spcAft>
              <a:defRPr sz="1200">
                <a:solidFill>
                  <a:schemeClr val="tx1"/>
                </a:solidFill>
                <a:latin typeface="Calibri" charset="0"/>
              </a:defRPr>
            </a:lvl6pPr>
            <a:lvl7pPr marL="2971667" indent="-228590" eaLnBrk="0" fontAlgn="base" hangingPunct="0">
              <a:spcBef>
                <a:spcPct val="30000"/>
              </a:spcBef>
              <a:spcAft>
                <a:spcPct val="0"/>
              </a:spcAft>
              <a:defRPr sz="1200">
                <a:solidFill>
                  <a:schemeClr val="tx1"/>
                </a:solidFill>
                <a:latin typeface="Calibri" charset="0"/>
              </a:defRPr>
            </a:lvl7pPr>
            <a:lvl8pPr marL="3428846" indent="-228590" eaLnBrk="0" fontAlgn="base" hangingPunct="0">
              <a:spcBef>
                <a:spcPct val="30000"/>
              </a:spcBef>
              <a:spcAft>
                <a:spcPct val="0"/>
              </a:spcAft>
              <a:defRPr sz="1200">
                <a:solidFill>
                  <a:schemeClr val="tx1"/>
                </a:solidFill>
                <a:latin typeface="Calibri" charset="0"/>
              </a:defRPr>
            </a:lvl8pPr>
            <a:lvl9pPr marL="3886026" indent="-22859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5D42EC89-8540-4D4C-AE85-6B128FC316AB}" type="slidenum">
              <a:rPr lang="en-US" altLang="en-US">
                <a:latin typeface="Arial" charset="0"/>
              </a:rPr>
              <a:pPr eaLnBrk="1" hangingPunct="1">
                <a:spcBef>
                  <a:spcPct val="0"/>
                </a:spcBef>
              </a:pPr>
              <a:t>3</a:t>
            </a:fld>
            <a:endParaRPr lang="en-US" altLang="en-US" dirty="0">
              <a:latin typeface="Arial" charset="0"/>
            </a:endParaRPr>
          </a:p>
        </p:txBody>
      </p:sp>
    </p:spTree>
    <p:extLst>
      <p:ext uri="{BB962C8B-B14F-4D97-AF65-F5344CB8AC3E}">
        <p14:creationId xmlns:p14="http://schemas.microsoft.com/office/powerpoint/2010/main" val="1760719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16" indent="-285737" eaLnBrk="0" hangingPunct="0">
              <a:spcBef>
                <a:spcPct val="30000"/>
              </a:spcBef>
              <a:defRPr sz="1200">
                <a:solidFill>
                  <a:schemeClr val="tx1"/>
                </a:solidFill>
                <a:latin typeface="Calibri" charset="0"/>
              </a:defRPr>
            </a:lvl2pPr>
            <a:lvl3pPr marL="1142949" indent="-228590" eaLnBrk="0" hangingPunct="0">
              <a:spcBef>
                <a:spcPct val="30000"/>
              </a:spcBef>
              <a:defRPr sz="1200">
                <a:solidFill>
                  <a:schemeClr val="tx1"/>
                </a:solidFill>
                <a:latin typeface="Calibri" charset="0"/>
              </a:defRPr>
            </a:lvl3pPr>
            <a:lvl4pPr marL="1600128" indent="-228590" eaLnBrk="0" hangingPunct="0">
              <a:spcBef>
                <a:spcPct val="30000"/>
              </a:spcBef>
              <a:defRPr sz="1200">
                <a:solidFill>
                  <a:schemeClr val="tx1"/>
                </a:solidFill>
                <a:latin typeface="Calibri" charset="0"/>
              </a:defRPr>
            </a:lvl4pPr>
            <a:lvl5pPr marL="2057308" indent="-228590" eaLnBrk="0" hangingPunct="0">
              <a:spcBef>
                <a:spcPct val="30000"/>
              </a:spcBef>
              <a:defRPr sz="1200">
                <a:solidFill>
                  <a:schemeClr val="tx1"/>
                </a:solidFill>
                <a:latin typeface="Calibri" charset="0"/>
              </a:defRPr>
            </a:lvl5pPr>
            <a:lvl6pPr marL="2514488" indent="-228590" eaLnBrk="0" fontAlgn="base" hangingPunct="0">
              <a:spcBef>
                <a:spcPct val="30000"/>
              </a:spcBef>
              <a:spcAft>
                <a:spcPct val="0"/>
              </a:spcAft>
              <a:defRPr sz="1200">
                <a:solidFill>
                  <a:schemeClr val="tx1"/>
                </a:solidFill>
                <a:latin typeface="Calibri" charset="0"/>
              </a:defRPr>
            </a:lvl6pPr>
            <a:lvl7pPr marL="2971667" indent="-228590" eaLnBrk="0" fontAlgn="base" hangingPunct="0">
              <a:spcBef>
                <a:spcPct val="30000"/>
              </a:spcBef>
              <a:spcAft>
                <a:spcPct val="0"/>
              </a:spcAft>
              <a:defRPr sz="1200">
                <a:solidFill>
                  <a:schemeClr val="tx1"/>
                </a:solidFill>
                <a:latin typeface="Calibri" charset="0"/>
              </a:defRPr>
            </a:lvl7pPr>
            <a:lvl8pPr marL="3428846" indent="-228590" eaLnBrk="0" fontAlgn="base" hangingPunct="0">
              <a:spcBef>
                <a:spcPct val="30000"/>
              </a:spcBef>
              <a:spcAft>
                <a:spcPct val="0"/>
              </a:spcAft>
              <a:defRPr sz="1200">
                <a:solidFill>
                  <a:schemeClr val="tx1"/>
                </a:solidFill>
                <a:latin typeface="Calibri" charset="0"/>
              </a:defRPr>
            </a:lvl8pPr>
            <a:lvl9pPr marL="3886026" indent="-22859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8A626009-195C-3C46-96F6-2D65FE22CD4F}" type="slidenum">
              <a:rPr lang="en-US" altLang="en-US">
                <a:latin typeface="Arial" charset="0"/>
              </a:rPr>
              <a:pPr eaLnBrk="1" hangingPunct="1">
                <a:spcBef>
                  <a:spcPct val="0"/>
                </a:spcBef>
              </a:pPr>
              <a:t>4</a:t>
            </a:fld>
            <a:endParaRPr lang="en-US" altLang="en-US" dirty="0">
              <a:latin typeface="Arial" charset="0"/>
            </a:endParaRPr>
          </a:p>
        </p:txBody>
      </p:sp>
    </p:spTree>
    <p:extLst>
      <p:ext uri="{BB962C8B-B14F-4D97-AF65-F5344CB8AC3E}">
        <p14:creationId xmlns:p14="http://schemas.microsoft.com/office/powerpoint/2010/main" val="2081657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916" indent="-285737" eaLnBrk="0" hangingPunct="0">
              <a:spcBef>
                <a:spcPct val="30000"/>
              </a:spcBef>
              <a:defRPr sz="1200">
                <a:solidFill>
                  <a:schemeClr val="tx1"/>
                </a:solidFill>
                <a:latin typeface="Calibri" charset="0"/>
              </a:defRPr>
            </a:lvl2pPr>
            <a:lvl3pPr marL="1142949" indent="-228590" eaLnBrk="0" hangingPunct="0">
              <a:spcBef>
                <a:spcPct val="30000"/>
              </a:spcBef>
              <a:defRPr sz="1200">
                <a:solidFill>
                  <a:schemeClr val="tx1"/>
                </a:solidFill>
                <a:latin typeface="Calibri" charset="0"/>
              </a:defRPr>
            </a:lvl3pPr>
            <a:lvl4pPr marL="1600128" indent="-228590" eaLnBrk="0" hangingPunct="0">
              <a:spcBef>
                <a:spcPct val="30000"/>
              </a:spcBef>
              <a:defRPr sz="1200">
                <a:solidFill>
                  <a:schemeClr val="tx1"/>
                </a:solidFill>
                <a:latin typeface="Calibri" charset="0"/>
              </a:defRPr>
            </a:lvl4pPr>
            <a:lvl5pPr marL="2057308" indent="-228590" eaLnBrk="0" hangingPunct="0">
              <a:spcBef>
                <a:spcPct val="30000"/>
              </a:spcBef>
              <a:defRPr sz="1200">
                <a:solidFill>
                  <a:schemeClr val="tx1"/>
                </a:solidFill>
                <a:latin typeface="Calibri" charset="0"/>
              </a:defRPr>
            </a:lvl5pPr>
            <a:lvl6pPr marL="2514488" indent="-228590" eaLnBrk="0" fontAlgn="base" hangingPunct="0">
              <a:spcBef>
                <a:spcPct val="30000"/>
              </a:spcBef>
              <a:spcAft>
                <a:spcPct val="0"/>
              </a:spcAft>
              <a:defRPr sz="1200">
                <a:solidFill>
                  <a:schemeClr val="tx1"/>
                </a:solidFill>
                <a:latin typeface="Calibri" charset="0"/>
              </a:defRPr>
            </a:lvl6pPr>
            <a:lvl7pPr marL="2971667" indent="-228590" eaLnBrk="0" fontAlgn="base" hangingPunct="0">
              <a:spcBef>
                <a:spcPct val="30000"/>
              </a:spcBef>
              <a:spcAft>
                <a:spcPct val="0"/>
              </a:spcAft>
              <a:defRPr sz="1200">
                <a:solidFill>
                  <a:schemeClr val="tx1"/>
                </a:solidFill>
                <a:latin typeface="Calibri" charset="0"/>
              </a:defRPr>
            </a:lvl7pPr>
            <a:lvl8pPr marL="3428846" indent="-228590" eaLnBrk="0" fontAlgn="base" hangingPunct="0">
              <a:spcBef>
                <a:spcPct val="30000"/>
              </a:spcBef>
              <a:spcAft>
                <a:spcPct val="0"/>
              </a:spcAft>
              <a:defRPr sz="1200">
                <a:solidFill>
                  <a:schemeClr val="tx1"/>
                </a:solidFill>
                <a:latin typeface="Calibri" charset="0"/>
              </a:defRPr>
            </a:lvl8pPr>
            <a:lvl9pPr marL="3886026" indent="-228590"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8A626009-195C-3C46-96F6-2D65FE22CD4F}" type="slidenum">
              <a:rPr lang="en-US" altLang="en-US">
                <a:latin typeface="Arial" charset="0"/>
              </a:rPr>
              <a:pPr eaLnBrk="1" hangingPunct="1">
                <a:spcBef>
                  <a:spcPct val="0"/>
                </a:spcBef>
              </a:pPr>
              <a:t>5</a:t>
            </a:fld>
            <a:endParaRPr lang="en-US" altLang="en-US" dirty="0">
              <a:latin typeface="Arial" charset="0"/>
            </a:endParaRPr>
          </a:p>
        </p:txBody>
      </p:sp>
    </p:spTree>
    <p:extLst>
      <p:ext uri="{BB962C8B-B14F-4D97-AF65-F5344CB8AC3E}">
        <p14:creationId xmlns:p14="http://schemas.microsoft.com/office/powerpoint/2010/main" val="2081657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dirty="0"/>
              <a:t>Buy bags of marshmallows equivalent to 2 marshmallows for each person attending</a:t>
            </a:r>
          </a:p>
          <a:p>
            <a:r>
              <a:rPr lang="en-US" sz="1800" dirty="0"/>
              <a:t>At the beginning of the event hand out one marshmallow with the following note</a:t>
            </a:r>
          </a:p>
          <a:p>
            <a:endParaRPr lang="en-US" sz="1800" dirty="0"/>
          </a:p>
          <a:p>
            <a:r>
              <a:rPr lang="en-US" sz="1800" b="1" dirty="0"/>
              <a:t>You have a choice</a:t>
            </a:r>
          </a:p>
          <a:p>
            <a:pPr marL="457200" indent="-457200">
              <a:buAutoNum type="arabicPeriod"/>
            </a:pPr>
            <a:r>
              <a:rPr lang="en-US" sz="1800" b="1" dirty="0"/>
              <a:t>Eat the marshmallow – enjoy</a:t>
            </a:r>
          </a:p>
          <a:p>
            <a:pPr marL="457200" indent="-457200">
              <a:buAutoNum type="arabicPeriod"/>
            </a:pPr>
            <a:r>
              <a:rPr lang="en-US" sz="1800" b="1" dirty="0"/>
              <a:t>Don’t eat the marshmallow and if you still have it at the end of the accountability</a:t>
            </a:r>
            <a:r>
              <a:rPr lang="en-US" sz="1800" b="1" baseline="0" dirty="0"/>
              <a:t> session</a:t>
            </a:r>
            <a:r>
              <a:rPr lang="en-US" sz="1800" b="1" dirty="0"/>
              <a:t> I will give you a second marshmallow</a:t>
            </a:r>
          </a:p>
          <a:p>
            <a:endParaRPr lang="en-US" sz="1800" b="1" dirty="0"/>
          </a:p>
          <a:p>
            <a:r>
              <a:rPr lang="en-US" sz="1800" b="1" dirty="0"/>
              <a:t>Your choice !</a:t>
            </a:r>
          </a:p>
          <a:p>
            <a:endParaRPr lang="en-US" sz="1800" dirty="0"/>
          </a:p>
          <a:p>
            <a:r>
              <a:rPr lang="en-US" sz="1800" dirty="0"/>
              <a:t>Then when the goal session starts present the following</a:t>
            </a:r>
          </a:p>
          <a:p>
            <a:pPr eaLnBrk="1" hangingPunct="1">
              <a:spcBef>
                <a:spcPct val="0"/>
              </a:spcBef>
            </a:pPr>
            <a:endParaRPr lang="en-US" altLang="en-US" sz="1800" dirty="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itchFamily="34" charset="0"/>
              </a:defRPr>
            </a:lvl1pPr>
            <a:lvl2pPr marL="742916" indent="-285737">
              <a:spcBef>
                <a:spcPct val="30000"/>
              </a:spcBef>
              <a:defRPr sz="1600">
                <a:solidFill>
                  <a:schemeClr val="tx1"/>
                </a:solidFill>
                <a:latin typeface="Calibri" pitchFamily="34" charset="0"/>
              </a:defRPr>
            </a:lvl2pPr>
            <a:lvl3pPr marL="1142949" indent="-228590">
              <a:spcBef>
                <a:spcPct val="30000"/>
              </a:spcBef>
              <a:defRPr sz="1600">
                <a:solidFill>
                  <a:schemeClr val="tx1"/>
                </a:solidFill>
                <a:latin typeface="Calibri" pitchFamily="34" charset="0"/>
              </a:defRPr>
            </a:lvl3pPr>
            <a:lvl4pPr marL="1600128" indent="-228590">
              <a:spcBef>
                <a:spcPct val="30000"/>
              </a:spcBef>
              <a:defRPr sz="1600">
                <a:solidFill>
                  <a:schemeClr val="tx1"/>
                </a:solidFill>
                <a:latin typeface="Calibri" pitchFamily="34" charset="0"/>
              </a:defRPr>
            </a:lvl4pPr>
            <a:lvl5pPr marL="2057308" indent="-228590">
              <a:spcBef>
                <a:spcPct val="30000"/>
              </a:spcBef>
              <a:defRPr sz="1600">
                <a:solidFill>
                  <a:schemeClr val="tx1"/>
                </a:solidFill>
                <a:latin typeface="Calibri" pitchFamily="34" charset="0"/>
              </a:defRPr>
            </a:lvl5pPr>
            <a:lvl6pPr marL="2514488" indent="-228590" eaLnBrk="0" fontAlgn="base" hangingPunct="0">
              <a:spcBef>
                <a:spcPct val="30000"/>
              </a:spcBef>
              <a:spcAft>
                <a:spcPct val="0"/>
              </a:spcAft>
              <a:defRPr sz="1600">
                <a:solidFill>
                  <a:schemeClr val="tx1"/>
                </a:solidFill>
                <a:latin typeface="Calibri" pitchFamily="34" charset="0"/>
              </a:defRPr>
            </a:lvl6pPr>
            <a:lvl7pPr marL="2971667" indent="-228590" eaLnBrk="0" fontAlgn="base" hangingPunct="0">
              <a:spcBef>
                <a:spcPct val="30000"/>
              </a:spcBef>
              <a:spcAft>
                <a:spcPct val="0"/>
              </a:spcAft>
              <a:defRPr sz="1600">
                <a:solidFill>
                  <a:schemeClr val="tx1"/>
                </a:solidFill>
                <a:latin typeface="Calibri" pitchFamily="34" charset="0"/>
              </a:defRPr>
            </a:lvl7pPr>
            <a:lvl8pPr marL="3428846" indent="-228590" eaLnBrk="0" fontAlgn="base" hangingPunct="0">
              <a:spcBef>
                <a:spcPct val="30000"/>
              </a:spcBef>
              <a:spcAft>
                <a:spcPct val="0"/>
              </a:spcAft>
              <a:defRPr sz="1600">
                <a:solidFill>
                  <a:schemeClr val="tx1"/>
                </a:solidFill>
                <a:latin typeface="Calibri" pitchFamily="34" charset="0"/>
              </a:defRPr>
            </a:lvl8pPr>
            <a:lvl9pPr marL="3886026" indent="-228590" eaLnBrk="0" fontAlgn="base" hangingPunct="0">
              <a:spcBef>
                <a:spcPct val="30000"/>
              </a:spcBef>
              <a:spcAft>
                <a:spcPct val="0"/>
              </a:spcAft>
              <a:defRPr sz="1600">
                <a:solidFill>
                  <a:schemeClr val="tx1"/>
                </a:solidFill>
                <a:latin typeface="Calibri" pitchFamily="34" charset="0"/>
              </a:defRPr>
            </a:lvl9pPr>
          </a:lstStyle>
          <a:p>
            <a:pPr>
              <a:spcBef>
                <a:spcPct val="0"/>
              </a:spcBef>
            </a:pPr>
            <a:fld id="{B3868433-294B-41F1-9F6E-07A79ADC585F}" type="slidenum">
              <a:rPr lang="en-US" altLang="en-US" sz="1200">
                <a:latin typeface="Arial" charset="0"/>
              </a:rPr>
              <a:pPr>
                <a:spcBef>
                  <a:spcPct val="0"/>
                </a:spcBef>
              </a:pPr>
              <a:t>6</a:t>
            </a:fld>
            <a:endParaRPr lang="en-US" altLang="en-US" sz="1200"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800" dirty="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itchFamily="34" charset="0"/>
              </a:defRPr>
            </a:lvl1pPr>
            <a:lvl2pPr marL="742916" indent="-285737">
              <a:spcBef>
                <a:spcPct val="30000"/>
              </a:spcBef>
              <a:defRPr sz="1600">
                <a:solidFill>
                  <a:schemeClr val="tx1"/>
                </a:solidFill>
                <a:latin typeface="Calibri" pitchFamily="34" charset="0"/>
              </a:defRPr>
            </a:lvl2pPr>
            <a:lvl3pPr marL="1142949" indent="-228590">
              <a:spcBef>
                <a:spcPct val="30000"/>
              </a:spcBef>
              <a:defRPr sz="1600">
                <a:solidFill>
                  <a:schemeClr val="tx1"/>
                </a:solidFill>
                <a:latin typeface="Calibri" pitchFamily="34" charset="0"/>
              </a:defRPr>
            </a:lvl3pPr>
            <a:lvl4pPr marL="1600128" indent="-228590">
              <a:spcBef>
                <a:spcPct val="30000"/>
              </a:spcBef>
              <a:defRPr sz="1600">
                <a:solidFill>
                  <a:schemeClr val="tx1"/>
                </a:solidFill>
                <a:latin typeface="Calibri" pitchFamily="34" charset="0"/>
              </a:defRPr>
            </a:lvl4pPr>
            <a:lvl5pPr marL="2057308" indent="-228590">
              <a:spcBef>
                <a:spcPct val="30000"/>
              </a:spcBef>
              <a:defRPr sz="1600">
                <a:solidFill>
                  <a:schemeClr val="tx1"/>
                </a:solidFill>
                <a:latin typeface="Calibri" pitchFamily="34" charset="0"/>
              </a:defRPr>
            </a:lvl5pPr>
            <a:lvl6pPr marL="2514488" indent="-228590" eaLnBrk="0" fontAlgn="base" hangingPunct="0">
              <a:spcBef>
                <a:spcPct val="30000"/>
              </a:spcBef>
              <a:spcAft>
                <a:spcPct val="0"/>
              </a:spcAft>
              <a:defRPr sz="1600">
                <a:solidFill>
                  <a:schemeClr val="tx1"/>
                </a:solidFill>
                <a:latin typeface="Calibri" pitchFamily="34" charset="0"/>
              </a:defRPr>
            </a:lvl6pPr>
            <a:lvl7pPr marL="2971667" indent="-228590" eaLnBrk="0" fontAlgn="base" hangingPunct="0">
              <a:spcBef>
                <a:spcPct val="30000"/>
              </a:spcBef>
              <a:spcAft>
                <a:spcPct val="0"/>
              </a:spcAft>
              <a:defRPr sz="1600">
                <a:solidFill>
                  <a:schemeClr val="tx1"/>
                </a:solidFill>
                <a:latin typeface="Calibri" pitchFamily="34" charset="0"/>
              </a:defRPr>
            </a:lvl7pPr>
            <a:lvl8pPr marL="3428846" indent="-228590" eaLnBrk="0" fontAlgn="base" hangingPunct="0">
              <a:spcBef>
                <a:spcPct val="30000"/>
              </a:spcBef>
              <a:spcAft>
                <a:spcPct val="0"/>
              </a:spcAft>
              <a:defRPr sz="1600">
                <a:solidFill>
                  <a:schemeClr val="tx1"/>
                </a:solidFill>
                <a:latin typeface="Calibri" pitchFamily="34" charset="0"/>
              </a:defRPr>
            </a:lvl8pPr>
            <a:lvl9pPr marL="3886026" indent="-228590" eaLnBrk="0" fontAlgn="base" hangingPunct="0">
              <a:spcBef>
                <a:spcPct val="30000"/>
              </a:spcBef>
              <a:spcAft>
                <a:spcPct val="0"/>
              </a:spcAft>
              <a:defRPr sz="1600">
                <a:solidFill>
                  <a:schemeClr val="tx1"/>
                </a:solidFill>
                <a:latin typeface="Calibri" pitchFamily="34" charset="0"/>
              </a:defRPr>
            </a:lvl9pPr>
          </a:lstStyle>
          <a:p>
            <a:pPr>
              <a:spcBef>
                <a:spcPct val="0"/>
              </a:spcBef>
            </a:pPr>
            <a:fld id="{B3868433-294B-41F1-9F6E-07A79ADC585F}" type="slidenum">
              <a:rPr lang="en-US" altLang="en-US" sz="1200">
                <a:latin typeface="Arial" charset="0"/>
              </a:rPr>
              <a:pPr>
                <a:spcBef>
                  <a:spcPct val="0"/>
                </a:spcBef>
              </a:pPr>
              <a:t>17</a:t>
            </a:fld>
            <a:endParaRPr lang="en-US" altLang="en-US" sz="1200"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800" dirty="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itchFamily="34" charset="0"/>
              </a:defRPr>
            </a:lvl1pPr>
            <a:lvl2pPr marL="742916" indent="-285737">
              <a:spcBef>
                <a:spcPct val="30000"/>
              </a:spcBef>
              <a:defRPr sz="1600">
                <a:solidFill>
                  <a:schemeClr val="tx1"/>
                </a:solidFill>
                <a:latin typeface="Calibri" pitchFamily="34" charset="0"/>
              </a:defRPr>
            </a:lvl2pPr>
            <a:lvl3pPr marL="1142949" indent="-228590">
              <a:spcBef>
                <a:spcPct val="30000"/>
              </a:spcBef>
              <a:defRPr sz="1600">
                <a:solidFill>
                  <a:schemeClr val="tx1"/>
                </a:solidFill>
                <a:latin typeface="Calibri" pitchFamily="34" charset="0"/>
              </a:defRPr>
            </a:lvl3pPr>
            <a:lvl4pPr marL="1600128" indent="-228590">
              <a:spcBef>
                <a:spcPct val="30000"/>
              </a:spcBef>
              <a:defRPr sz="1600">
                <a:solidFill>
                  <a:schemeClr val="tx1"/>
                </a:solidFill>
                <a:latin typeface="Calibri" pitchFamily="34" charset="0"/>
              </a:defRPr>
            </a:lvl4pPr>
            <a:lvl5pPr marL="2057308" indent="-228590">
              <a:spcBef>
                <a:spcPct val="30000"/>
              </a:spcBef>
              <a:defRPr sz="1600">
                <a:solidFill>
                  <a:schemeClr val="tx1"/>
                </a:solidFill>
                <a:latin typeface="Calibri" pitchFamily="34" charset="0"/>
              </a:defRPr>
            </a:lvl5pPr>
            <a:lvl6pPr marL="2514488" indent="-228590" eaLnBrk="0" fontAlgn="base" hangingPunct="0">
              <a:spcBef>
                <a:spcPct val="30000"/>
              </a:spcBef>
              <a:spcAft>
                <a:spcPct val="0"/>
              </a:spcAft>
              <a:defRPr sz="1600">
                <a:solidFill>
                  <a:schemeClr val="tx1"/>
                </a:solidFill>
                <a:latin typeface="Calibri" pitchFamily="34" charset="0"/>
              </a:defRPr>
            </a:lvl6pPr>
            <a:lvl7pPr marL="2971667" indent="-228590" eaLnBrk="0" fontAlgn="base" hangingPunct="0">
              <a:spcBef>
                <a:spcPct val="30000"/>
              </a:spcBef>
              <a:spcAft>
                <a:spcPct val="0"/>
              </a:spcAft>
              <a:defRPr sz="1600">
                <a:solidFill>
                  <a:schemeClr val="tx1"/>
                </a:solidFill>
                <a:latin typeface="Calibri" pitchFamily="34" charset="0"/>
              </a:defRPr>
            </a:lvl7pPr>
            <a:lvl8pPr marL="3428846" indent="-228590" eaLnBrk="0" fontAlgn="base" hangingPunct="0">
              <a:spcBef>
                <a:spcPct val="30000"/>
              </a:spcBef>
              <a:spcAft>
                <a:spcPct val="0"/>
              </a:spcAft>
              <a:defRPr sz="1600">
                <a:solidFill>
                  <a:schemeClr val="tx1"/>
                </a:solidFill>
                <a:latin typeface="Calibri" pitchFamily="34" charset="0"/>
              </a:defRPr>
            </a:lvl8pPr>
            <a:lvl9pPr marL="3886026" indent="-228590" eaLnBrk="0" fontAlgn="base" hangingPunct="0">
              <a:spcBef>
                <a:spcPct val="30000"/>
              </a:spcBef>
              <a:spcAft>
                <a:spcPct val="0"/>
              </a:spcAft>
              <a:defRPr sz="1600">
                <a:solidFill>
                  <a:schemeClr val="tx1"/>
                </a:solidFill>
                <a:latin typeface="Calibri" pitchFamily="34" charset="0"/>
              </a:defRPr>
            </a:lvl9pPr>
          </a:lstStyle>
          <a:p>
            <a:pPr>
              <a:spcBef>
                <a:spcPct val="0"/>
              </a:spcBef>
            </a:pPr>
            <a:fld id="{B3868433-294B-41F1-9F6E-07A79ADC585F}" type="slidenum">
              <a:rPr lang="en-US" altLang="en-US" sz="1200">
                <a:latin typeface="Arial" charset="0"/>
              </a:rPr>
              <a:pPr>
                <a:spcBef>
                  <a:spcPct val="0"/>
                </a:spcBef>
              </a:pPr>
              <a:t>20</a:t>
            </a:fld>
            <a:endParaRPr lang="en-US" altLang="en-US" sz="1200"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6019800"/>
            <a:ext cx="12192000" cy="8382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50338" y="6040438"/>
            <a:ext cx="29241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32750" y="6057900"/>
            <a:ext cx="97948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450" y="6067425"/>
            <a:ext cx="15748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7901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0D664FF-1F13-4609-BA05-7CF7519D75BE}" type="datetimeFigureOut">
              <a:rPr lang="en-US" smtClean="0"/>
              <a:pPr>
                <a:defRPr/>
              </a:pPr>
              <a:t>9/3/2018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3F0E4C6-0FFB-410C-BA4D-23835FB417A6}" type="slidenum">
              <a:rPr lang="en-US" smtClean="0"/>
              <a:pPr>
                <a:defRPr/>
              </a:pPr>
              <a:t>‹#›</a:t>
            </a:fld>
            <a:endParaRPr lang="en-US"/>
          </a:p>
        </p:txBody>
      </p:sp>
    </p:spTree>
    <p:extLst>
      <p:ext uri="{BB962C8B-B14F-4D97-AF65-F5344CB8AC3E}">
        <p14:creationId xmlns:p14="http://schemas.microsoft.com/office/powerpoint/2010/main" val="102075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05C9D3D-9053-4EF9-9FFB-BB33B30A2C6B}" type="datetimeFigureOut">
              <a:rPr lang="en-US" smtClean="0"/>
              <a:pPr>
                <a:defRPr/>
              </a:pPr>
              <a:t>9/3/2018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3E182D0-D2DE-4C5B-902F-8627B568E0A3}" type="slidenum">
              <a:rPr lang="en-US" smtClean="0"/>
              <a:pPr>
                <a:defRPr/>
              </a:pPr>
              <a:t>‹#›</a:t>
            </a:fld>
            <a:endParaRPr lang="en-US"/>
          </a:p>
        </p:txBody>
      </p:sp>
    </p:spTree>
    <p:extLst>
      <p:ext uri="{BB962C8B-B14F-4D97-AF65-F5344CB8AC3E}">
        <p14:creationId xmlns:p14="http://schemas.microsoft.com/office/powerpoint/2010/main" val="1810401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79F60E8-293D-5D4D-A661-CF36D8015A44}" type="datetimeFigureOut">
              <a:rPr lang="en-US" smtClean="0"/>
              <a:t>9/3/2018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7AAE50F-D211-4247-96C9-1B4EC5B0E2F9}" type="slidenum">
              <a:rPr lang="en-US" smtClean="0"/>
              <a:t>‹#›</a:t>
            </a:fld>
            <a:endParaRPr lang="en-US"/>
          </a:p>
        </p:txBody>
      </p:sp>
    </p:spTree>
    <p:extLst>
      <p:ext uri="{BB962C8B-B14F-4D97-AF65-F5344CB8AC3E}">
        <p14:creationId xmlns:p14="http://schemas.microsoft.com/office/powerpoint/2010/main" val="2073824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a:defRPr/>
            </a:pPr>
            <a:fld id="{DE7D7CB5-5131-40D9-B33D-79A83537DEA1}" type="datetimeFigureOut">
              <a:rPr lang="en-US" smtClean="0"/>
              <a:pPr>
                <a:defRPr/>
              </a:pPr>
              <a:t>9/3/2018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846903E-6137-4594-BC4D-DD62E8CD70E9}" type="slidenum">
              <a:rPr lang="en-US" smtClean="0"/>
              <a:pPr>
                <a:defRPr/>
              </a:pPr>
              <a:t>‹#›</a:t>
            </a:fld>
            <a:endParaRPr lang="en-US"/>
          </a:p>
        </p:txBody>
      </p:sp>
    </p:spTree>
    <p:extLst>
      <p:ext uri="{BB962C8B-B14F-4D97-AF65-F5344CB8AC3E}">
        <p14:creationId xmlns:p14="http://schemas.microsoft.com/office/powerpoint/2010/main" val="64399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3200" b="1"/>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9A52FB0-C0DC-4424-B1A1-703EF3E86282}" type="datetimeFigureOut">
              <a:rPr lang="en-US" smtClean="0"/>
              <a:pPr>
                <a:defRPr/>
              </a:pPr>
              <a:t>9/3/2018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9DAA33E-4801-439B-B3E6-4CB70311BCED}" type="slidenum">
              <a:rPr lang="en-US" smtClean="0"/>
              <a:pPr>
                <a:defRPr/>
              </a:pPr>
              <a:t>‹#›</a:t>
            </a:fld>
            <a:endParaRPr lang="en-US"/>
          </a:p>
        </p:txBody>
      </p:sp>
    </p:spTree>
    <p:extLst>
      <p:ext uri="{BB962C8B-B14F-4D97-AF65-F5344CB8AC3E}">
        <p14:creationId xmlns:p14="http://schemas.microsoft.com/office/powerpoint/2010/main" val="338720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59E59A68-DD50-48CC-A9D4-82577A330CC3}" type="datetimeFigureOut">
              <a:rPr lang="en-US" smtClean="0"/>
              <a:pPr>
                <a:defRPr/>
              </a:pPr>
              <a:t>9/3/2018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5994308-9B3C-4653-809D-0B9E5FB4B633}" type="slidenum">
              <a:rPr lang="en-US" smtClean="0"/>
              <a:pPr>
                <a:defRPr/>
              </a:pPr>
              <a:t>‹#›</a:t>
            </a:fld>
            <a:endParaRPr lang="en-US"/>
          </a:p>
        </p:txBody>
      </p:sp>
    </p:spTree>
    <p:extLst>
      <p:ext uri="{BB962C8B-B14F-4D97-AF65-F5344CB8AC3E}">
        <p14:creationId xmlns:p14="http://schemas.microsoft.com/office/powerpoint/2010/main" val="2048619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A5B0CA40-69CF-47DF-AE8D-D61B4BEBAD26}" type="datetimeFigureOut">
              <a:rPr lang="en-US" smtClean="0"/>
              <a:pPr>
                <a:defRPr/>
              </a:pPr>
              <a:t>9/3/2018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86CC78A-8693-49DA-A6BE-5AF518BC9E1F}" type="slidenum">
              <a:rPr lang="en-US" smtClean="0"/>
              <a:pPr>
                <a:defRPr/>
              </a:pPr>
              <a:t>‹#›</a:t>
            </a:fld>
            <a:endParaRPr lang="en-US"/>
          </a:p>
        </p:txBody>
      </p:sp>
    </p:spTree>
    <p:extLst>
      <p:ext uri="{BB962C8B-B14F-4D97-AF65-F5344CB8AC3E}">
        <p14:creationId xmlns:p14="http://schemas.microsoft.com/office/powerpoint/2010/main" val="540372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EF6D5DC1-C3A1-4723-90D9-FA760B9D5262}" type="datetimeFigureOut">
              <a:rPr lang="en-US" smtClean="0"/>
              <a:pPr>
                <a:defRPr/>
              </a:pPr>
              <a:t>9/3/2018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CB79EF5-FCAF-4E88-82FE-38305A99E8E7}" type="slidenum">
              <a:rPr lang="en-US" smtClean="0"/>
              <a:pPr>
                <a:defRPr/>
              </a:pPr>
              <a:t>‹#›</a:t>
            </a:fld>
            <a:endParaRPr lang="en-US"/>
          </a:p>
        </p:txBody>
      </p:sp>
    </p:spTree>
    <p:extLst>
      <p:ext uri="{BB962C8B-B14F-4D97-AF65-F5344CB8AC3E}">
        <p14:creationId xmlns:p14="http://schemas.microsoft.com/office/powerpoint/2010/main" val="32404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800E1A0-785F-49A3-BE46-42AE8F1FE97A}" type="datetimeFigureOut">
              <a:rPr lang="en-US" smtClean="0"/>
              <a:pPr>
                <a:defRPr/>
              </a:pPr>
              <a:t>9/3/2018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3097E46-9D03-4822-B38F-E63B68B22B5A}" type="slidenum">
              <a:rPr lang="en-US" smtClean="0"/>
              <a:pPr>
                <a:defRPr/>
              </a:pPr>
              <a:t>‹#›</a:t>
            </a:fld>
            <a:endParaRPr lang="en-US"/>
          </a:p>
        </p:txBody>
      </p:sp>
    </p:spTree>
    <p:extLst>
      <p:ext uri="{BB962C8B-B14F-4D97-AF65-F5344CB8AC3E}">
        <p14:creationId xmlns:p14="http://schemas.microsoft.com/office/powerpoint/2010/main" val="217786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5552FDC-8B45-4843-BA41-A091FB55913D}" type="datetimeFigureOut">
              <a:rPr lang="en-US" smtClean="0"/>
              <a:pPr>
                <a:defRPr/>
              </a:pPr>
              <a:t>9/3/2018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E899511-203B-4A7F-93A8-2C8A26986103}" type="slidenum">
              <a:rPr lang="en-US" smtClean="0"/>
              <a:pPr>
                <a:defRPr/>
              </a:pPr>
              <a:t>‹#›</a:t>
            </a:fld>
            <a:endParaRPr lang="en-US"/>
          </a:p>
        </p:txBody>
      </p:sp>
    </p:spTree>
    <p:extLst>
      <p:ext uri="{BB962C8B-B14F-4D97-AF65-F5344CB8AC3E}">
        <p14:creationId xmlns:p14="http://schemas.microsoft.com/office/powerpoint/2010/main" val="1023991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396F9E1-1D92-4000-B127-FA05C84CAA9B}" type="datetimeFigureOut">
              <a:rPr lang="en-US" smtClean="0"/>
              <a:pPr>
                <a:defRPr/>
              </a:pPr>
              <a:t>9/3/2018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9FB14E8-53E0-4AF4-9A4B-5BDE921BCBB7}" type="slidenum">
              <a:rPr lang="en-US" smtClean="0"/>
              <a:pPr>
                <a:defRPr/>
              </a:pPr>
              <a:t>‹#›</a:t>
            </a:fld>
            <a:endParaRPr lang="en-US"/>
          </a:p>
        </p:txBody>
      </p:sp>
    </p:spTree>
    <p:extLst>
      <p:ext uri="{BB962C8B-B14F-4D97-AF65-F5344CB8AC3E}">
        <p14:creationId xmlns:p14="http://schemas.microsoft.com/office/powerpoint/2010/main" val="285378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0CE544F-82C8-4BEE-A4DB-8F20F8023BD5}" type="datetimeFigureOut">
              <a:rPr lang="en-US" smtClean="0"/>
              <a:pPr>
                <a:defRPr/>
              </a:pPr>
              <a:t>9/3/2018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41B780A-19C3-4A32-A74A-C4A43956C8DE}" type="slidenum">
              <a:rPr lang="en-US" smtClean="0"/>
              <a:pPr>
                <a:defRPr/>
              </a:pPr>
              <a:t>‹#›</a:t>
            </a:fld>
            <a:endParaRPr lang="en-US"/>
          </a:p>
        </p:txBody>
      </p:sp>
    </p:spTree>
    <p:extLst>
      <p:ext uri="{BB962C8B-B14F-4D97-AF65-F5344CB8AC3E}">
        <p14:creationId xmlns:p14="http://schemas.microsoft.com/office/powerpoint/2010/main" val="7940245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em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1.xml"/><Relationship Id="rId4" Type="http://schemas.openxmlformats.org/officeDocument/2006/relationships/image" Target="../media/image13.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emf"/><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emf"/><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tiff"/><Relationship Id="rId5" Type="http://schemas.openxmlformats.org/officeDocument/2006/relationships/image" Target="../media/image5.emf"/><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hyperlink" Target="https://www.ncbi.nlm.nih.gov/pubmed/5010404"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8" name="AutoShape 21" descr="data:image/jpeg;base64,/9j/4AAQSkZJRgABAQAAAQABAAD/2wCEAAkGBxITEhUSExQWFhUXGRgaGRcYFyAaGBoYHRseGhcXFxcYHiggGBolHRwWITEkJSkrLi4uGCAzODMsNygtLisBCgoKDg0OGxAQGzQkHyYsNDcsLzQ0NCwsLC8sLCwsLCwsLCwsLCwsLCwsLCwsLCwsLCwsLCwsLCwsLCwsLCwsLP/AABEIAMkA+wMBIgACEQEDEQH/xAAbAAACAgMBAAAAAAAAAAAAAAAABgUHAQMEAv/EAEUQAAECAwUFBAYGCQQDAQEAAAECEQADIQQFEjFBBlFhcYETIpGhFCMyscHRB0JSYnLwFTNDU4KSsuHxFiRjonPC0pM0/8QAGQEBAAMBAQAAAAAAAAAAAAAAAAECAwQF/8QAJxEAAgIBBAIDAAIDAQAAAAAAAAECESEDEjFRE0EiMmEEgVJxsTP/2gAMAwEAAhEDEQA/ALwaAGMxgiAMwRh4HgDMEYeB4AzBGHgeAMwRh4HgDMEEYeAMwRh4y8AEEEYeAMwQQQAQQQQAQQQQAQQRh4AzBBBABBBGHgDMEYeCAB4MMZggAggggDxOUySdwJ8IqRG01sUG9IVloEjwID+cWpeimkzTuQv+kxTYsqkliQMq5dKxWTOjRSadncdpbYQ3bLpr11pB/qe2D9upqZkPT+GkcBVoTyLvnpxjWpJ+yT1HlFcmjjElxtPaiKT5hbc3y+NIBtLbD+3V/wBfc0Q+EtVJPX5xg2sDJBH54RGfRaoLlE0vaq1pSr1yiCyXKQCHo6SAC9Y4Rf8AagP/AOid0UY4pcxMwpSXS6tz5b+sdqrLLyClFs+7/eIe5BqD4Mf6ntdB28z+YnXP/Lxul7RWv9/M/m+X9o0y7Ik1DjccI+ceTIAIBrTfl0MVtkbUd/8AqK1DOev+ZvhAraq059svxAHuiLSh6YacCP7RlctIzTTiYWyHX4SqdqLUR+uV4hz84kLm2htC1mWqasggnR34FqQtSRKJNR4v4RssK09sli5IVrpTyiHZDprgfkXhMH7VWuZ+ddI8qveYP2ivzxiKQaZgdY0rmJzUSK6AH86RS32UpE9LvaYf2hHhG306aziYryiBlTUGoJ+MbZnDEdc84i5dikSky8poDmYrwHwEJl77fy5c9cu0dospwhOEDIuSSXAdzuyEd6rQDVljjQHxeIObdkudNmd00ZnZ/ZFYW3yX04rcT2z20lnthKZZUlYD4FBiRvDEgjrEreC1SpS5gJBSHd+Idm4Qk7OXemTb5YGqV/0Fx5Q4bSzP9rOA+z8YYTwayI+y31MVQTlnmovwFNY6Jl6T3Ce0Xl9o+ZJhYumQZYY5kU57y3KOybZVkYDMS2rA9RWNsshRiTn6XWA6p60gZkzWfxjP6SmkBSLStT/ZU4bTio8oW592ICQosMmBGX3leUFrQcKZbApYAKSXD6MR0rFhtQzXTf6jPloM2Yp5iRXIuQC9fz5xYkUxs7OxTpKlvjRNQnFRylwQ/DOusXPFoHPrqmggggi5gEEEEAR20S2ss4/8ah4hoqWTZQVEBLq0bzL7otHbBZFjmsHJAAG8lQEJthsglpzdR9o8dw4Rz609p2fxvr/ZzyLoS3fPQfPWIy239d1nJSudLBGYcrUOiXIMK23G0k6fNVY7KSEJJTMWnNShmgEZJGR38s+G5dhHbHmat8IzUG8yZpe50hzsl+3dOLS5styW7xKC+5ltG+8bjITjlusCuHXo2e9oSLdsuEEtvws2fD3Q3bJXBarKQFz3lkfqWKgk/cWTTkA0S3szGRDhfKOSQvEpGAnES1dSxfgW0hsslyhNVEh6lKfiflEXIs6Jd4oyGOWtYG5QYKA6F/GGcEkxXV1W6orHT7Ie33vYLNSbMlJI0JxK/lDnyiNRt5dSjh7RPWQtvHBCPfWzcpdrnFP6vtFMHoC/eHLE8dk7ZuWE0SMtwziVCL5Zl5Z+kWNZ5Nmnpxy8CknJUs69KPziFvq7ZkkdojvoGdKp3ONRxEK+xyZtntaBLCihZwzECoY5K4FJYvueLW7IKBSaguDxBoYq24Pk0hJTWUV6qYkgkAbzyGvDpGzZ+YZk4kBgEKcsQwdLDjpEeruKYGjtXdEzskkJtOD7qz0dLfCNpP42ZO91DJLu8kArJG4PXrujxbLfYpDCdOlIV9lcwP4O8ats1TvRVCSohailJUnMJJYlJ0JoH0eK3sWxDqK5jnU8d5c++MVnll3jhFk3ff8AYZqsMq0Sio/VEwP0BNY67ZJXQguBVqA72rQxV9r2VQR7AbTfHq7r3tlgUAVKmyBnKWXUkf8AGo1HI05RO3plPIuJIsyYVGUVEYThJYiuT13QsXda1CdNTXJPuz5wyS7cidZzNQXQpCmPQ0O4g0bfCWm0KFpIGqU16HfyisW3aNo4kqJ+61f7uSTn3x/0Vn4RO7WLCbLOUdEHxpCzdhafI4qU/VCocZ1iTNSUzBiQcwTnwhFmk1TF247sVMSmct0BQoPrFLULfVp/iOtd4XfK7ip8kKfJU1LvxrQwhbV3nabZNXJkq7OzJJQkJLdphoVFsxuGTNHCNhsCHVU5muUa037KpItxdhkzUUYpVkpJd+tQYUL8uuZZCFJJVLNOI+6RlXfwiH2ImzrHakSnUZM44cJNAr6qk7i9KZg8BFl3pIEyWpBGYLcC1DFbcSapibdykAypiCGVMQ43KBDgcIuiKSuqWxTUUUCRTN9PnF2x0absw/keggggjQ5gggggCF2rmNJb7Sk+XefyhLvS19lImzB9RClCmoBbzhu2xHq0fi+BhLvuSV2acnMmWr3ZRxa2dSjt0f8AzEnZW6GCSrNRd9XzJP51hyBCas50300eFyXLVhllAOHDvo+XxjTaLKU4V6guOBfKOtR3cmHkaO28rehCkzFJKgFBWHVgXieRtJYyjtPSZWHisA8iDUHnCneMjEKKpu3b/CISTsimesDCCouaumgqXIjLU0YvNm/mcsGNpb+Va7WmbZVEdgGlzAGxLd1FjXCzJ5Pvhhu+0X3bE4QZMhGSpuE4jvwsS54gAcRHZcWzyJc2XZiEUQZisH2XapZ6kNDutSEIOSUISTwSkDyoIynJKkkUjFttti5cuyUmQgJWpU0ipUe6HzJYVz4xrvPa67LNQqlqUPqy0hZ6nIHmYr/aS+7Vb1lKVKRZie6hNHGhmb1HcabhrG+6tk0JDlLq41idnuTKqf8Agiak/SaqbMTLs9mZJUAVKOQfPCkN5xZ0tLFuMVfd9zAz5KEv7YcaBIOJXKgMWh2lYz1ErVFtGbldlTy1lShucR1WG8xItaJiiyQMMw7kryPQ4TyBguSyGapKEs5D1LZB84mbfs6sqEshJK0kCoqRU8qRo5KqMY21uQ4YQoZOD1BHxEaTY0mtRFaTZtvu71cueFAezKWMaRrR6pTyIEddj+kG2gessaVjehZTTexB98ZbOjbyJ8j0u60nI+IiJvfZrGCUsTXM/wBojZf0jgMJlknJrmkpV7yIk7Bt1YZisPamWTQCYhSK/jIw+cGpEva1QjTVXrZSbOAlElayxKQfa9tlBwNTE/Z7KFT1K+zLTlzOvhD2qQlaWUkKSdDUGFA2YyLVND90JDPkAchxMWUryTpwqSRusUn/AHEgmjry/hU0NV4zCmVMKaEIWx3d0sYXrErFOkHQr3fdVDNe8sdjNP3F/wBJiseDabzkrbZSSBMSVACtN1Mx0ETabFPK1LUXl97Ch+NCoa5b4xsxYsaiRkCSatpzqB5tElar1CmGApUQa0ZxoNQW3iOhPBT2QJs5M6SohiibL8CoB6Z9Ie1qJhSn/szqFy25Y0uOUOBEYyyWbQgWNDLL6O3TKLsBilpIPaTHFQVV67tIuWzF0JO9I90baL5Rz/yOEzbBBBHQcwQQQQAl/SbeHYy7Os+z23e/DgUD4O/SI1JDOliCBXQg5F9Xjp+liXilyU8VnwCR8Yru5NpF2QCXNSVytCKrRyH1k8NNI5deG52uTu0foicRZzJ9WagElLhxgOXhl0fWOa2uqoA5ZV4b4mJN7WO0pwpmoU+hOFQ6FiDHr9Gyk1SokbiQRFYa6j9lkS03LgXbNJxAqLcd3KJq55OBCp0zuBqPRkCpUp8nZ+QEc9tvaw2ZzMmywc8L4i/BCXJMKd8bQTbw9RISuXZz7aiGXMAOQA9lGvHyi0pvU4wisYqH6yU2Jvr0q8rRNySqW0of8ctTP1Kn6w7X/ZDNs06Uk95aFAc93XLrFbWexqsk2XMl+2hLgaEEsUltCA3WHu6do7NaPYUEzB7UtZCVDk/tDiPKKSjm0L5ixEulHZrqN4Y79xGnKGSRLUsshyT9Ubt/KGS1WSQs41olk07xYcnMRl57WWGyghU1D/u5TKUd1E0HUiJ3XwVUXFU2SV03YmSCssZhFT9kbgfeY7cVFcj7oqa3beWufaJa5SDLlIU+F3Kx988RRtH1zizLrvKVaECZKUCDmknvJORSoaGKTi1lk6cotbYiXsET6WgaCUo+SU/GG+8J/wDvrKl85doV4dmP/YxhMix2UqnerlEiqlLyFKJxGgpkNwhMs22UmbeYmqWEWaVKXLQtfdxKUUlSq5PhDcofbKKwj447X2WBe90Jnd5hjZn3p0HviAst3BBwrA4RH359JKZc2ULMlE6U/rFg5/cQd4oX4gb4nrFtVYbU3fShf2JhwTByfPmCREU0rJw3SNNrulBTkAYWbfs+lZKcOTVNB/iHwWOWp2WSPxAj3R4nzLJJTimLlgAZrUA3FjEKXQcLPOyElaLHLQslwCz54XOHo2XBoi7fNEy1TQCDgCUK5s58HA6RwXvt+F+qsKe1WadqQRLRxANVnwHHSIrZi9pdjnTU2kLU6EEHDiJUSpUxan1JPlF6bLQe0cbvs47aUkO6FORwwljycgQy2uVilrSPrJUPEECFRO3dj/5Bw7Ns+AMbRt3YyM5n/wCZiyi+iXKzxcaMCwk0ISxBoa6scvnEgq7Ricd4aPpvbjHANurB9pb8ZZiARtSpJkrmK9ViGIsXwtTxLQUWTd8ExbJRxpSMyUtSpZQJNNAIaArOIBG2FiOSz/IflHsbVWQZLPHumIafRJFKmBE2YlVFKJIcaE05xbN3l5Us/cT7hFeTNprGRVdOKa+GcPdwTQqzylDIpDUamlDwaNdHlmOvwiQgggjoOYIIIIARvpRu9cxElSVlISpSVUcHEAQ7/h84rtOzCalU5XgIuvaGwdtIXLAc0KdKguK+XWEyVd4IY0/PGMdWUk8HXoKDjnkrG3XFLS7kqd64fkIgLZctnFACDofyIsxbzRRI6Ev4mI61bOhWaq8K+bt7ootWuS01FleyLtloqkZaqSD746v07PSwQoMNyW90Og2USoMVnwrGheySMeBJcgAkqyALbostVMptiuBTTfVpUrvKDNUlGgPvcxptkpSj3+9kQW3h6eMOszZRIlrUSxAPs1BDh8ywz3xtm7PKTLxqCcISk7izUNTnlEOYUY+ytV2NOWExvkygj2ZaX4pf3w/WbZ+SvszX1iSriO645x0WjZuUgy0kKIWogkkOKJYsBxi2SfGnyJQt0/AXCAAHbDVnAdhzjkm2cr9YQAWdxRRGT0PnD+NmPWrAcsgBsQ9kEMp2r9XxjWvZs9phwl8LMSwwu7u0LHiRXfoiSrEUlXMn5x3yFFRIwJwsKYBvh2n7MywpKEhSlEOajAOZ1qDrGyx3GErbCEqYUzCg+mTeJyiG3RPiVizYZq5Y7sqTvrLBPvjzeUgzh30JfgG+MOt33eJk0S8CcFXWSxLEOUg8+MdyLjlknAhwCQ6lBL8BGVSuw1FFXybgT9mmugpqY9/6dlpV7AJB1yizbx2dQmUCQQ471ci9G1PhHqZc6AlUyYkghmD5v57tIn5k1ASLLbZ0sYUBAA3I+Ucy7TPXNUoqLsHYAeXJoerHcaVE4kKAZ8+I4OddIyvZyUhdMS1rOWIAUAFWFMjEJNE3FZEgrnkgYlPlkBy0jZ2k4j9aogvk3XSH2y3CnGEqQoHMMe6WNA8aLvuGV2JVMCqKNAak0oKa+UW+QepAR+xW7v1wJ+Udszt5iQlayUhqYUDlUJh9s+zElgVBQUdMTsDUaR6l3HIBbvPvcddK+cVe8lTgJl33VMUwKlAZeyn5Vial7FIIqVeHyidFkRL9nET4+TR33NNUoqCiCzUGfWppFXu9sb16FlOxUoDVx+dYtG67N2cmXL+whKfAAREyJIUpI4/5hgjfQTyzn1p3SCCCCNzAIIIIAI1TkhlFhkfdG2Oa8lNJmHchZ/6mARVFiQMIJd6UJy6PHUJvBMaJS1OA6Ujk58TEjLSfteA+AjhaOk5wrh8ubHWNU1UoqckJUAKhTHeB7okPR1nSnGnxeMzrE9VIQegfk+6I3RXsOMuiJRbCpE4O4SzKaprlSp0jbbCTZ1sQPVdfYz/JjvWEIDKQEjJmZMebZPT2ZKUpPdZn0bdE4ZDdPIvWF0JspVkE57u6GiTm2nvyMLAhSsi5rhY05RGoQlwkkOAGS2egpEpZrAXBCEp3GhMd8opZZSGpeEeFqSmcrGQMSAHORLjdlkaR6m2hKJycSmBQ1TRwaA7suUSUmxgsFYTTIjf7ozMuqWoEHCc8w+cYbo9nR8uiItik9sk4kodDOSN5pnTMRzy7WO0ftAtYpUggAlqHcH0ibmXYku4BZqcMunxiPl3afZQEtmKBxzOZi0UnwVepteUadmworQAtOcx0g/hwknQaNxid9GSMSpc1MurkBQKX1pEZd0kyZiUqQkOFHEkV0enHPpEpLs8k17KtcwQPCKSaTorK5ZRptVox2YqUoA8CAKFnaOq0KkLl+2llAVcZ0NR749zJAYAbmIagG5sjzjg7IJcJlkauElvGK70FBs9W+9pKAWnS8QFA4z6xok2+V2klaloqgucSWxEHOtHceMcK5skkTFy0g0D4alqDMe6NtskrUQ8lZScxgNDk7AUEWTQlFjCi9JIIT2kvf7VP8xD2JZAE3EClCj3RyDq8xGq75KkZSlJ4lJfx/OUdE+eqUlpclSxmyd+VX0+UNy4RTa/ZMC1oICsdDyrzjxNtCAGxADx+EK9jvtCh2YQUqBPdzbfTSsS9lmlQBGWlCfhBquSOVaPVqtUkhzMA8a7y0SWxk1CpywlYV3HIH4gxrzMRU+TMUGA6M451jv2IkFNpWVBnlkAjIspNImLTZOdrHgIG4R6ggjYxCCCCACCCCACOG+z/ALeb+BXuMd0R20JPo01sylvGnxiJcAQbvsuLMUoXOnQ6x22+2yrPLVMWoJQnM6k6AaqJOgj3IASkJGnmdTFcbcW5VotJkgnspVG3r+sf/Xod8ealuZ0t+KFvk9W/6RbQteGzSUgaFYKlHokhKfOPcray8UVWJRG4oLNzSQx6xI7MbPpSnEoVLc/7RL2y7JbFqtnwMa1Ho5/JqtXdGu59sJE8iVOSJa1UAV3kKfcrQ8DGb6sipAUpBOBQVQ1amUd1y3HIQlMzAlUwgHEQ5D5BL5dI87YzgiyTFHTD4lQTTxjO1upHU4ylp3LkjLtsRnTQtKnCQlyzka4RxrDFPIloKlKCUJDkksABqSco0XFZuylJTrmr8Rz+XSF7b150yVZArufrZnGrIHiCfCOmct8vwmEPHH9Fy/dvrTMUUWFDJFO0UjEs8Qk0SOBBPKI2XtJe8vDMXNJH2VS04TTIhKQfCH/Z3ZtEsY1Ya6DLzz18dY6bVYUqBQUhtHDDd456RrDZ0YSlJvlnDsltWm0ns5g7OezsD3VjUoerjd74n7XJJZSPbFefDnFabR3cqQoTZQwrQoKBG8Vyiz7qtQnSZU4BgtCVNucAt0MZ6kUvlE6INtVIVNqNtkWdUpZlmYe8nCCxy1fl5x3bI7aotqjL7MypjOEqIOIDNiwqNzZb6xFba3NLM5yA8xiBuLHF54f5oWJsldlXLtEuhQqu7c3IjEOsUlGM/wDZMYNRbLpUkCpGW4+6Kztv0l9sFyJNmm4l4pYJWMSXdOLDh+OkWTd9pTMlpWk4gpKVg7wQ4Oe6K7v26kyLUZqE91Z7RLaOXU38WLyjPTS9oim+CLvu1W1CQuYlOBLEEHvHViWY9B4xO7OfST6VaEyTIUgrfCrGFAEAliMIpQ74klIlzZIWuoUKg5nk5p/iIbYu5EC2zZoHdlBk8Fqo3QYvKNPi4O1wWmmpJliypj/EfERX21f0hJsloVZk2dUwpCXOLCKh2AAOhz5wyXLtGi0TbTKT+wmBGLeGDn+YLHSIP6QLmSpaLQwcshRbUOUk8w46CMoRW6poiWV8WK0uVaShU9CEpC3URiOIYjiYNlpGy7fpHXJSiSbKSEgJK+0OIgUcJIYHPWGW4ezVIYkBqMdK5buTxA3ncaJk6XLR9dYAO4D2vCvhHRFxk6kis4UrRZS7ehEkzie4E4jyZ/H5xD/RttVNtltKTLQiUmXMIYHES6QHJLZE5CPO2Sz2aLOkDvFyHoEpoARz/pjt+jqxhE8EDNCv7uGppFdCKWaM9RllwQQR1HOEEEEAEEEEAER20CmkK6e8RIxF7SKAkl/tJ98U1Pqy0PshSlJq8V/cNiExaiQ5KiS+8knPnFhJMKlySVS5i0fZUR0ehjzoezfXVuI3SJCJaWIbKsabwQlQOEUIcR0TKhtYE7jkI1FJrIpSdrBZ09lOlLVholSGJbMAhRGW8QvX3tCu3TpElMpaJImoKgcySpk4iKACpZzUcIbLxsSCo0FTTJ33RG7Q3ZJsUhVpK1HAUNQVOMYfj4REdqlxkrF6jW30v+DpKU3whWvRf+9mGh9gV0AS+emZhjkrxAKFQQCORDiFnaKW1pzZK0gkjOndID55A9YvDPJ0z/BqlS0+rBUXLsG4ORTc8eVKT3uGrdMs41yJbiWU5JArwyjZKsjlSSXJBr1DRqngx/SE2lsQ7Iro+lHzjq2NJ9DlA594eC1D4Ro2utJloKT7vKJC5LOZdnlII7wSMX4jVQ8SYiT+NGqWEyK2wkgLkKo5x+DJiLtF3drLVL3ng7b6x17U2l7TIl/ZSpRb79E/0GNlkJwrALkVrnh0qOR8YpnBa6Nv0d2tfZKsy/bkKp/4yTh5sXHCkSe1ljC5JmAVRnvw6ni1D0MJllmrsttlTyT2a/VzK5BVA+5ixr9mLLWAoEGoIIPEHOKauJbl7KRxgr42soThZsIpRwWy3xKWOYLHdqpymxEFdanEqkob/secLFpsqzbU2Jy2P/ozlQ3d3zhj28n4ky5AAYd9Q4DuoHvP8MWl6j2T9mIWwV4mzW0YlAonshRGRUT3VHjiPmYt622PtZakKPtAdFaHxiqrdYO4Th6M3+Dyiy9k739IsyF+0sd1dWOIanmGPWLa0bqaM4/F7WLN1SyjEFJZiQ+bMWYtWkSGy1k7S1LnAUlpYYapxK1H8L+McW2yTIm9ugEBYORYYwKvzDHxiZ2fnGRYDNNJiwZh/EqiPLDFb+N9l5O2l0RV5WztbUsgghPdHIburnrDbssQm0Sk6lK38MsucJt12I4s6cd/OGTZZ/0g7uHUBo3cVlvjeNKkYSjhssqCCCNjAIIIIAIIIIAIXdu5hTZSRmFoPgX+EMULm3SmkJ4zE/0qis/qxtcsIXbHaUzEBadcxuOojgvGyAKM0ajvcCMlU0Zh0ELibzXZphKWKT7SdD8jxhos1/SFgOcBP1VZfzDu+bx5souLtHXpai1FT5Nt2Wx01NRu15RuNoJBLNGgmU74kdCP8Rmfa5IHfmJbc4J8BEqZZ6LRrssnGsLOSchvOnQZwl/STeHbLTZ0VTLOJX/k0HQE9TwiVvra4AGXZwcRpi1H4U/EtyiHsN14WXNZsSaHMnEMz8TGmnF7tzKy42x/sntgr0PYpss2i0A4PvI0HNNByaJu/ru7eWyWC0VSd+9L8fgIibwulDhcpQSQxSAag5ulWYMddkvdaWEwYvvBgeZQ9eh6RpNZtGsFJo5NntoezV2E0FJy71CDubwrDHMvSSh1uHAz4Zs8R1omWKeQV4CoaqSUqB3OQCPGMSbPZJZcYOqirwd+MLKzSka1g2iYmYpLS0nEHHtnRt6ddxoz6SNrtSZSVTZiu6Ktq+gG8xHXnf0oDMqVo1MshWvgIgF2a0WpYmTgezTVIbClP8Oe/jENNvOCywqRolmZOmCeQy5iyW3JCWQnoG6vE1ZR2anKSz16s78NRnlHQLNKlKlAEFys1I3CnSO+fLQoghTFmVuIqwIO7hCVllVUKO16CUlIY6037xDRsRefb2VCie8juLH3k5Hqlj1iMvixJUAUkEilaRA3Rb5lhnTBhK0zADhJaoJqDllFnHfClyYybUrfA9zrrQbWi0t3ky1SzXeQUnoyh/FCZelqM6dMmCoKmS32E91JPA1V/FEivbBa0qQmzlJW6QcbkEhsXs1amsarHd4ChwG8eEUjFp/Iuni0arbJ9UDQuObUrxG+OTYO8OxtS5BJwzcq5LGTcw46CGNQQpJBApk3L8+EJl6XetKhMliqCFAihoR41jaLi04MpqKWJFibR3Wi0yewVRyCk8QX9zjkTHJtBNwIlyyw4cBQdM/CIdG3alB/RjufE1eqY9YplrUmYpGEYad4FgHauZBzy1jnUJXUiU1yjosCilClAvQsIm9nSfS0K3mtXZ0nw/xEFaZZCOzQATqXanDziZuOYfS5TGmMU6EfGN1yUk3nBZcEEEdByhBBBABBBBABELtZd3byMLthUlWZGTg5cCYmSY8TJeIEHUEeMRJWqLRdNMrobHyT3iHO91f/AFGZexsgVAPPEr/6hu/RawGDZM7x6Rd69QD1jk2SOhzi84FE7OSk07o5gO/WPKtlpSgQXruJT7jDgq7lvpGDdy9w8YjZLov5UJkjY6Sj2Q3In5x5t+yScJWFElIxMpRIpVqnhDt+j17h4x5XdaiCCBXjDZIlay7F6VciCATLQ+9n8DG4XLLr6tHPDEzYbkVLQlDg4QA/LpHQLvXvT5/KJ2T6IesvTIBF3JB9lI5JjYq7UnMJPMRNpu5Y1HnGRd6t6fOJ2z6KPUiLv6Dlfu0P+ERsVdSDmE+ETvoC96fE/KM+gL+74n5Q2T6HkXYvpuOWVA4U+Ed6Lnk/u0fyiJMXep6ke+NvoZ3+UNkn6IeouyJF1Sh9RPgI9pu6X9hP8oiS9CO8eEevRDvh45dEeRdkUq7pbk4E+AjV+iJP7uX/ACiJk2M7xGPQzvEPHLoeRdkQq6ZX7tDfhEa/0NJ/doHQRN+hneIwbEd4h45dDyfpCpu2WKJQkDgKRoXdUt/1aT/CPlDALAd4g9AO8Q8cuifIuyAF0SwGMqW27CI6btuqX2qCJaE4XNAAenVolTYDvEbrLZcLklyYtCEryispquTqgjEZjpMAggggAjDwRmAMARmCCACCCCACCCCACCCCACCCCACCCCACCCCACCCCACCCCACCCCACCCCACCCCACCCCACMRmCAMAxmMERkQAQQQQAQQQQAQQQQAQQQQBw3xImrl4ZK8C3He3A0VpmASRxAiHF228qQ89ISR6zCouFEEns+7klSZYDtRcwnIAshgEALsqw2/sVpXNQZii6VBZASHC8NEOzqmIoxwoRqS3gXVbEBQlzEsoLYFZASpSppxDuHLFJpvSerLGYAWl3RaxiwTakNWavLtVrH1e6ShSRTLC1QXjNquq1qQUidUieCe0UB3sXZYcKaN3H3VYQyRgQBAGwWvGT2ndxPh7VQJHfZjgOBnlhq4sJfjiRd1qRKMvGk95wRMKDhp6sEIOHU4tWyrRhEYgBcmXZbSV+uYEqIZZd/W4PqUAxSQQKHATrWZsUiYmWEqW6go1zJTiJSCTrhYPHUYzAELe93zVzcctMogyVyz2ilBypSCHSEkFICVa1dso4J1wTcOBIQE9nLSfWEk4ZomKQ3Z4QgpxJyYO2FoaIBAC0bgmYXwSFTOylyw4YNiebiIQyu6mWA6W7mQBIjxPuG0NhC0FHZS0BCnxJwKlkpExiFYgJjkoAPdBSQGhojMAL923PMRMkKUEDs0FJUFOogg4UtgFBTUJz7oozDHmPUAEEEEAEEEEAEEEEAEEEEAf/Z"/>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charset="2"/>
              <a:buChar char=""/>
              <a:defRPr sz="2400">
                <a:solidFill>
                  <a:schemeClr val="tx2"/>
                </a:solidFill>
                <a:latin typeface="Century Gothic" charset="0"/>
              </a:defRPr>
            </a:lvl1pPr>
            <a:lvl2pPr marL="742950" indent="-285750" eaLnBrk="0" hangingPunct="0">
              <a:spcBef>
                <a:spcPct val="20000"/>
              </a:spcBef>
              <a:buClr>
                <a:schemeClr val="accent1"/>
              </a:buClr>
              <a:buSzPct val="76000"/>
              <a:buFont typeface="Wingdings 2" charset="2"/>
              <a:buChar char=""/>
              <a:defRPr sz="2200">
                <a:solidFill>
                  <a:schemeClr val="tx2"/>
                </a:solidFill>
                <a:latin typeface="Century Gothic" charset="0"/>
              </a:defRPr>
            </a:lvl2pPr>
            <a:lvl3pPr marL="1143000" indent="-228600" eaLnBrk="0" hangingPunct="0">
              <a:spcBef>
                <a:spcPct val="20000"/>
              </a:spcBef>
              <a:buClr>
                <a:schemeClr val="accent1"/>
              </a:buClr>
              <a:buSzPct val="76000"/>
              <a:buFont typeface="Wingdings 2" charset="2"/>
              <a:buChar char=""/>
              <a:defRPr sz="2000">
                <a:solidFill>
                  <a:schemeClr val="tx2"/>
                </a:solidFill>
                <a:latin typeface="Century Gothic" charset="0"/>
              </a:defRPr>
            </a:lvl3pPr>
            <a:lvl4pPr marL="1600200" indent="-228600" eaLnBrk="0" hangingPunct="0">
              <a:spcBef>
                <a:spcPct val="20000"/>
              </a:spcBef>
              <a:buClr>
                <a:schemeClr val="accent1"/>
              </a:buClr>
              <a:buSzPct val="76000"/>
              <a:buFont typeface="Wingdings 2" charset="2"/>
              <a:buChar char=""/>
              <a:defRPr>
                <a:solidFill>
                  <a:schemeClr val="tx2"/>
                </a:solidFill>
                <a:latin typeface="Century Gothic" charset="0"/>
              </a:defRPr>
            </a:lvl4pPr>
            <a:lvl5pPr marL="2057400" indent="-228600" eaLnBrk="0" hangingPunct="0">
              <a:spcBef>
                <a:spcPct val="20000"/>
              </a:spcBef>
              <a:buClr>
                <a:schemeClr val="accent1"/>
              </a:buClr>
              <a:buSzPct val="76000"/>
              <a:buFont typeface="Wingdings 2" charset="2"/>
              <a:buChar char=""/>
              <a:defRPr sz="1600">
                <a:solidFill>
                  <a:schemeClr val="tx2"/>
                </a:solidFill>
                <a:latin typeface="Century Gothic" charset="0"/>
              </a:defRPr>
            </a:lvl5pPr>
            <a:lvl6pPr marL="25146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6pPr>
            <a:lvl7pPr marL="29718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7pPr>
            <a:lvl8pPr marL="34290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8pPr>
            <a:lvl9pPr marL="38862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9pPr>
          </a:lstStyle>
          <a:p>
            <a:pPr eaLnBrk="1" hangingPunct="1">
              <a:spcBef>
                <a:spcPct val="0"/>
              </a:spcBef>
              <a:buClrTx/>
              <a:buSzTx/>
              <a:buFontTx/>
              <a:buNone/>
            </a:pPr>
            <a:endParaRPr lang="en-US" altLang="en-US" sz="1800">
              <a:solidFill>
                <a:schemeClr val="tx1"/>
              </a:solidFill>
              <a:latin typeface="Arial" charset="0"/>
            </a:endParaRPr>
          </a:p>
        </p:txBody>
      </p:sp>
      <p:sp>
        <p:nvSpPr>
          <p:cNvPr id="31" name="Rectangle 30"/>
          <p:cNvSpPr/>
          <p:nvPr/>
        </p:nvSpPr>
        <p:spPr>
          <a:xfrm>
            <a:off x="1" y="-84928"/>
            <a:ext cx="6209415" cy="69429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143" y="6009381"/>
            <a:ext cx="1431643" cy="668098"/>
          </a:xfrm>
          <a:prstGeom prst="rect">
            <a:avLst/>
          </a:prstGeom>
        </p:spPr>
      </p:pic>
      <p:sp>
        <p:nvSpPr>
          <p:cNvPr id="33" name="Title 1"/>
          <p:cNvSpPr txBox="1">
            <a:spLocks/>
          </p:cNvSpPr>
          <p:nvPr/>
        </p:nvSpPr>
        <p:spPr>
          <a:xfrm>
            <a:off x="6209413" y="443345"/>
            <a:ext cx="5982587" cy="517370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pPr>
            <a:r>
              <a:rPr lang="en-US" altLang="en-US" sz="4400" dirty="0">
                <a:latin typeface="Arial" charset="0"/>
                <a:ea typeface="Arial" charset="0"/>
                <a:cs typeface="Arial" charset="0"/>
              </a:rPr>
              <a:t>September 2018</a:t>
            </a:r>
          </a:p>
          <a:p>
            <a:pPr fontAlgn="auto">
              <a:spcAft>
                <a:spcPts val="0"/>
              </a:spcAft>
            </a:pPr>
            <a:r>
              <a:rPr lang="en-US" altLang="en-US" sz="4400" dirty="0">
                <a:latin typeface="Arial" charset="0"/>
                <a:ea typeface="Arial" charset="0"/>
                <a:cs typeface="Arial" charset="0"/>
              </a:rPr>
              <a:t> </a:t>
            </a:r>
          </a:p>
          <a:p>
            <a:pPr fontAlgn="auto">
              <a:spcAft>
                <a:spcPts val="0"/>
              </a:spcAft>
            </a:pPr>
            <a:endParaRPr lang="en-US" altLang="en-US" sz="4400" b="1" dirty="0">
              <a:latin typeface="Arial" charset="0"/>
              <a:ea typeface="Arial" charset="0"/>
              <a:cs typeface="Arial" charset="0"/>
            </a:endParaRPr>
          </a:p>
          <a:p>
            <a:pPr fontAlgn="auto">
              <a:spcAft>
                <a:spcPts val="0"/>
              </a:spcAft>
            </a:pPr>
            <a:endParaRPr lang="en-US" altLang="en-US" sz="4400" b="1" dirty="0">
              <a:latin typeface="Arial" charset="0"/>
              <a:ea typeface="Arial" charset="0"/>
              <a:cs typeface="Arial" charset="0"/>
            </a:endParaRPr>
          </a:p>
          <a:p>
            <a:pPr fontAlgn="auto">
              <a:spcAft>
                <a:spcPts val="0"/>
              </a:spcAft>
            </a:pPr>
            <a:endParaRPr lang="en-US" altLang="en-US" sz="4400" b="1" dirty="0">
              <a:latin typeface="Arial" charset="0"/>
              <a:ea typeface="Arial" charset="0"/>
              <a:cs typeface="Arial" charset="0"/>
            </a:endParaRPr>
          </a:p>
          <a:p>
            <a:pPr fontAlgn="auto">
              <a:spcAft>
                <a:spcPts val="0"/>
              </a:spcAft>
            </a:pPr>
            <a:endParaRPr lang="en-US" altLang="en-US" sz="4400" b="1" dirty="0">
              <a:latin typeface="Arial" charset="0"/>
              <a:ea typeface="Arial" charset="0"/>
              <a:cs typeface="Arial" charset="0"/>
            </a:endParaRPr>
          </a:p>
          <a:p>
            <a:pPr fontAlgn="auto">
              <a:spcAft>
                <a:spcPts val="0"/>
              </a:spcAft>
            </a:pPr>
            <a:endParaRPr lang="en-US" altLang="en-US" sz="3600" b="1" dirty="0">
              <a:latin typeface="Arial" charset="0"/>
              <a:ea typeface="Arial" charset="0"/>
              <a:cs typeface="Arial" charset="0"/>
            </a:endParaRPr>
          </a:p>
          <a:p>
            <a:pPr fontAlgn="auto">
              <a:spcAft>
                <a:spcPts val="0"/>
              </a:spcAft>
            </a:pPr>
            <a:r>
              <a:rPr lang="en-US" altLang="en-US" sz="3600" b="1" dirty="0">
                <a:latin typeface="Arial" charset="0"/>
                <a:ea typeface="Arial" charset="0"/>
                <a:cs typeface="Arial" charset="0"/>
              </a:rPr>
              <a:t>Mastermind </a:t>
            </a:r>
            <a:br>
              <a:rPr lang="en-US" altLang="en-US" sz="3600" b="1" dirty="0">
                <a:latin typeface="Arial" charset="0"/>
                <a:ea typeface="Arial" charset="0"/>
                <a:cs typeface="Arial" charset="0"/>
              </a:rPr>
            </a:br>
            <a:r>
              <a:rPr lang="en-US" altLang="en-US" sz="3600" b="1" dirty="0">
                <a:latin typeface="Arial" charset="0"/>
                <a:ea typeface="Arial" charset="0"/>
                <a:cs typeface="Arial" charset="0"/>
              </a:rPr>
              <a:t>Event</a:t>
            </a:r>
          </a:p>
          <a:p>
            <a:pPr fontAlgn="auto">
              <a:spcAft>
                <a:spcPts val="0"/>
              </a:spcAft>
            </a:pPr>
            <a:endParaRPr lang="en-US" altLang="en-US" sz="3200" b="1" dirty="0">
              <a:latin typeface="Arial" charset="0"/>
              <a:ea typeface="Arial" charset="0"/>
              <a:cs typeface="Arial" charset="0"/>
            </a:endParaRPr>
          </a:p>
          <a:p>
            <a:pPr fontAlgn="auto">
              <a:spcAft>
                <a:spcPts val="0"/>
              </a:spcAft>
            </a:pPr>
            <a:endParaRPr lang="en-US" altLang="en-US" sz="3200" b="1" dirty="0">
              <a:latin typeface="Arial" charset="0"/>
              <a:ea typeface="Arial" charset="0"/>
              <a:cs typeface="Arial" charset="0"/>
            </a:endParaRPr>
          </a:p>
          <a:p>
            <a:pPr fontAlgn="auto">
              <a:spcAft>
                <a:spcPts val="0"/>
              </a:spcAft>
            </a:pPr>
            <a:r>
              <a:rPr lang="en-US" altLang="en-US" sz="3800" dirty="0">
                <a:latin typeface="Arial" charset="0"/>
                <a:cs typeface="Arial" charset="0"/>
              </a:rPr>
              <a:t>Sydney</a:t>
            </a:r>
          </a:p>
          <a:p>
            <a:pPr fontAlgn="auto">
              <a:spcAft>
                <a:spcPts val="0"/>
              </a:spcAft>
            </a:pPr>
            <a:endParaRPr lang="en-US" altLang="en-US" sz="4400" dirty="0">
              <a:latin typeface="Arial" charset="0"/>
              <a:ea typeface="Arial" charset="0"/>
              <a:cs typeface="Arial" charset="0"/>
            </a:endParaRPr>
          </a:p>
        </p:txBody>
      </p:sp>
      <p:cxnSp>
        <p:nvCxnSpPr>
          <p:cNvPr id="35" name="Straight Connector 34"/>
          <p:cNvCxnSpPr/>
          <p:nvPr/>
        </p:nvCxnSpPr>
        <p:spPr>
          <a:xfrm>
            <a:off x="6719780" y="5284810"/>
            <a:ext cx="497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99" y="2905518"/>
            <a:ext cx="6071191" cy="2986102"/>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747" y="308864"/>
            <a:ext cx="4352904" cy="2224580"/>
          </a:xfrm>
          <a:prstGeom prst="rect">
            <a:avLst/>
          </a:prstGeom>
        </p:spPr>
      </p:pic>
      <p:sp>
        <p:nvSpPr>
          <p:cNvPr id="2" name="Rectangle 1"/>
          <p:cNvSpPr/>
          <p:nvPr/>
        </p:nvSpPr>
        <p:spPr>
          <a:xfrm>
            <a:off x="6216505" y="5450699"/>
            <a:ext cx="6096000" cy="1015663"/>
          </a:xfrm>
          <a:prstGeom prst="rect">
            <a:avLst/>
          </a:prstGeom>
        </p:spPr>
        <p:txBody>
          <a:bodyPr>
            <a:spAutoFit/>
          </a:bodyPr>
          <a:lstStyle/>
          <a:p>
            <a:pPr algn="ctr"/>
            <a:r>
              <a:rPr lang="en-US" altLang="en-US" sz="3200" b="1" dirty="0"/>
              <a:t>Greg Miller &amp; Brad Cassidy</a:t>
            </a:r>
          </a:p>
          <a:p>
            <a:pPr algn="ctr"/>
            <a:r>
              <a:rPr lang="en-US" altLang="en-US" sz="2800" i="1" dirty="0"/>
              <a:t>NSW State Coaches</a:t>
            </a:r>
          </a:p>
        </p:txBody>
      </p:sp>
      <p:sp>
        <p:nvSpPr>
          <p:cNvPr id="10" name="Title 1"/>
          <p:cNvSpPr>
            <a:spLocks noGrp="1"/>
          </p:cNvSpPr>
          <p:nvPr>
            <p:ph type="ctrTitle"/>
          </p:nvPr>
        </p:nvSpPr>
        <p:spPr>
          <a:xfrm>
            <a:off x="6217392" y="1261672"/>
            <a:ext cx="5981700" cy="1669617"/>
          </a:xfrm>
        </p:spPr>
        <p:txBody>
          <a:bodyPr>
            <a:noAutofit/>
          </a:bodyPr>
          <a:lstStyle/>
          <a:p>
            <a:r>
              <a:rPr lang="en-US" altLang="en-US" sz="4000" b="1" dirty="0">
                <a:ea typeface="Arial" charset="0"/>
                <a:cs typeface="Arial" charset="0"/>
              </a:rPr>
              <a:t>Dual Lot Single Title, Boundary Realignment &amp; House Relocation</a:t>
            </a:r>
            <a:endParaRPr lang="en-US" altLang="en-US" sz="4000" dirty="0">
              <a:latin typeface="Arial" charset="0"/>
              <a:cs typeface="Arial" charset="0"/>
            </a:endParaRPr>
          </a:p>
        </p:txBody>
      </p:sp>
    </p:spTree>
    <p:extLst>
      <p:ext uri="{BB962C8B-B14F-4D97-AF65-F5344CB8AC3E}">
        <p14:creationId xmlns:p14="http://schemas.microsoft.com/office/powerpoint/2010/main" val="2543986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a:xfrm>
            <a:off x="838200" y="180115"/>
            <a:ext cx="10515600" cy="9869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Examples of this are everywhere</a:t>
            </a:r>
            <a:endParaRPr lang="en-US" b="1" dirty="0"/>
          </a:p>
        </p:txBody>
      </p:sp>
      <p:sp>
        <p:nvSpPr>
          <p:cNvPr id="5" name="Content Placeholder 2"/>
          <p:cNvSpPr txBox="1">
            <a:spLocks/>
          </p:cNvSpPr>
          <p:nvPr/>
        </p:nvSpPr>
        <p:spPr>
          <a:xfrm>
            <a:off x="838200" y="1323568"/>
            <a:ext cx="10515600" cy="489448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t>If you delay the gratification of </a:t>
            </a:r>
            <a:r>
              <a:rPr lang="en-US" dirty="0">
                <a:solidFill>
                  <a:srgbClr val="FF0000"/>
                </a:solidFill>
              </a:rPr>
              <a:t>watching television </a:t>
            </a:r>
            <a:r>
              <a:rPr lang="en-US" dirty="0"/>
              <a:t>and get your research done now, then you are more likely find a deal.</a:t>
            </a:r>
          </a:p>
          <a:p>
            <a:pPr fontAlgn="base"/>
            <a:r>
              <a:rPr lang="en-US" dirty="0"/>
              <a:t>If you delay the gratification of </a:t>
            </a:r>
            <a:r>
              <a:rPr lang="en-US" dirty="0">
                <a:solidFill>
                  <a:srgbClr val="FF0000"/>
                </a:solidFill>
              </a:rPr>
              <a:t>buying desserts and chips </a:t>
            </a:r>
            <a:r>
              <a:rPr lang="en-US" dirty="0"/>
              <a:t>at the stops, then you’ll eat healthier when you get home.</a:t>
            </a:r>
          </a:p>
          <a:p>
            <a:pPr fontAlgn="base"/>
            <a:r>
              <a:rPr lang="en-US" dirty="0"/>
              <a:t>If you delay the gratification of </a:t>
            </a:r>
            <a:r>
              <a:rPr lang="en-US" dirty="0">
                <a:solidFill>
                  <a:srgbClr val="FF0000"/>
                </a:solidFill>
              </a:rPr>
              <a:t>finishing your workout early </a:t>
            </a:r>
            <a:r>
              <a:rPr lang="en-US" dirty="0"/>
              <a:t>and put in a few more reps, then you’ll be stronger.</a:t>
            </a:r>
          </a:p>
          <a:p>
            <a:pPr fontAlgn="base"/>
            <a:endParaRPr lang="en-US" dirty="0"/>
          </a:p>
          <a:p>
            <a:pPr marL="0" indent="0" fontAlgn="base">
              <a:buFont typeface="Arial" panose="020B0604020202020204" pitchFamily="34" charset="0"/>
              <a:buNone/>
            </a:pPr>
            <a:r>
              <a:rPr lang="en-US" dirty="0"/>
              <a:t>Success usually comes down to </a:t>
            </a:r>
            <a:r>
              <a:rPr lang="en-US" dirty="0">
                <a:solidFill>
                  <a:srgbClr val="FF0000"/>
                </a:solidFill>
              </a:rPr>
              <a:t>choosing the pain of discipline over the ease of distraction</a:t>
            </a:r>
            <a:r>
              <a:rPr lang="en-US" dirty="0"/>
              <a:t>. And that’s exactly what delayed gratification is all about.</a:t>
            </a:r>
            <a:br>
              <a:rPr lang="en-US" dirty="0"/>
            </a:br>
            <a:endParaRPr lang="en-US" dirty="0"/>
          </a:p>
        </p:txBody>
      </p:sp>
    </p:spTree>
    <p:extLst>
      <p:ext uri="{BB962C8B-B14F-4D97-AF65-F5344CB8AC3E}">
        <p14:creationId xmlns:p14="http://schemas.microsoft.com/office/powerpoint/2010/main" val="1492935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pic>
        <p:nvPicPr>
          <p:cNvPr id="4" name="Picture 3"/>
          <p:cNvPicPr>
            <a:picLocks noChangeAspect="1"/>
          </p:cNvPicPr>
          <p:nvPr/>
        </p:nvPicPr>
        <p:blipFill>
          <a:blip r:embed="rId2"/>
          <a:stretch>
            <a:fillRect/>
          </a:stretch>
        </p:blipFill>
        <p:spPr>
          <a:xfrm>
            <a:off x="0" y="986971"/>
            <a:ext cx="3810000" cy="4942114"/>
          </a:xfrm>
          <a:prstGeom prst="rect">
            <a:avLst/>
          </a:prstGeom>
        </p:spPr>
      </p:pic>
      <p:sp>
        <p:nvSpPr>
          <p:cNvPr id="5" name="Title 1"/>
          <p:cNvSpPr txBox="1">
            <a:spLocks/>
          </p:cNvSpPr>
          <p:nvPr/>
        </p:nvSpPr>
        <p:spPr>
          <a:xfrm>
            <a:off x="3135086" y="1146629"/>
            <a:ext cx="8636000" cy="399142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Did some children naturally have more self-control, and thus were destined for success?</a:t>
            </a:r>
            <a:br>
              <a:rPr lang="en-US"/>
            </a:br>
            <a:br>
              <a:rPr lang="en-US"/>
            </a:br>
            <a:r>
              <a:rPr lang="en-US"/>
              <a:t>Or can you learn to develop this important trait?</a:t>
            </a:r>
            <a:endParaRPr lang="en-US" dirty="0"/>
          </a:p>
        </p:txBody>
      </p:sp>
    </p:spTree>
    <p:extLst>
      <p:ext uri="{BB962C8B-B14F-4D97-AF65-F5344CB8AC3E}">
        <p14:creationId xmlns:p14="http://schemas.microsoft.com/office/powerpoint/2010/main" val="1158144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a:xfrm>
            <a:off x="838199" y="145143"/>
            <a:ext cx="11121571" cy="1545545"/>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What Determines Your Ability to Delay Gratification?</a:t>
            </a:r>
            <a:br>
              <a:rPr lang="en-US" b="1"/>
            </a:br>
            <a:endParaRPr lang="en-US" dirty="0"/>
          </a:p>
        </p:txBody>
      </p:sp>
      <p:sp>
        <p:nvSpPr>
          <p:cNvPr id="5" name="Content Placeholder 2"/>
          <p:cNvSpPr txBox="1">
            <a:spLocks/>
          </p:cNvSpPr>
          <p:nvPr/>
        </p:nvSpPr>
        <p:spPr>
          <a:xfrm>
            <a:off x="207433" y="1111885"/>
            <a:ext cx="11652058" cy="51557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Researchers at the University of Rochester decided to replicate the marshmallow experiment, but with an </a:t>
            </a:r>
            <a:r>
              <a:rPr lang="en-US" sz="2600" dirty="0">
                <a:solidFill>
                  <a:srgbClr val="FF0000"/>
                </a:solidFill>
              </a:rPr>
              <a:t>important twist</a:t>
            </a:r>
            <a:r>
              <a:rPr lang="en-US" sz="2600" dirty="0"/>
              <a:t>.</a:t>
            </a:r>
          </a:p>
          <a:p>
            <a:pPr fontAlgn="base"/>
            <a:r>
              <a:rPr lang="en-US" sz="2600" dirty="0"/>
              <a:t>Before offering the child the marshmallow, the researchers split the children into two groups.</a:t>
            </a:r>
          </a:p>
          <a:p>
            <a:pPr fontAlgn="base"/>
            <a:r>
              <a:rPr lang="en-US" sz="2600" b="1" dirty="0"/>
              <a:t>The first group was exposed to a </a:t>
            </a:r>
            <a:r>
              <a:rPr lang="en-US" sz="2600" b="1" dirty="0">
                <a:solidFill>
                  <a:srgbClr val="FF0000"/>
                </a:solidFill>
              </a:rPr>
              <a:t>series of unreliable experiences. </a:t>
            </a:r>
            <a:r>
              <a:rPr lang="en-US" sz="2600" dirty="0"/>
              <a:t>For example, the researcher gave the child a small box of crayons and </a:t>
            </a:r>
            <a:r>
              <a:rPr lang="en-US" sz="2600" dirty="0">
                <a:solidFill>
                  <a:srgbClr val="FF0000"/>
                </a:solidFill>
              </a:rPr>
              <a:t>promised to bring a bigger one, but never did</a:t>
            </a:r>
            <a:r>
              <a:rPr lang="en-US" sz="2600" dirty="0"/>
              <a:t>. Then the researcher gave the child a small sticker and promised to bring a better selection of stickers, but never did.</a:t>
            </a:r>
          </a:p>
          <a:p>
            <a:pPr fontAlgn="base"/>
            <a:r>
              <a:rPr lang="en-US" sz="2600" b="1" dirty="0"/>
              <a:t>Meanwhile, the second group had </a:t>
            </a:r>
            <a:r>
              <a:rPr lang="en-US" sz="2600" b="1" dirty="0">
                <a:solidFill>
                  <a:srgbClr val="FF0000"/>
                </a:solidFill>
              </a:rPr>
              <a:t>very reliable experiences</a:t>
            </a:r>
            <a:r>
              <a:rPr lang="en-US" sz="2600" b="1" dirty="0"/>
              <a:t>.</a:t>
            </a:r>
            <a:r>
              <a:rPr lang="en-US" sz="2600" dirty="0"/>
              <a:t> They were </a:t>
            </a:r>
            <a:r>
              <a:rPr lang="en-US" sz="2600" dirty="0">
                <a:solidFill>
                  <a:srgbClr val="FF0000"/>
                </a:solidFill>
              </a:rPr>
              <a:t>promised better crayons and got them</a:t>
            </a:r>
            <a:r>
              <a:rPr lang="en-US" sz="2600" dirty="0"/>
              <a:t>. They were told about the better stickers and then they received them.</a:t>
            </a:r>
          </a:p>
        </p:txBody>
      </p:sp>
    </p:spTree>
    <p:extLst>
      <p:ext uri="{BB962C8B-B14F-4D97-AF65-F5344CB8AC3E}">
        <p14:creationId xmlns:p14="http://schemas.microsoft.com/office/powerpoint/2010/main" val="3095711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Content Placeholder 2"/>
          <p:cNvSpPr txBox="1">
            <a:spLocks/>
          </p:cNvSpPr>
          <p:nvPr/>
        </p:nvSpPr>
        <p:spPr>
          <a:xfrm>
            <a:off x="707571" y="591911"/>
            <a:ext cx="10515600" cy="52718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600" dirty="0"/>
              <a:t>You can imagine the impact these experiences had on the marshmallow test. The children in the </a:t>
            </a:r>
            <a:r>
              <a:rPr lang="en-US" sz="2600" dirty="0">
                <a:solidFill>
                  <a:srgbClr val="FF0000"/>
                </a:solidFill>
              </a:rPr>
              <a:t>unreliable group had no reason to trust </a:t>
            </a:r>
            <a:r>
              <a:rPr lang="en-US" sz="2600" dirty="0"/>
              <a:t>that the researchers would bring a second marshmallow and thus </a:t>
            </a:r>
            <a:r>
              <a:rPr lang="en-US" sz="2600" dirty="0">
                <a:solidFill>
                  <a:srgbClr val="FF0000"/>
                </a:solidFill>
              </a:rPr>
              <a:t>they didn’t wait very long</a:t>
            </a:r>
            <a:r>
              <a:rPr lang="en-US" sz="2600" dirty="0"/>
              <a:t> to eat the first one.</a:t>
            </a:r>
          </a:p>
          <a:p>
            <a:pPr fontAlgn="base"/>
            <a:r>
              <a:rPr lang="en-US" sz="2600" dirty="0"/>
              <a:t>Meanwhile, the children in the second group were </a:t>
            </a:r>
            <a:r>
              <a:rPr lang="en-US" sz="2600" dirty="0">
                <a:solidFill>
                  <a:srgbClr val="FF0000"/>
                </a:solidFill>
              </a:rPr>
              <a:t>training their brains to see delayed gratification as a positive</a:t>
            </a:r>
            <a:r>
              <a:rPr lang="en-US" sz="2600" dirty="0"/>
              <a:t>. Every time the researcher made a promise and then delivered on it, the child's brain registered two things: </a:t>
            </a:r>
            <a:br>
              <a:rPr lang="en-US" sz="2600" dirty="0"/>
            </a:br>
            <a:r>
              <a:rPr lang="en-US" sz="2600" dirty="0"/>
              <a:t>	</a:t>
            </a:r>
            <a:r>
              <a:rPr lang="en-US" sz="2600" dirty="0">
                <a:solidFill>
                  <a:srgbClr val="FF0000"/>
                </a:solidFill>
              </a:rPr>
              <a:t>1) waiting for gratification is worth it and </a:t>
            </a:r>
            <a:br>
              <a:rPr lang="en-US" sz="2600" dirty="0">
                <a:solidFill>
                  <a:srgbClr val="FF0000"/>
                </a:solidFill>
              </a:rPr>
            </a:br>
            <a:r>
              <a:rPr lang="en-US" sz="2600" dirty="0">
                <a:solidFill>
                  <a:srgbClr val="FF0000"/>
                </a:solidFill>
              </a:rPr>
              <a:t>	2) I have the capability to wait. </a:t>
            </a:r>
          </a:p>
          <a:p>
            <a:pPr fontAlgn="base"/>
            <a:r>
              <a:rPr lang="en-US" sz="2600" dirty="0"/>
              <a:t>As a result, the second group waited an average of </a:t>
            </a:r>
            <a:r>
              <a:rPr lang="en-US" sz="2600" dirty="0">
                <a:solidFill>
                  <a:srgbClr val="FF0000"/>
                </a:solidFill>
              </a:rPr>
              <a:t>four times longer </a:t>
            </a:r>
            <a:r>
              <a:rPr lang="en-US" sz="2600" dirty="0"/>
              <a:t>than the first group.</a:t>
            </a:r>
          </a:p>
          <a:p>
            <a:endParaRPr lang="en-US" dirty="0"/>
          </a:p>
        </p:txBody>
      </p:sp>
    </p:spTree>
    <p:extLst>
      <p:ext uri="{BB962C8B-B14F-4D97-AF65-F5344CB8AC3E}">
        <p14:creationId xmlns:p14="http://schemas.microsoft.com/office/powerpoint/2010/main" val="2658472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Content Placeholder 2"/>
          <p:cNvSpPr txBox="1">
            <a:spLocks/>
          </p:cNvSpPr>
          <p:nvPr/>
        </p:nvSpPr>
        <p:spPr>
          <a:xfrm>
            <a:off x="707571" y="432254"/>
            <a:ext cx="1081677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In other words, the </a:t>
            </a:r>
            <a:r>
              <a:rPr lang="en-US" sz="2600" dirty="0">
                <a:solidFill>
                  <a:srgbClr val="FF0000"/>
                </a:solidFill>
              </a:rPr>
              <a:t>child's ability to delay gratification and display self-control </a:t>
            </a:r>
            <a:r>
              <a:rPr lang="en-US" sz="2600" dirty="0"/>
              <a:t>was </a:t>
            </a:r>
            <a:r>
              <a:rPr lang="en-US" sz="2600" dirty="0">
                <a:solidFill>
                  <a:srgbClr val="FF0000"/>
                </a:solidFill>
              </a:rPr>
              <a:t>not a predetermined trait</a:t>
            </a:r>
            <a:r>
              <a:rPr lang="en-US" sz="2600" dirty="0"/>
              <a:t>, but rather was impacted by the experiences and environment that surrounded them. </a:t>
            </a:r>
          </a:p>
          <a:p>
            <a:r>
              <a:rPr lang="en-US" sz="2600" dirty="0"/>
              <a:t>In fact, </a:t>
            </a:r>
            <a:r>
              <a:rPr lang="en-US" sz="2600" dirty="0">
                <a:solidFill>
                  <a:srgbClr val="FF0000"/>
                </a:solidFill>
              </a:rPr>
              <a:t>the effects of the environment were almost instantaneous. </a:t>
            </a:r>
            <a:r>
              <a:rPr lang="en-US" sz="2600" dirty="0"/>
              <a:t>Just a few minutes of reliable or unreliable experiences were enough to push the actions of each child in one direction or another.</a:t>
            </a:r>
          </a:p>
        </p:txBody>
      </p:sp>
      <p:pic>
        <p:nvPicPr>
          <p:cNvPr id="5" name="Picture 4"/>
          <p:cNvPicPr>
            <a:picLocks noChangeAspect="1"/>
          </p:cNvPicPr>
          <p:nvPr/>
        </p:nvPicPr>
        <p:blipFill rotWithShape="1">
          <a:blip r:embed="rId2"/>
          <a:srcRect b="4899"/>
          <a:stretch/>
        </p:blipFill>
        <p:spPr>
          <a:xfrm>
            <a:off x="522515" y="3422744"/>
            <a:ext cx="3357639" cy="2394858"/>
          </a:xfrm>
          <a:prstGeom prst="rect">
            <a:avLst/>
          </a:prstGeom>
        </p:spPr>
      </p:pic>
      <p:pic>
        <p:nvPicPr>
          <p:cNvPr id="6" name="Picture 5"/>
          <p:cNvPicPr>
            <a:picLocks noChangeAspect="1"/>
          </p:cNvPicPr>
          <p:nvPr/>
        </p:nvPicPr>
        <p:blipFill>
          <a:blip r:embed="rId3"/>
          <a:stretch>
            <a:fillRect/>
          </a:stretch>
        </p:blipFill>
        <p:spPr>
          <a:xfrm>
            <a:off x="4065210" y="3553372"/>
            <a:ext cx="2432957" cy="2432957"/>
          </a:xfrm>
          <a:prstGeom prst="rect">
            <a:avLst/>
          </a:prstGeom>
        </p:spPr>
      </p:pic>
      <p:pic>
        <p:nvPicPr>
          <p:cNvPr id="7" name="Picture 6"/>
          <p:cNvPicPr>
            <a:picLocks noChangeAspect="1"/>
          </p:cNvPicPr>
          <p:nvPr/>
        </p:nvPicPr>
        <p:blipFill rotWithShape="1">
          <a:blip r:embed="rId4"/>
          <a:srcRect b="3386"/>
          <a:stretch/>
        </p:blipFill>
        <p:spPr>
          <a:xfrm>
            <a:off x="7208760" y="3553372"/>
            <a:ext cx="3357639" cy="2432957"/>
          </a:xfrm>
          <a:prstGeom prst="rect">
            <a:avLst/>
          </a:prstGeom>
        </p:spPr>
      </p:pic>
    </p:spTree>
    <p:extLst>
      <p:ext uri="{BB962C8B-B14F-4D97-AF65-F5344CB8AC3E}">
        <p14:creationId xmlns:p14="http://schemas.microsoft.com/office/powerpoint/2010/main" val="1158144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a:xfrm>
            <a:off x="838200" y="160339"/>
            <a:ext cx="10515600" cy="11611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 What Is The Meaning Of All This?</a:t>
            </a:r>
          </a:p>
        </p:txBody>
      </p:sp>
      <p:sp>
        <p:nvSpPr>
          <p:cNvPr id="5" name="Content Placeholder 2"/>
          <p:cNvSpPr txBox="1">
            <a:spLocks/>
          </p:cNvSpPr>
          <p:nvPr/>
        </p:nvSpPr>
        <p:spPr>
          <a:xfrm>
            <a:off x="207433" y="899885"/>
            <a:ext cx="11984567" cy="513805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1.  If you want to succeed at something, at some point you will   	</a:t>
            </a:r>
            <a:r>
              <a:rPr lang="en-US" dirty="0">
                <a:solidFill>
                  <a:srgbClr val="FF0000"/>
                </a:solidFill>
              </a:rPr>
              <a:t>need to find the ability to be disciplined and take action 	instead of becoming distracted</a:t>
            </a:r>
            <a:r>
              <a:rPr lang="en-US" dirty="0"/>
              <a:t> and doing what's easy. </a:t>
            </a:r>
          </a:p>
          <a:p>
            <a:pPr marL="514350" indent="-514350">
              <a:buFont typeface="Arial" panose="020B0604020202020204" pitchFamily="34" charset="0"/>
              <a:buAutoNum type="arabicPeriod" startAt="2"/>
            </a:pPr>
            <a:r>
              <a:rPr lang="en-US" dirty="0"/>
              <a:t>Success in nearly every field requires you to </a:t>
            </a:r>
            <a:r>
              <a:rPr lang="en-US" dirty="0">
                <a:solidFill>
                  <a:srgbClr val="FF0000"/>
                </a:solidFill>
              </a:rPr>
              <a:t>ignore doing something easier </a:t>
            </a:r>
            <a:r>
              <a:rPr lang="en-US" dirty="0"/>
              <a:t>(delaying gratification) in favor of doing something harder.</a:t>
            </a:r>
          </a:p>
          <a:p>
            <a:pPr marL="514350" indent="-514350">
              <a:buFont typeface="Arial" panose="020B0604020202020204" pitchFamily="34" charset="0"/>
              <a:buAutoNum type="arabicPeriod" startAt="2"/>
            </a:pPr>
            <a:r>
              <a:rPr lang="en-US" dirty="0"/>
              <a:t>Even if you don't feel like you're good at delaying gratification now, </a:t>
            </a:r>
            <a:r>
              <a:rPr lang="en-US" dirty="0">
                <a:solidFill>
                  <a:srgbClr val="FF0000"/>
                </a:solidFill>
              </a:rPr>
              <a:t>you can train yourself to become better simply by making a few small improvements.</a:t>
            </a:r>
            <a:r>
              <a:rPr lang="en-US" dirty="0"/>
              <a:t> Just like in the children’s experiment,</a:t>
            </a:r>
            <a:br>
              <a:rPr lang="en-US" dirty="0"/>
            </a:br>
            <a:r>
              <a:rPr lang="en-US" dirty="0"/>
              <a:t>we can train our ability to delay gratification, just like we can train our muscles in the gym: by </a:t>
            </a:r>
            <a:r>
              <a:rPr lang="en-US" dirty="0">
                <a:solidFill>
                  <a:srgbClr val="FF0000"/>
                </a:solidFill>
              </a:rPr>
              <a:t>promising something small and then delivering</a:t>
            </a:r>
            <a:r>
              <a:rPr lang="en-US" dirty="0"/>
              <a:t>. Over and over again until your brain says, </a:t>
            </a:r>
            <a:r>
              <a:rPr lang="en-US" dirty="0">
                <a:solidFill>
                  <a:srgbClr val="FF0000"/>
                </a:solidFill>
              </a:rPr>
              <a:t>1) yes, it's worth it to wait, and 2) yes, I have the capability to do this.</a:t>
            </a:r>
          </a:p>
        </p:txBody>
      </p:sp>
    </p:spTree>
    <p:extLst>
      <p:ext uri="{BB962C8B-B14F-4D97-AF65-F5344CB8AC3E}">
        <p14:creationId xmlns:p14="http://schemas.microsoft.com/office/powerpoint/2010/main" val="1158144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a:xfrm>
            <a:off x="301776" y="183575"/>
            <a:ext cx="1158740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r>
              <a:rPr lang="en-US" b="1" dirty="0"/>
              <a:t>Here are 4 simple ways to do exactly that:</a:t>
            </a:r>
          </a:p>
        </p:txBody>
      </p:sp>
      <p:sp>
        <p:nvSpPr>
          <p:cNvPr id="5" name="Content Placeholder 2"/>
          <p:cNvSpPr txBox="1">
            <a:spLocks/>
          </p:cNvSpPr>
          <p:nvPr/>
        </p:nvSpPr>
        <p:spPr>
          <a:xfrm>
            <a:off x="410633" y="1093335"/>
            <a:ext cx="11587403" cy="2419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solidFill>
                  <a:srgbClr val="FF0000"/>
                </a:solidFill>
              </a:rPr>
              <a:t>Start Incredibly small</a:t>
            </a:r>
            <a:r>
              <a:rPr lang="en-US" dirty="0"/>
              <a:t>. Make your new habit “so easy you can't say no.” </a:t>
            </a:r>
          </a:p>
          <a:p>
            <a:pPr fontAlgn="base"/>
            <a:r>
              <a:rPr lang="en-US" dirty="0">
                <a:solidFill>
                  <a:srgbClr val="FF0000"/>
                </a:solidFill>
              </a:rPr>
              <a:t>Improve one thing by one percent</a:t>
            </a:r>
            <a:r>
              <a:rPr lang="en-US" dirty="0"/>
              <a:t>. Do it again tomorrow.</a:t>
            </a:r>
          </a:p>
          <a:p>
            <a:pPr fontAlgn="base"/>
            <a:r>
              <a:rPr lang="en-US" dirty="0"/>
              <a:t>Maintain </a:t>
            </a:r>
            <a:r>
              <a:rPr lang="en-US" dirty="0">
                <a:solidFill>
                  <a:srgbClr val="FF0000"/>
                </a:solidFill>
              </a:rPr>
              <a:t>consistency.</a:t>
            </a:r>
          </a:p>
          <a:p>
            <a:pPr fontAlgn="base"/>
            <a:r>
              <a:rPr lang="en-US" dirty="0"/>
              <a:t>Find a way to </a:t>
            </a:r>
            <a:r>
              <a:rPr lang="en-US" dirty="0">
                <a:solidFill>
                  <a:srgbClr val="FF0000"/>
                </a:solidFill>
              </a:rPr>
              <a:t>get started in less than two minutes</a:t>
            </a:r>
            <a:r>
              <a:rPr lang="en-US" dirty="0"/>
              <a:t>.</a:t>
            </a:r>
          </a:p>
          <a:p>
            <a:endParaRPr lang="en-US" dirty="0"/>
          </a:p>
        </p:txBody>
      </p:sp>
      <p:sp>
        <p:nvSpPr>
          <p:cNvPr id="6" name="Title 1"/>
          <p:cNvSpPr txBox="1">
            <a:spLocks/>
          </p:cNvSpPr>
          <p:nvPr/>
        </p:nvSpPr>
        <p:spPr>
          <a:xfrm>
            <a:off x="410633" y="3753815"/>
            <a:ext cx="1158740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r>
              <a:rPr lang="en-US" b="1" dirty="0">
                <a:solidFill>
                  <a:srgbClr val="0070C0"/>
                </a:solidFill>
              </a:rPr>
              <a:t>How did you fair? – Did you eat the first fantail?</a:t>
            </a:r>
          </a:p>
        </p:txBody>
      </p:sp>
      <p:sp>
        <p:nvSpPr>
          <p:cNvPr id="7" name="Content Placeholder 2"/>
          <p:cNvSpPr txBox="1">
            <a:spLocks/>
          </p:cNvSpPr>
          <p:nvPr/>
        </p:nvSpPr>
        <p:spPr>
          <a:xfrm>
            <a:off x="301776" y="5262677"/>
            <a:ext cx="11587403" cy="873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r>
              <a:rPr lang="en-US" dirty="0">
                <a:solidFill>
                  <a:srgbClr val="FF0000"/>
                </a:solidFill>
              </a:rPr>
              <a:t>What can you do to train your delayed gratification muscle?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968" y="4412789"/>
            <a:ext cx="1631037" cy="91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7812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21" descr="data:image/jpeg;base64,/9j/4AAQSkZJRgABAQAAAQABAAD/2wCEAAkGBxITEhUSExQWFhUXGRgaGRcYFyAaGBoYHRseGhcXFxcYHiggGBolHRwWITEkJSkrLi4uGCAzODMsNygtLisBCgoKDg0OGxAQGzQkHyYsNDcsLzQ0NCwsLC8sLCwsLCwsLCwsLCwsLCwsLCwsLCwsLCwsLCwsLCwsLCwsLCwsLP/AABEIAMkA+wMBIgACEQEDEQH/xAAbAAACAgMBAAAAAAAAAAAAAAAABgUHAQMEAv/EAEUQAAECAwUFBAYGCQQDAQEAAAECEQADIQQFEjFBBlFhcYETIpGhFCMyscHRB0JSYnLwFTNDU4KSsuHxFiRjonPC0pM0/8QAGQEBAAMBAQAAAAAAAAAAAAAAAAECAwQF/8QAJxEAAgIBBAIDAAIDAQAAAAAAAAECESEDEjFRE0EiMmEEgVJxsTP/2gAMAwEAAhEDEQA/ALwaAGMxgiAMwRh4HgDMEYeB4AzBGHgeAMwRh4HgDMEEYeAMwRh4y8AEEEYeAMwQQQAQQQQAQQQQAQQRh4AzBBBABBBGHgDMEYeCAB4MMZggAggggDxOUySdwJ8IqRG01sUG9IVloEjwID+cWpeimkzTuQv+kxTYsqkliQMq5dKxWTOjRSadncdpbYQ3bLpr11pB/qe2D9upqZkPT+GkcBVoTyLvnpxjWpJ+yT1HlFcmjjElxtPaiKT5hbc3y+NIBtLbD+3V/wBfc0Q+EtVJPX5xg2sDJBH54RGfRaoLlE0vaq1pSr1yiCyXKQCHo6SAC9Y4Rf8AagP/AOid0UY4pcxMwpSXS6tz5b+sdqrLLyClFs+7/eIe5BqD4Mf6ntdB28z+YnXP/Lxul7RWv9/M/m+X9o0y7Ik1DjccI+ceTIAIBrTfl0MVtkbUd/8AqK1DOev+ZvhAraq059svxAHuiLSh6YacCP7RlctIzTTiYWyHX4SqdqLUR+uV4hz84kLm2htC1mWqasggnR34FqQtSRKJNR4v4RssK09sli5IVrpTyiHZDprgfkXhMH7VWuZ+ddI8qveYP2ivzxiKQaZgdY0rmJzUSK6AH86RS32UpE9LvaYf2hHhG306aziYryiBlTUGoJ+MbZnDEdc84i5dikSky8poDmYrwHwEJl77fy5c9cu0dospwhOEDIuSSXAdzuyEd6rQDVljjQHxeIObdkudNmd00ZnZ/ZFYW3yX04rcT2z20lnthKZZUlYD4FBiRvDEgjrEreC1SpS5gJBSHd+Idm4Qk7OXemTb5YGqV/0Fx5Q4bSzP9rOA+z8YYTwayI+y31MVQTlnmovwFNY6Jl6T3Ce0Xl9o+ZJhYumQZYY5kU57y3KOybZVkYDMS2rA9RWNsshRiTn6XWA6p60gZkzWfxjP6SmkBSLStT/ZU4bTio8oW592ICQosMmBGX3leUFrQcKZbApYAKSXD6MR0rFhtQzXTf6jPloM2Yp5iRXIuQC9fz5xYkUxs7OxTpKlvjRNQnFRylwQ/DOusXPFoHPrqmggggi5gEEEEAR20S2ss4/8ah4hoqWTZQVEBLq0bzL7otHbBZFjmsHJAAG8lQEJthsglpzdR9o8dw4Rz609p2fxvr/ZzyLoS3fPQfPWIy239d1nJSudLBGYcrUOiXIMK23G0k6fNVY7KSEJJTMWnNShmgEZJGR38s+G5dhHbHmat8IzUG8yZpe50hzsl+3dOLS5styW7xKC+5ltG+8bjITjlusCuHXo2e9oSLdsuEEtvws2fD3Q3bJXBarKQFz3lkfqWKgk/cWTTkA0S3szGRDhfKOSQvEpGAnES1dSxfgW0hsslyhNVEh6lKfiflEXIs6Jd4oyGOWtYG5QYKA6F/GGcEkxXV1W6orHT7Ie33vYLNSbMlJI0JxK/lDnyiNRt5dSjh7RPWQtvHBCPfWzcpdrnFP6vtFMHoC/eHLE8dk7ZuWE0SMtwziVCL5Zl5Z+kWNZ5Nmnpxy8CknJUs69KPziFvq7ZkkdojvoGdKp3ONRxEK+xyZtntaBLCihZwzECoY5K4FJYvueLW7IKBSaguDxBoYq24Pk0hJTWUV6qYkgkAbzyGvDpGzZ+YZk4kBgEKcsQwdLDjpEeruKYGjtXdEzskkJtOD7qz0dLfCNpP42ZO91DJLu8kArJG4PXrujxbLfYpDCdOlIV9lcwP4O8ats1TvRVCSohailJUnMJJYlJ0JoH0eK3sWxDqK5jnU8d5c++MVnll3jhFk3ff8AYZqsMq0Sio/VEwP0BNY67ZJXQguBVqA72rQxV9r2VQR7AbTfHq7r3tlgUAVKmyBnKWXUkf8AGo1HI05RO3plPIuJIsyYVGUVEYThJYiuT13QsXda1CdNTXJPuz5wyS7cidZzNQXQpCmPQ0O4g0bfCWm0KFpIGqU16HfyisW3aNo4kqJ+61f7uSTn3x/0Vn4RO7WLCbLOUdEHxpCzdhafI4qU/VCocZ1iTNSUzBiQcwTnwhFmk1TF247sVMSmct0BQoPrFLULfVp/iOtd4XfK7ip8kKfJU1LvxrQwhbV3nabZNXJkq7OzJJQkJLdphoVFsxuGTNHCNhsCHVU5muUa037KpItxdhkzUUYpVkpJd+tQYUL8uuZZCFJJVLNOI+6RlXfwiH2ImzrHakSnUZM44cJNAr6qk7i9KZg8BFl3pIEyWpBGYLcC1DFbcSapibdykAypiCGVMQ43KBDgcIuiKSuqWxTUUUCRTN9PnF2x0absw/keggggjQ5gggggCF2rmNJb7Sk+XefyhLvS19lImzB9RClCmoBbzhu2xHq0fi+BhLvuSV2acnMmWr3ZRxa2dSjt0f8AzEnZW6GCSrNRd9XzJP51hyBCas50300eFyXLVhllAOHDvo+XxjTaLKU4V6guOBfKOtR3cmHkaO28rehCkzFJKgFBWHVgXieRtJYyjtPSZWHisA8iDUHnCneMjEKKpu3b/CISTsimesDCCouaumgqXIjLU0YvNm/mcsGNpb+Va7WmbZVEdgGlzAGxLd1FjXCzJ5Pvhhu+0X3bE4QZMhGSpuE4jvwsS54gAcRHZcWzyJc2XZiEUQZisH2XapZ6kNDutSEIOSUISTwSkDyoIynJKkkUjFttti5cuyUmQgJWpU0ipUe6HzJYVz4xrvPa67LNQqlqUPqy0hZ6nIHmYr/aS+7Vb1lKVKRZie6hNHGhmb1HcabhrG+6tk0JDlLq41idnuTKqf8Agiak/SaqbMTLs9mZJUAVKOQfPCkN5xZ0tLFuMVfd9zAz5KEv7YcaBIOJXKgMWh2lYz1ErVFtGbldlTy1lShucR1WG8xItaJiiyQMMw7kryPQ4TyBguSyGapKEs5D1LZB84mbfs6sqEshJK0kCoqRU8qRo5KqMY21uQ4YQoZOD1BHxEaTY0mtRFaTZtvu71cueFAezKWMaRrR6pTyIEddj+kG2gessaVjehZTTexB98ZbOjbyJ8j0u60nI+IiJvfZrGCUsTXM/wBojZf0jgMJlknJrmkpV7yIk7Bt1YZisPamWTQCYhSK/jIw+cGpEva1QjTVXrZSbOAlElayxKQfa9tlBwNTE/Z7KFT1K+zLTlzOvhD2qQlaWUkKSdDUGFA2YyLVND90JDPkAchxMWUryTpwqSRusUn/AHEgmjry/hU0NV4zCmVMKaEIWx3d0sYXrErFOkHQr3fdVDNe8sdjNP3F/wBJiseDabzkrbZSSBMSVACtN1Mx0ETabFPK1LUXl97Ch+NCoa5b4xsxYsaiRkCSatpzqB5tElar1CmGApUQa0ZxoNQW3iOhPBT2QJs5M6SohiibL8CoB6Z9Ie1qJhSn/szqFy25Y0uOUOBEYyyWbQgWNDLL6O3TKLsBilpIPaTHFQVV67tIuWzF0JO9I90baL5Rz/yOEzbBBBHQcwQQQQAl/SbeHYy7Os+z23e/DgUD4O/SI1JDOliCBXQg5F9Xjp+liXilyU8VnwCR8Yru5NpF2QCXNSVytCKrRyH1k8NNI5deG52uTu0foicRZzJ9WagElLhxgOXhl0fWOa2uqoA5ZV4b4mJN7WO0pwpmoU+hOFQ6FiDHr9Gyk1SokbiQRFYa6j9lkS03LgXbNJxAqLcd3KJq55OBCp0zuBqPRkCpUp8nZ+QEc9tvaw2ZzMmywc8L4i/BCXJMKd8bQTbw9RISuXZz7aiGXMAOQA9lGvHyi0pvU4wisYqH6yU2Jvr0q8rRNySqW0of8ctTP1Kn6w7X/ZDNs06Uk95aFAc93XLrFbWexqsk2XMl+2hLgaEEsUltCA3WHu6do7NaPYUEzB7UtZCVDk/tDiPKKSjm0L5ixEulHZrqN4Y79xGnKGSRLUsshyT9Ubt/KGS1WSQs41olk07xYcnMRl57WWGyghU1D/u5TKUd1E0HUiJ3XwVUXFU2SV03YmSCssZhFT9kbgfeY7cVFcj7oqa3beWufaJa5SDLlIU+F3Kx988RRtH1zizLrvKVaECZKUCDmknvJORSoaGKTi1lk6cotbYiXsET6WgaCUo+SU/GG+8J/wDvrKl85doV4dmP/YxhMix2UqnerlEiqlLyFKJxGgpkNwhMs22UmbeYmqWEWaVKXLQtfdxKUUlSq5PhDcofbKKwj447X2WBe90Jnd5hjZn3p0HviAst3BBwrA4RH359JKZc2ULMlE6U/rFg5/cQd4oX4gb4nrFtVYbU3fShf2JhwTByfPmCREU0rJw3SNNrulBTkAYWbfs+lZKcOTVNB/iHwWOWp2WSPxAj3R4nzLJJTimLlgAZrUA3FjEKXQcLPOyElaLHLQslwCz54XOHo2XBoi7fNEy1TQCDgCUK5s58HA6RwXvt+F+qsKe1WadqQRLRxANVnwHHSIrZi9pdjnTU2kLU6EEHDiJUSpUxan1JPlF6bLQe0cbvs47aUkO6FORwwljycgQy2uVilrSPrJUPEECFRO3dj/5Bw7Ns+AMbRt3YyM5n/wCZiyi+iXKzxcaMCwk0ISxBoa6scvnEgq7Ricd4aPpvbjHANurB9pb8ZZiARtSpJkrmK9ViGIsXwtTxLQUWTd8ExbJRxpSMyUtSpZQJNNAIaArOIBG2FiOSz/IflHsbVWQZLPHumIafRJFKmBE2YlVFKJIcaE05xbN3l5Us/cT7hFeTNprGRVdOKa+GcPdwTQqzylDIpDUamlDwaNdHlmOvwiQgggjoOYIIIIARvpRu9cxElSVlISpSVUcHEAQ7/h84rtOzCalU5XgIuvaGwdtIXLAc0KdKguK+XWEyVd4IY0/PGMdWUk8HXoKDjnkrG3XFLS7kqd64fkIgLZctnFACDofyIsxbzRRI6Ev4mI61bOhWaq8K+bt7ootWuS01FleyLtloqkZaqSD746v07PSwQoMNyW90Og2USoMVnwrGheySMeBJcgAkqyALbostVMptiuBTTfVpUrvKDNUlGgPvcxptkpSj3+9kQW3h6eMOszZRIlrUSxAPs1BDh8ywz3xtm7PKTLxqCcISk7izUNTnlEOYUY+ytV2NOWExvkygj2ZaX4pf3w/WbZ+SvszX1iSriO645x0WjZuUgy0kKIWogkkOKJYsBxi2SfGnyJQt0/AXCAAHbDVnAdhzjkm2cr9YQAWdxRRGT0PnD+NmPWrAcsgBsQ9kEMp2r9XxjWvZs9phwl8LMSwwu7u0LHiRXfoiSrEUlXMn5x3yFFRIwJwsKYBvh2n7MywpKEhSlEOajAOZ1qDrGyx3GErbCEqYUzCg+mTeJyiG3RPiVizYZq5Y7sqTvrLBPvjzeUgzh30JfgG+MOt33eJk0S8CcFXWSxLEOUg8+MdyLjlknAhwCQ6lBL8BGVSuw1FFXybgT9mmugpqY9/6dlpV7AJB1yizbx2dQmUCQQ471ci9G1PhHqZc6AlUyYkghmD5v57tIn5k1ASLLbZ0sYUBAA3I+Ucy7TPXNUoqLsHYAeXJoerHcaVE4kKAZ8+I4OddIyvZyUhdMS1rOWIAUAFWFMjEJNE3FZEgrnkgYlPlkBy0jZ2k4j9aogvk3XSH2y3CnGEqQoHMMe6WNA8aLvuGV2JVMCqKNAak0oKa+UW+QepAR+xW7v1wJ+Udszt5iQlayUhqYUDlUJh9s+zElgVBQUdMTsDUaR6l3HIBbvPvcddK+cVe8lTgJl33VMUwKlAZeyn5Vial7FIIqVeHyidFkRL9nET4+TR33NNUoqCiCzUGfWppFXu9sb16FlOxUoDVx+dYtG67N2cmXL+whKfAAREyJIUpI4/5hgjfQTyzn1p3SCCCCNzAIIIIAI1TkhlFhkfdG2Oa8lNJmHchZ/6mARVFiQMIJd6UJy6PHUJvBMaJS1OA6Ujk58TEjLSfteA+AjhaOk5wrh8ubHWNU1UoqckJUAKhTHeB7okPR1nSnGnxeMzrE9VIQegfk+6I3RXsOMuiJRbCpE4O4SzKaprlSp0jbbCTZ1sQPVdfYz/JjvWEIDKQEjJmZMebZPT2ZKUpPdZn0bdE4ZDdPIvWF0JspVkE57u6GiTm2nvyMLAhSsi5rhY05RGoQlwkkOAGS2egpEpZrAXBCEp3GhMd8opZZSGpeEeFqSmcrGQMSAHORLjdlkaR6m2hKJycSmBQ1TRwaA7suUSUmxgsFYTTIjf7ozMuqWoEHCc8w+cYbo9nR8uiItik9sk4kodDOSN5pnTMRzy7WO0ftAtYpUggAlqHcH0ibmXYku4BZqcMunxiPl3afZQEtmKBxzOZi0UnwVepteUadmworQAtOcx0g/hwknQaNxid9GSMSpc1MurkBQKX1pEZd0kyZiUqQkOFHEkV0enHPpEpLs8k17KtcwQPCKSaTorK5ZRptVox2YqUoA8CAKFnaOq0KkLl+2llAVcZ0NR749zJAYAbmIagG5sjzjg7IJcJlkauElvGK70FBs9W+9pKAWnS8QFA4z6xok2+V2klaloqgucSWxEHOtHceMcK5skkTFy0g0D4alqDMe6NtskrUQ8lZScxgNDk7AUEWTQlFjCi9JIIT2kvf7VP8xD2JZAE3EClCj3RyDq8xGq75KkZSlJ4lJfx/OUdE+eqUlpclSxmyd+VX0+UNy4RTa/ZMC1oICsdDyrzjxNtCAGxADx+EK9jvtCh2YQUqBPdzbfTSsS9lmlQBGWlCfhBquSOVaPVqtUkhzMA8a7y0SWxk1CpywlYV3HIH4gxrzMRU+TMUGA6M451jv2IkFNpWVBnlkAjIspNImLTZOdrHgIG4R6ggjYxCCCCACCCCACOG+z/ALeb+BXuMd0R20JPo01sylvGnxiJcAQbvsuLMUoXOnQ6x22+2yrPLVMWoJQnM6k6AaqJOgj3IASkJGnmdTFcbcW5VotJkgnspVG3r+sf/Xod8ealuZ0t+KFvk9W/6RbQteGzSUgaFYKlHokhKfOPcray8UVWJRG4oLNzSQx6xI7MbPpSnEoVLc/7RL2y7JbFqtnwMa1Ho5/JqtXdGu59sJE8iVOSJa1UAV3kKfcrQ8DGb6sipAUpBOBQVQ1amUd1y3HIQlMzAlUwgHEQ5D5BL5dI87YzgiyTFHTD4lQTTxjO1upHU4ylp3LkjLtsRnTQtKnCQlyzka4RxrDFPIloKlKCUJDkksABqSco0XFZuylJTrmr8Rz+XSF7b150yVZArufrZnGrIHiCfCOmct8vwmEPHH9Fy/dvrTMUUWFDJFO0UjEs8Qk0SOBBPKI2XtJe8vDMXNJH2VS04TTIhKQfCH/Z3ZtEsY1Ya6DLzz18dY6bVYUqBQUhtHDDd456RrDZ0YSlJvlnDsltWm0ns5g7OezsD3VjUoerjd74n7XJJZSPbFefDnFabR3cqQoTZQwrQoKBG8Vyiz7qtQnSZU4BgtCVNucAt0MZ6kUvlE6INtVIVNqNtkWdUpZlmYe8nCCxy1fl5x3bI7aotqjL7MypjOEqIOIDNiwqNzZb6xFba3NLM5yA8xiBuLHF54f5oWJsldlXLtEuhQqu7c3IjEOsUlGM/wDZMYNRbLpUkCpGW4+6Kztv0l9sFyJNmm4l4pYJWMSXdOLDh+OkWTd9pTMlpWk4gpKVg7wQ4Oe6K7v26kyLUZqE91Z7RLaOXU38WLyjPTS9oim+CLvu1W1CQuYlOBLEEHvHViWY9B4xO7OfST6VaEyTIUgrfCrGFAEAliMIpQ74klIlzZIWuoUKg5nk5p/iIbYu5EC2zZoHdlBk8Fqo3QYvKNPi4O1wWmmpJliypj/EfERX21f0hJsloVZk2dUwpCXOLCKh2AAOhz5wyXLtGi0TbTKT+wmBGLeGDn+YLHSIP6QLmSpaLQwcshRbUOUk8w46CMoRW6poiWV8WK0uVaShU9CEpC3URiOIYjiYNlpGy7fpHXJSiSbKSEgJK+0OIgUcJIYHPWGW4ezVIYkBqMdK5buTxA3ncaJk6XLR9dYAO4D2vCvhHRFxk6kis4UrRZS7ehEkzie4E4jyZ/H5xD/RttVNtltKTLQiUmXMIYHES6QHJLZE5CPO2Sz2aLOkDvFyHoEpoARz/pjt+jqxhE8EDNCv7uGppFdCKWaM9RllwQQR1HOEEEEAEEEEAER20CmkK6e8RIxF7SKAkl/tJ98U1Pqy0PshSlJq8V/cNiExaiQ5KiS+8knPnFhJMKlySVS5i0fZUR0ehjzoezfXVuI3SJCJaWIbKsabwQlQOEUIcR0TKhtYE7jkI1FJrIpSdrBZ09lOlLVholSGJbMAhRGW8QvX3tCu3TpElMpaJImoKgcySpk4iKACpZzUcIbLxsSCo0FTTJ33RG7Q3ZJsUhVpK1HAUNQVOMYfj4REdqlxkrF6jW30v+DpKU3whWvRf+9mGh9gV0AS+emZhjkrxAKFQQCORDiFnaKW1pzZK0gkjOndID55A9YvDPJ0z/BqlS0+rBUXLsG4ORTc8eVKT3uGrdMs41yJbiWU5JArwyjZKsjlSSXJBr1DRqngx/SE2lsQ7Iro+lHzjq2NJ9DlA594eC1D4Ro2utJloKT7vKJC5LOZdnlII7wSMX4jVQ8SYiT+NGqWEyK2wkgLkKo5x+DJiLtF3drLVL3ng7b6x17U2l7TIl/ZSpRb79E/0GNlkJwrALkVrnh0qOR8YpnBa6Nv0d2tfZKsy/bkKp/4yTh5sXHCkSe1ljC5JmAVRnvw6ni1D0MJllmrsttlTyT2a/VzK5BVA+5ixr9mLLWAoEGoIIPEHOKauJbl7KRxgr42soThZsIpRwWy3xKWOYLHdqpymxEFdanEqkob/secLFpsqzbU2Jy2P/ozlQ3d3zhj28n4ky5AAYd9Q4DuoHvP8MWl6j2T9mIWwV4mzW0YlAonshRGRUT3VHjiPmYt622PtZakKPtAdFaHxiqrdYO4Th6M3+Dyiy9k739IsyF+0sd1dWOIanmGPWLa0bqaM4/F7WLN1SyjEFJZiQ+bMWYtWkSGy1k7S1LnAUlpYYapxK1H8L+McW2yTIm9ugEBYORYYwKvzDHxiZ2fnGRYDNNJiwZh/EqiPLDFb+N9l5O2l0RV5WztbUsgghPdHIburnrDbssQm0Sk6lK38MsucJt12I4s6cd/OGTZZ/0g7uHUBo3cVlvjeNKkYSjhssqCCCNjAIIIIAIIIIAIXdu5hTZSRmFoPgX+EMULm3SmkJ4zE/0qis/qxtcsIXbHaUzEBadcxuOojgvGyAKM0ajvcCMlU0Zh0ELibzXZphKWKT7SdD8jxhos1/SFgOcBP1VZfzDu+bx5souLtHXpai1FT5Nt2Wx01NRu15RuNoJBLNGgmU74kdCP8Rmfa5IHfmJbc4J8BEqZZ6LRrssnGsLOSchvOnQZwl/STeHbLTZ0VTLOJX/k0HQE9TwiVvra4AGXZwcRpi1H4U/EtyiHsN14WXNZsSaHMnEMz8TGmnF7tzKy42x/sntgr0PYpss2i0A4PvI0HNNByaJu/ru7eWyWC0VSd+9L8fgIibwulDhcpQSQxSAag5ulWYMddkvdaWEwYvvBgeZQ9eh6RpNZtGsFJo5NntoezV2E0FJy71CDubwrDHMvSSh1uHAz4Zs8R1omWKeQV4CoaqSUqB3OQCPGMSbPZJZcYOqirwd+MLKzSka1g2iYmYpLS0nEHHtnRt6ddxoz6SNrtSZSVTZiu6Ktq+gG8xHXnf0oDMqVo1MshWvgIgF2a0WpYmTgezTVIbClP8Oe/jENNvOCywqRolmZOmCeQy5iyW3JCWQnoG6vE1ZR2anKSz16s78NRnlHQLNKlKlAEFys1I3CnSO+fLQoghTFmVuIqwIO7hCVllVUKO16CUlIY6037xDRsRefb2VCie8juLH3k5Hqlj1iMvixJUAUkEilaRA3Rb5lhnTBhK0zADhJaoJqDllFnHfClyYybUrfA9zrrQbWi0t3ky1SzXeQUnoyh/FCZelqM6dMmCoKmS32E91JPA1V/FEivbBa0qQmzlJW6QcbkEhsXs1amsarHd4ChwG8eEUjFp/Iuni0arbJ9UDQuObUrxG+OTYO8OxtS5BJwzcq5LGTcw46CGNQQpJBApk3L8+EJl6XetKhMliqCFAihoR41jaLi04MpqKWJFibR3Wi0yewVRyCk8QX9zjkTHJtBNwIlyyw4cBQdM/CIdG3alB/RjufE1eqY9YplrUmYpGEYad4FgHauZBzy1jnUJXUiU1yjosCilClAvQsIm9nSfS0K3mtXZ0nw/xEFaZZCOzQATqXanDziZuOYfS5TGmMU6EfGN1yUk3nBZcEEEdByhBBBABBBBABELtZd3byMLthUlWZGTg5cCYmSY8TJeIEHUEeMRJWqLRdNMrobHyT3iHO91f/AFGZexsgVAPPEr/6hu/RawGDZM7x6Rd69QD1jk2SOhzi84FE7OSk07o5gO/WPKtlpSgQXruJT7jDgq7lvpGDdy9w8YjZLov5UJkjY6Sj2Q3In5x5t+yScJWFElIxMpRIpVqnhDt+j17h4x5XdaiCCBXjDZIlay7F6VciCATLQ+9n8DG4XLLr6tHPDEzYbkVLQlDg4QA/LpHQLvXvT5/KJ2T6IesvTIBF3JB9lI5JjYq7UnMJPMRNpu5Y1HnGRd6t6fOJ2z6KPUiLv6Dlfu0P+ERsVdSDmE+ETvoC96fE/KM+gL+74n5Q2T6HkXYvpuOWVA4U+Ed6Lnk/u0fyiJMXep6ke+NvoZ3+UNkn6IeouyJF1Sh9RPgI9pu6X9hP8oiS9CO8eEevRDvh45dEeRdkUq7pbk4E+AjV+iJP7uX/ACiJk2M7xGPQzvEPHLoeRdkQq6ZX7tDfhEa/0NJ/doHQRN+hneIwbEd4h45dDyfpCpu2WKJQkDgKRoXdUt/1aT/CPlDALAd4g9AO8Q8cuifIuyAF0SwGMqW27CI6btuqX2qCJaE4XNAAenVolTYDvEbrLZcLklyYtCEryispquTqgjEZjpMAggggAjDwRmAMARmCCACCCCACCCCACCCCACCCCACCCCACCCCACCCCACCCCACCCCACCCCACCCCACCCCACMRmCAMAxmMERkQAQQQQAQQQQAQQQQAQQQQBw3xImrl4ZK8C3He3A0VpmASRxAiHF228qQ89ISR6zCouFEEns+7klSZYDtRcwnIAshgEALsqw2/sVpXNQZii6VBZASHC8NEOzqmIoxwoRqS3gXVbEBQlzEsoLYFZASpSppxDuHLFJpvSerLGYAWl3RaxiwTakNWavLtVrH1e6ShSRTLC1QXjNquq1qQUidUieCe0UB3sXZYcKaN3H3VYQyRgQBAGwWvGT2ndxPh7VQJHfZjgOBnlhq4sJfjiRd1qRKMvGk95wRMKDhp6sEIOHU4tWyrRhEYgBcmXZbSV+uYEqIZZd/W4PqUAxSQQKHATrWZsUiYmWEqW6go1zJTiJSCTrhYPHUYzAELe93zVzcctMogyVyz2ilBypSCHSEkFICVa1dso4J1wTcOBIQE9nLSfWEk4ZomKQ3Z4QgpxJyYO2FoaIBAC0bgmYXwSFTOylyw4YNiebiIQyu6mWA6W7mQBIjxPuG0NhC0FHZS0BCnxJwKlkpExiFYgJjkoAPdBSQGhojMAL923PMRMkKUEDs0FJUFOogg4UtgFBTUJz7oozDHmPUAEEEEAEEEEAEEEEAEEEEAf/Z"/>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endParaRPr lang="en-US" altLang="en-US" sz="1800" dirty="0">
              <a:latin typeface="Arial" charset="0"/>
            </a:endParaRPr>
          </a:p>
        </p:txBody>
      </p:sp>
      <p:sp>
        <p:nvSpPr>
          <p:cNvPr id="26" name="Rectangle 25"/>
          <p:cNvSpPr/>
          <p:nvPr/>
        </p:nvSpPr>
        <p:spPr>
          <a:xfrm>
            <a:off x="0" y="-84138"/>
            <a:ext cx="6208713" cy="6942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endParaRPr lang="en-US" altLang="en-US" sz="1800" dirty="0">
              <a:solidFill>
                <a:srgbClr val="FFFFFF"/>
              </a:solidFill>
            </a:endParaRPr>
          </a:p>
        </p:txBody>
      </p:sp>
      <p:pic>
        <p:nvPicPr>
          <p:cNvPr id="16387"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5388" y="6008688"/>
            <a:ext cx="1431925"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itle 1"/>
          <p:cNvSpPr txBox="1">
            <a:spLocks/>
          </p:cNvSpPr>
          <p:nvPr/>
        </p:nvSpPr>
        <p:spPr bwMode="auto">
          <a:xfrm>
            <a:off x="6208713" y="1844824"/>
            <a:ext cx="5983287"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spcBef>
                <a:spcPct val="0"/>
              </a:spcBef>
              <a:buFontTx/>
              <a:buNone/>
            </a:pPr>
            <a:r>
              <a:rPr lang="en-US" altLang="en-US" sz="6000" dirty="0">
                <a:latin typeface="Arial" charset="0"/>
                <a:cs typeface="Arial" charset="0"/>
              </a:rPr>
              <a:t>Accountability</a:t>
            </a:r>
          </a:p>
        </p:txBody>
      </p:sp>
      <p:cxnSp>
        <p:nvCxnSpPr>
          <p:cNvPr id="30" name="Straight Connector 29"/>
          <p:cNvCxnSpPr/>
          <p:nvPr/>
        </p:nvCxnSpPr>
        <p:spPr>
          <a:xfrm>
            <a:off x="6600056" y="3861048"/>
            <a:ext cx="49752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390"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 y="2905125"/>
            <a:ext cx="6072188"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500" y="309563"/>
            <a:ext cx="4352925"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1410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7" name="Content Placeholder 2"/>
          <p:cNvSpPr txBox="1">
            <a:spLocks/>
          </p:cNvSpPr>
          <p:nvPr/>
        </p:nvSpPr>
        <p:spPr>
          <a:xfrm>
            <a:off x="1884218" y="830077"/>
            <a:ext cx="8312727" cy="7354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4800" b="1" dirty="0"/>
              <a:t>Buddy Process Follow-Up</a:t>
            </a:r>
          </a:p>
        </p:txBody>
      </p:sp>
      <p:pic>
        <p:nvPicPr>
          <p:cNvPr id="1026" name="Picture 2" descr="Image result for bud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411" y="2419639"/>
            <a:ext cx="62388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259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20014"/>
            <a:ext cx="12192000" cy="83798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0136" y="6040476"/>
            <a:ext cx="2923853" cy="774997"/>
          </a:xfrm>
          <a:prstGeom prst="rect">
            <a:avLst/>
          </a:prstGeom>
        </p:spPr>
      </p:pic>
      <p:sp>
        <p:nvSpPr>
          <p:cNvPr id="7" name="Title 1"/>
          <p:cNvSpPr txBox="1">
            <a:spLocks/>
          </p:cNvSpPr>
          <p:nvPr/>
        </p:nvSpPr>
        <p:spPr bwMode="auto">
          <a:xfrm>
            <a:off x="512623" y="117888"/>
            <a:ext cx="11567759" cy="629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200" b="1" dirty="0">
                <a:solidFill>
                  <a:prstClr val="black"/>
                </a:solidFill>
              </a:rPr>
              <a:t>Process Outline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1975" y="6057372"/>
            <a:ext cx="980993" cy="75882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73" y="6105078"/>
            <a:ext cx="1431642" cy="668098"/>
          </a:xfrm>
          <a:prstGeom prst="rect">
            <a:avLst/>
          </a:prstGeom>
        </p:spPr>
      </p:pic>
      <p:sp>
        <p:nvSpPr>
          <p:cNvPr id="12" name="Content Placeholder 2"/>
          <p:cNvSpPr txBox="1">
            <a:spLocks/>
          </p:cNvSpPr>
          <p:nvPr/>
        </p:nvSpPr>
        <p:spPr>
          <a:xfrm>
            <a:off x="359361" y="764704"/>
            <a:ext cx="11475026" cy="47158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chemeClr val="accent1"/>
              </a:buClr>
              <a:buSzPct val="75000"/>
            </a:pPr>
            <a:endParaRPr lang="en-US" altLang="en-US" sz="2000" dirty="0">
              <a:latin typeface="Century Gothic" panose="020B0502020202020204" pitchFamily="34" charset="0"/>
            </a:endParaRPr>
          </a:p>
          <a:p>
            <a:pPr lvl="1" indent="-457200" algn="l">
              <a:spcBef>
                <a:spcPts val="1000"/>
              </a:spcBef>
              <a:buClr>
                <a:schemeClr val="tx1"/>
              </a:buClr>
              <a:buSzPct val="85000"/>
              <a:buFont typeface="+mj-lt"/>
              <a:buAutoNum type="arabicPeriod"/>
            </a:pPr>
            <a:r>
              <a:rPr lang="en-US" altLang="en-US" dirty="0">
                <a:latin typeface="Century Gothic" panose="020B0502020202020204" pitchFamily="34" charset="0"/>
              </a:rPr>
              <a:t>Individually review &amp; / or complete your monthly goals for August		</a:t>
            </a:r>
            <a:r>
              <a:rPr lang="en-US" altLang="en-US" b="1" dirty="0">
                <a:latin typeface="Century Gothic" panose="020B0502020202020204" pitchFamily="34" charset="0"/>
              </a:rPr>
              <a:t>5 mins</a:t>
            </a:r>
          </a:p>
          <a:p>
            <a:pPr lvl="1" indent="-457200" algn="l">
              <a:spcBef>
                <a:spcPts val="1000"/>
              </a:spcBef>
              <a:buClr>
                <a:schemeClr val="tx1"/>
              </a:buClr>
              <a:buSzPct val="85000"/>
              <a:buFont typeface="+mj-lt"/>
              <a:buAutoNum type="arabicPeriod"/>
            </a:pPr>
            <a:r>
              <a:rPr lang="en-US" altLang="en-US" dirty="0">
                <a:latin typeface="Century Gothic" panose="020B0502020202020204" pitchFamily="34" charset="0"/>
              </a:rPr>
              <a:t>Share with a buddy – What you are intending on achieving &amp; why	  	</a:t>
            </a:r>
            <a:r>
              <a:rPr lang="en-US" altLang="en-US" b="1" dirty="0">
                <a:latin typeface="Century Gothic" panose="020B0502020202020204" pitchFamily="34" charset="0"/>
              </a:rPr>
              <a:t>5 mins</a:t>
            </a:r>
          </a:p>
          <a:p>
            <a:pPr lvl="1" indent="-457200" algn="l">
              <a:spcBef>
                <a:spcPts val="1000"/>
              </a:spcBef>
              <a:buClr>
                <a:schemeClr val="tx1"/>
              </a:buClr>
              <a:buSzPct val="85000"/>
              <a:buFont typeface="+mj-lt"/>
              <a:buAutoNum type="arabicPeriod"/>
            </a:pPr>
            <a:r>
              <a:rPr lang="en-US" altLang="en-US" dirty="0">
                <a:latin typeface="Century Gothic" panose="020B0502020202020204" pitchFamily="34" charset="0"/>
              </a:rPr>
              <a:t>Changeover – other person shares their monthly intentions		  	</a:t>
            </a:r>
            <a:r>
              <a:rPr lang="en-US" altLang="en-US" b="1" dirty="0">
                <a:latin typeface="Century Gothic" panose="020B0502020202020204" pitchFamily="34" charset="0"/>
              </a:rPr>
              <a:t>5 mins</a:t>
            </a:r>
          </a:p>
          <a:p>
            <a:pPr lvl="1" indent="-457200" algn="l">
              <a:spcBef>
                <a:spcPts val="1000"/>
              </a:spcBef>
              <a:buClr>
                <a:schemeClr val="tx1"/>
              </a:buClr>
              <a:buSzPct val="85000"/>
              <a:buFont typeface="+mj-lt"/>
              <a:buAutoNum type="arabicPeriod"/>
            </a:pPr>
            <a:r>
              <a:rPr lang="en-US" altLang="en-US" dirty="0">
                <a:latin typeface="Century Gothic" panose="020B0502020202020204" pitchFamily="34" charset="0"/>
              </a:rPr>
              <a:t>Share with the wider group – monthly goals (x3)					</a:t>
            </a:r>
            <a:r>
              <a:rPr lang="en-US" altLang="en-US" b="1" dirty="0">
                <a:latin typeface="Century Gothic" panose="020B0502020202020204" pitchFamily="34" charset="0"/>
              </a:rPr>
              <a:t>10 mins</a:t>
            </a:r>
          </a:p>
          <a:p>
            <a:pPr lvl="1" indent="-457200" algn="l">
              <a:spcBef>
                <a:spcPts val="1000"/>
              </a:spcBef>
              <a:buClr>
                <a:schemeClr val="tx1"/>
              </a:buClr>
              <a:buSzPct val="85000"/>
              <a:buFont typeface="+mj-lt"/>
              <a:buAutoNum type="arabicPeriod"/>
            </a:pPr>
            <a:r>
              <a:rPr lang="en-US" altLang="en-US" dirty="0">
                <a:latin typeface="Century Gothic" panose="020B0502020202020204" pitchFamily="34" charset="0"/>
              </a:rPr>
              <a:t>Share with you buddy your challenges &amp; wins from the previous month		</a:t>
            </a:r>
            <a:r>
              <a:rPr lang="en-US" altLang="en-US" b="1" dirty="0">
                <a:latin typeface="Century Gothic" panose="020B0502020202020204" pitchFamily="34" charset="0"/>
              </a:rPr>
              <a:t>5 mins</a:t>
            </a:r>
          </a:p>
          <a:p>
            <a:pPr lvl="1" indent="-457200" algn="l">
              <a:spcBef>
                <a:spcPts val="1000"/>
              </a:spcBef>
              <a:buClr>
                <a:schemeClr val="tx1"/>
              </a:buClr>
              <a:buSzPct val="85000"/>
              <a:buFont typeface="+mj-lt"/>
              <a:buAutoNum type="arabicPeriod"/>
            </a:pPr>
            <a:r>
              <a:rPr lang="en-US" altLang="en-US" dirty="0">
                <a:latin typeface="Century Gothic" panose="020B0502020202020204" pitchFamily="34" charset="0"/>
              </a:rPr>
              <a:t>Changeover – other person shares challenges &amp; wins				</a:t>
            </a:r>
            <a:r>
              <a:rPr lang="en-US" altLang="en-US" b="1" dirty="0">
                <a:latin typeface="Century Gothic" panose="020B0502020202020204" pitchFamily="34" charset="0"/>
              </a:rPr>
              <a:t>5 mins</a:t>
            </a:r>
          </a:p>
          <a:p>
            <a:pPr lvl="1" indent="-457200" algn="l">
              <a:spcBef>
                <a:spcPts val="1000"/>
              </a:spcBef>
              <a:buClr>
                <a:schemeClr val="tx1"/>
              </a:buClr>
              <a:buSzPct val="85000"/>
              <a:buFont typeface="+mj-lt"/>
              <a:buAutoNum type="arabicPeriod"/>
            </a:pPr>
            <a:endParaRPr lang="en-US" altLang="en-US" b="1" dirty="0">
              <a:latin typeface="Century Gothic" panose="020B0502020202020204" pitchFamily="34" charset="0"/>
            </a:endParaRPr>
          </a:p>
          <a:p>
            <a:pPr marL="0" lvl="1">
              <a:spcBef>
                <a:spcPts val="1000"/>
              </a:spcBef>
              <a:buClr>
                <a:schemeClr val="tx1"/>
              </a:buClr>
              <a:buSzPct val="85000"/>
            </a:pPr>
            <a:r>
              <a:rPr lang="en-US" altLang="en-US" sz="1800" b="1" i="1" dirty="0">
                <a:latin typeface="Engravers MT"/>
                <a:cs typeface="Engravers MT"/>
              </a:rPr>
              <a:t>*** MUST HAVE AT LEAST ONE WIN TO SHARE – DOESN</a:t>
            </a:r>
            <a:r>
              <a:rPr lang="fr-FR" altLang="en-US" sz="1800" b="1" i="1" dirty="0">
                <a:latin typeface="Engravers MT"/>
                <a:cs typeface="Engravers MT"/>
              </a:rPr>
              <a:t>’</a:t>
            </a:r>
            <a:r>
              <a:rPr lang="en-US" altLang="en-US" sz="1800" b="1" i="1" dirty="0">
                <a:latin typeface="Engravers MT"/>
                <a:cs typeface="Engravers MT"/>
              </a:rPr>
              <a:t>T MATTER HOW BIG OR SMALL ***</a:t>
            </a:r>
          </a:p>
          <a:p>
            <a:pPr lvl="1" indent="-457200" algn="l">
              <a:spcBef>
                <a:spcPts val="1000"/>
              </a:spcBef>
              <a:buClr>
                <a:schemeClr val="tx1"/>
              </a:buClr>
              <a:buSzPct val="85000"/>
              <a:buFont typeface="+mj-lt"/>
              <a:buAutoNum type="arabicPeriod"/>
            </a:pPr>
            <a:endParaRPr lang="en-US" altLang="en-US" i="1" dirty="0">
              <a:latin typeface="Century Gothic" panose="020B0502020202020204" pitchFamily="34" charset="0"/>
            </a:endParaRPr>
          </a:p>
          <a:p>
            <a:pPr lvl="1" indent="-457200" algn="l">
              <a:spcBef>
                <a:spcPts val="1000"/>
              </a:spcBef>
              <a:buClr>
                <a:schemeClr val="tx1"/>
              </a:buClr>
              <a:buSzPct val="85000"/>
              <a:buFont typeface="+mj-lt"/>
              <a:buAutoNum type="arabicPeriod" startAt="7"/>
            </a:pPr>
            <a:r>
              <a:rPr lang="en-US" altLang="en-US" dirty="0">
                <a:latin typeface="Century Gothic" panose="020B0502020202020204" pitchFamily="34" charset="0"/>
              </a:rPr>
              <a:t>Share with the wider group - challenges &amp; wins (x3)				</a:t>
            </a:r>
            <a:r>
              <a:rPr lang="en-US" altLang="en-US" b="1" dirty="0">
                <a:latin typeface="Century Gothic" panose="020B0502020202020204" pitchFamily="34" charset="0"/>
              </a:rPr>
              <a:t>10 mins</a:t>
            </a:r>
          </a:p>
          <a:p>
            <a:pPr marL="0" lvl="1" algn="l">
              <a:spcBef>
                <a:spcPts val="1000"/>
              </a:spcBef>
              <a:buClr>
                <a:schemeClr val="accent1"/>
              </a:buClr>
              <a:buSzPct val="75000"/>
            </a:pPr>
            <a:endParaRPr lang="en-US" altLang="en-US" dirty="0">
              <a:latin typeface="Century Gothic" panose="020B0502020202020204" pitchFamily="34" charset="0"/>
            </a:endParaRPr>
          </a:p>
          <a:p>
            <a:pPr marL="0" lvl="1" algn="l">
              <a:spcBef>
                <a:spcPts val="1000"/>
              </a:spcBef>
              <a:buClr>
                <a:schemeClr val="accent1"/>
              </a:buClr>
              <a:buSzPct val="75000"/>
            </a:pPr>
            <a:endParaRPr lang="en-US" altLang="en-US" dirty="0">
              <a:latin typeface="Century Gothic" panose="020B0502020202020204" pitchFamily="34" charset="0"/>
            </a:endParaRPr>
          </a:p>
          <a:p>
            <a:pPr marL="685800" lvl="1" indent="-685800" algn="l">
              <a:spcBef>
                <a:spcPts val="1000"/>
              </a:spcBef>
              <a:buClr>
                <a:schemeClr val="accent1"/>
              </a:buClr>
              <a:buSzPct val="75000"/>
              <a:buFont typeface="+mj-lt"/>
              <a:buAutoNum type="arabicPeriod"/>
            </a:pPr>
            <a:endParaRPr lang="en-US" altLang="en-US" dirty="0">
              <a:latin typeface="Century Gothic" panose="020B0502020202020204" pitchFamily="34" charset="0"/>
            </a:endParaRPr>
          </a:p>
          <a:p>
            <a:pPr marL="685800" lvl="1" indent="-685800" algn="l">
              <a:spcBef>
                <a:spcPts val="1000"/>
              </a:spcBef>
              <a:buClr>
                <a:schemeClr val="accent1"/>
              </a:buClr>
              <a:buSzPct val="75000"/>
              <a:buFont typeface="+mj-lt"/>
              <a:buAutoNum type="arabicPeriod"/>
            </a:pPr>
            <a:endParaRPr lang="en-US" altLang="en-US" dirty="0">
              <a:latin typeface="Century Gothic" panose="020B0502020202020204" pitchFamily="34" charset="0"/>
            </a:endParaRPr>
          </a:p>
          <a:p>
            <a:pPr marL="823913" lvl="1" indent="-457200">
              <a:buFont typeface="+mj-lt"/>
              <a:buAutoNum type="arabicPeriod"/>
            </a:pPr>
            <a:endParaRPr lang="en-US" altLang="en-US" dirty="0"/>
          </a:p>
        </p:txBody>
      </p:sp>
    </p:spTree>
    <p:extLst>
      <p:ext uri="{BB962C8B-B14F-4D97-AF65-F5344CB8AC3E}">
        <p14:creationId xmlns:p14="http://schemas.microsoft.com/office/powerpoint/2010/main" val="284363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Title 1"/>
          <p:cNvSpPr txBox="1">
            <a:spLocks/>
          </p:cNvSpPr>
          <p:nvPr/>
        </p:nvSpPr>
        <p:spPr bwMode="auto">
          <a:xfrm>
            <a:off x="925221" y="586392"/>
            <a:ext cx="809105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Event Outline - </a:t>
            </a:r>
          </a:p>
        </p:txBody>
      </p:sp>
      <p:sp>
        <p:nvSpPr>
          <p:cNvPr id="6" name="Content Placeholder 2"/>
          <p:cNvSpPr txBox="1">
            <a:spLocks/>
          </p:cNvSpPr>
          <p:nvPr/>
        </p:nvSpPr>
        <p:spPr>
          <a:xfrm>
            <a:off x="337582" y="1161411"/>
            <a:ext cx="11854418" cy="47158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dirty="0">
                <a:latin typeface="Century Gothic" panose="020B0502020202020204" pitchFamily="34" charset="0"/>
              </a:rPr>
              <a:t>6:00 – 6:30 Networking</a:t>
            </a:r>
          </a:p>
          <a:p>
            <a:pPr marL="685800" indent="-685800" algn="l">
              <a:buClr>
                <a:schemeClr val="accent1"/>
              </a:buClr>
              <a:buSzPct val="75000"/>
              <a:buFont typeface="Wingdings 2" panose="05020102010507070707" pitchFamily="18" charset="2"/>
              <a:buChar char=""/>
            </a:pPr>
            <a:endParaRPr lang="en-US" altLang="en-US" sz="1000" dirty="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r>
              <a:rPr lang="en-US" altLang="en-US" dirty="0">
                <a:latin typeface="Century Gothic" panose="020B0502020202020204" pitchFamily="34" charset="0"/>
              </a:rPr>
              <a:t>6:30 - Start</a:t>
            </a:r>
            <a:endParaRPr lang="en-US" altLang="en-US" dirty="0">
              <a:solidFill>
                <a:srgbClr val="FF0000"/>
              </a:solidFill>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endParaRPr lang="en-US" altLang="en-US" sz="1000" dirty="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r>
              <a:rPr lang="en-US" altLang="en-US" dirty="0">
                <a:latin typeface="Century Gothic" panose="020B0502020202020204" pitchFamily="34" charset="0"/>
              </a:rPr>
              <a:t>6:30 – 6:45 Introductions</a:t>
            </a:r>
          </a:p>
          <a:p>
            <a:pPr marL="595313" indent="-685800" algn="l">
              <a:buClr>
                <a:schemeClr val="accent1"/>
              </a:buClr>
              <a:buSzPct val="75000"/>
              <a:buFont typeface="Wingdings 2" panose="05020102010507070707" pitchFamily="18" charset="2"/>
              <a:buChar char=""/>
            </a:pPr>
            <a:endParaRPr lang="en-US" altLang="en-US" sz="1000" dirty="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r>
              <a:rPr lang="en-US" altLang="en-US" dirty="0">
                <a:latin typeface="Century Gothic" panose="020B0502020202020204" pitchFamily="34" charset="0"/>
              </a:rPr>
              <a:t>6:45 – 8:00 Accountability</a:t>
            </a:r>
          </a:p>
          <a:p>
            <a:pPr marL="685800" indent="-685800" algn="l">
              <a:buClr>
                <a:schemeClr val="accent1"/>
              </a:buClr>
              <a:buSzPct val="75000"/>
              <a:buFont typeface="Wingdings 2" panose="05020102010507070707" pitchFamily="18" charset="2"/>
              <a:buChar char=""/>
            </a:pPr>
            <a:endParaRPr lang="en-US" altLang="en-US" sz="1000" dirty="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r>
              <a:rPr lang="en-US" altLang="en-US" dirty="0">
                <a:latin typeface="Century Gothic" panose="020B0502020202020204" pitchFamily="34" charset="0"/>
              </a:rPr>
              <a:t>8:00 – 8:30 Networking Break</a:t>
            </a:r>
          </a:p>
          <a:p>
            <a:pPr marL="685800" indent="-685800" algn="l">
              <a:buClr>
                <a:schemeClr val="accent1"/>
              </a:buClr>
              <a:buSzPct val="75000"/>
              <a:buFont typeface="Wingdings 2" panose="05020102010507070707" pitchFamily="18" charset="2"/>
              <a:buChar char=""/>
            </a:pPr>
            <a:endParaRPr lang="en-US" altLang="en-US" sz="1000" dirty="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r>
              <a:rPr lang="en-US" altLang="en-US" dirty="0">
                <a:latin typeface="Century Gothic" panose="020B0502020202020204" pitchFamily="34" charset="0"/>
              </a:rPr>
              <a:t>8:30 – 10:00 Dual Lot Single Title, Boundary Re-alignment, House Relocation </a:t>
            </a:r>
            <a:endParaRPr lang="en-US" altLang="en-US" sz="6000" dirty="0"/>
          </a:p>
          <a:p>
            <a:pPr marL="366713" lvl="1"/>
            <a:endParaRPr lang="en-US" altLang="en-US" sz="2400" dirty="0"/>
          </a:p>
        </p:txBody>
      </p:sp>
    </p:spTree>
    <p:extLst>
      <p:ext uri="{BB962C8B-B14F-4D97-AF65-F5344CB8AC3E}">
        <p14:creationId xmlns:p14="http://schemas.microsoft.com/office/powerpoint/2010/main" val="4205526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21" descr="data:image/jpeg;base64,/9j/4AAQSkZJRgABAQAAAQABAAD/2wCEAAkGBxITEhUSExQWFhUXGRgaGRcYFyAaGBoYHRseGhcXFxcYHiggGBolHRwWITEkJSkrLi4uGCAzODMsNygtLisBCgoKDg0OGxAQGzQkHyYsNDcsLzQ0NCwsLC8sLCwsLCwsLCwsLCwsLCwsLCwsLCwsLCwsLCwsLCwsLCwsLCwsLP/AABEIAMkA+wMBIgACEQEDEQH/xAAbAAACAgMBAAAAAAAAAAAAAAAABgUHAQMEAv/EAEUQAAECAwUFBAYGCQQDAQEAAAECEQADIQQFEjFBBlFhcYETIpGhFCMyscHRB0JSYnLwFTNDU4KSsuHxFiRjonPC0pM0/8QAGQEBAAMBAQAAAAAAAAAAAAAAAAECAwQF/8QAJxEAAgIBBAIDAAIDAQAAAAAAAAECESEDEjFRE0EiMmEEgVJxsTP/2gAMAwEAAhEDEQA/ALwaAGMxgiAMwRh4HgDMEYeB4AzBGHgeAMwRh4HgDMEEYeAMwRh4y8AEEEYeAMwQQQAQQQQAQQQQAQQRh4AzBBBABBBGHgDMEYeCAB4MMZggAggggDxOUySdwJ8IqRG01sUG9IVloEjwID+cWpeimkzTuQv+kxTYsqkliQMq5dKxWTOjRSadncdpbYQ3bLpr11pB/qe2D9upqZkPT+GkcBVoTyLvnpxjWpJ+yT1HlFcmjjElxtPaiKT5hbc3y+NIBtLbD+3V/wBfc0Q+EtVJPX5xg2sDJBH54RGfRaoLlE0vaq1pSr1yiCyXKQCHo6SAC9Y4Rf8AagP/AOid0UY4pcxMwpSXS6tz5b+sdqrLLyClFs+7/eIe5BqD4Mf6ntdB28z+YnXP/Lxul7RWv9/M/m+X9o0y7Ik1DjccI+ceTIAIBrTfl0MVtkbUd/8AqK1DOev+ZvhAraq059svxAHuiLSh6YacCP7RlctIzTTiYWyHX4SqdqLUR+uV4hz84kLm2htC1mWqasggnR34FqQtSRKJNR4v4RssK09sli5IVrpTyiHZDprgfkXhMH7VWuZ+ddI8qveYP2ivzxiKQaZgdY0rmJzUSK6AH86RS32UpE9LvaYf2hHhG306aziYryiBlTUGoJ+MbZnDEdc84i5dikSky8poDmYrwHwEJl77fy5c9cu0dospwhOEDIuSSXAdzuyEd6rQDVljjQHxeIObdkudNmd00ZnZ/ZFYW3yX04rcT2z20lnthKZZUlYD4FBiRvDEgjrEreC1SpS5gJBSHd+Idm4Qk7OXemTb5YGqV/0Fx5Q4bSzP9rOA+z8YYTwayI+y31MVQTlnmovwFNY6Jl6T3Ce0Xl9o+ZJhYumQZYY5kU57y3KOybZVkYDMS2rA9RWNsshRiTn6XWA6p60gZkzWfxjP6SmkBSLStT/ZU4bTio8oW592ICQosMmBGX3leUFrQcKZbApYAKSXD6MR0rFhtQzXTf6jPloM2Yp5iRXIuQC9fz5xYkUxs7OxTpKlvjRNQnFRylwQ/DOusXPFoHPrqmggggi5gEEEEAR20S2ss4/8ah4hoqWTZQVEBLq0bzL7otHbBZFjmsHJAAG8lQEJthsglpzdR9o8dw4Rz609p2fxvr/ZzyLoS3fPQfPWIy239d1nJSudLBGYcrUOiXIMK23G0k6fNVY7KSEJJTMWnNShmgEZJGR38s+G5dhHbHmat8IzUG8yZpe50hzsl+3dOLS5styW7xKC+5ltG+8bjITjlusCuHXo2e9oSLdsuEEtvws2fD3Q3bJXBarKQFz3lkfqWKgk/cWTTkA0S3szGRDhfKOSQvEpGAnES1dSxfgW0hsslyhNVEh6lKfiflEXIs6Jd4oyGOWtYG5QYKA6F/GGcEkxXV1W6orHT7Ie33vYLNSbMlJI0JxK/lDnyiNRt5dSjh7RPWQtvHBCPfWzcpdrnFP6vtFMHoC/eHLE8dk7ZuWE0SMtwziVCL5Zl5Z+kWNZ5Nmnpxy8CknJUs69KPziFvq7ZkkdojvoGdKp3ONRxEK+xyZtntaBLCihZwzECoY5K4FJYvueLW7IKBSaguDxBoYq24Pk0hJTWUV6qYkgkAbzyGvDpGzZ+YZk4kBgEKcsQwdLDjpEeruKYGjtXdEzskkJtOD7qz0dLfCNpP42ZO91DJLu8kArJG4PXrujxbLfYpDCdOlIV9lcwP4O8ats1TvRVCSohailJUnMJJYlJ0JoH0eK3sWxDqK5jnU8d5c++MVnll3jhFk3ff8AYZqsMq0Sio/VEwP0BNY67ZJXQguBVqA72rQxV9r2VQR7AbTfHq7r3tlgUAVKmyBnKWXUkf8AGo1HI05RO3plPIuJIsyYVGUVEYThJYiuT13QsXda1CdNTXJPuz5wyS7cidZzNQXQpCmPQ0O4g0bfCWm0KFpIGqU16HfyisW3aNo4kqJ+61f7uSTn3x/0Vn4RO7WLCbLOUdEHxpCzdhafI4qU/VCocZ1iTNSUzBiQcwTnwhFmk1TF247sVMSmct0BQoPrFLULfVp/iOtd4XfK7ip8kKfJU1LvxrQwhbV3nabZNXJkq7OzJJQkJLdphoVFsxuGTNHCNhsCHVU5muUa037KpItxdhkzUUYpVkpJd+tQYUL8uuZZCFJJVLNOI+6RlXfwiH2ImzrHakSnUZM44cJNAr6qk7i9KZg8BFl3pIEyWpBGYLcC1DFbcSapibdykAypiCGVMQ43KBDgcIuiKSuqWxTUUUCRTN9PnF2x0absw/keggggjQ5gggggCF2rmNJb7Sk+XefyhLvS19lImzB9RClCmoBbzhu2xHq0fi+BhLvuSV2acnMmWr3ZRxa2dSjt0f8AzEnZW6GCSrNRd9XzJP51hyBCas50300eFyXLVhllAOHDvo+XxjTaLKU4V6guOBfKOtR3cmHkaO28rehCkzFJKgFBWHVgXieRtJYyjtPSZWHisA8iDUHnCneMjEKKpu3b/CISTsimesDCCouaumgqXIjLU0YvNm/mcsGNpb+Va7WmbZVEdgGlzAGxLd1FjXCzJ5Pvhhu+0X3bE4QZMhGSpuE4jvwsS54gAcRHZcWzyJc2XZiEUQZisH2XapZ6kNDutSEIOSUISTwSkDyoIynJKkkUjFttti5cuyUmQgJWpU0ipUe6HzJYVz4xrvPa67LNQqlqUPqy0hZ6nIHmYr/aS+7Vb1lKVKRZie6hNHGhmb1HcabhrG+6tk0JDlLq41idnuTKqf8Agiak/SaqbMTLs9mZJUAVKOQfPCkN5xZ0tLFuMVfd9zAz5KEv7YcaBIOJXKgMWh2lYz1ErVFtGbldlTy1lShucR1WG8xItaJiiyQMMw7kryPQ4TyBguSyGapKEs5D1LZB84mbfs6sqEshJK0kCoqRU8qRo5KqMY21uQ4YQoZOD1BHxEaTY0mtRFaTZtvu71cueFAezKWMaRrR6pTyIEddj+kG2gessaVjehZTTexB98ZbOjbyJ8j0u60nI+IiJvfZrGCUsTXM/wBojZf0jgMJlknJrmkpV7yIk7Bt1YZisPamWTQCYhSK/jIw+cGpEva1QjTVXrZSbOAlElayxKQfa9tlBwNTE/Z7KFT1K+zLTlzOvhD2qQlaWUkKSdDUGFA2YyLVND90JDPkAchxMWUryTpwqSRusUn/AHEgmjry/hU0NV4zCmVMKaEIWx3d0sYXrErFOkHQr3fdVDNe8sdjNP3F/wBJiseDabzkrbZSSBMSVACtN1Mx0ETabFPK1LUXl97Ch+NCoa5b4xsxYsaiRkCSatpzqB5tElar1CmGApUQa0ZxoNQW3iOhPBT2QJs5M6SohiibL8CoB6Z9Ie1qJhSn/szqFy25Y0uOUOBEYyyWbQgWNDLL6O3TKLsBilpIPaTHFQVV67tIuWzF0JO9I90baL5Rz/yOEzbBBBHQcwQQQQAl/SbeHYy7Os+z23e/DgUD4O/SI1JDOliCBXQg5F9Xjp+liXilyU8VnwCR8Yru5NpF2QCXNSVytCKrRyH1k8NNI5deG52uTu0foicRZzJ9WagElLhxgOXhl0fWOa2uqoA5ZV4b4mJN7WO0pwpmoU+hOFQ6FiDHr9Gyk1SokbiQRFYa6j9lkS03LgXbNJxAqLcd3KJq55OBCp0zuBqPRkCpUp8nZ+QEc9tvaw2ZzMmywc8L4i/BCXJMKd8bQTbw9RISuXZz7aiGXMAOQA9lGvHyi0pvU4wisYqH6yU2Jvr0q8rRNySqW0of8ctTP1Kn6w7X/ZDNs06Uk95aFAc93XLrFbWexqsk2XMl+2hLgaEEsUltCA3WHu6do7NaPYUEzB7UtZCVDk/tDiPKKSjm0L5ixEulHZrqN4Y79xGnKGSRLUsshyT9Ubt/KGS1WSQs41olk07xYcnMRl57WWGyghU1D/u5TKUd1E0HUiJ3XwVUXFU2SV03YmSCssZhFT9kbgfeY7cVFcj7oqa3beWufaJa5SDLlIU+F3Kx988RRtH1zizLrvKVaECZKUCDmknvJORSoaGKTi1lk6cotbYiXsET6WgaCUo+SU/GG+8J/wDvrKl85doV4dmP/YxhMix2UqnerlEiqlLyFKJxGgpkNwhMs22UmbeYmqWEWaVKXLQtfdxKUUlSq5PhDcofbKKwj447X2WBe90Jnd5hjZn3p0HviAst3BBwrA4RH359JKZc2ULMlE6U/rFg5/cQd4oX4gb4nrFtVYbU3fShf2JhwTByfPmCREU0rJw3SNNrulBTkAYWbfs+lZKcOTVNB/iHwWOWp2WSPxAj3R4nzLJJTimLlgAZrUA3FjEKXQcLPOyElaLHLQslwCz54XOHo2XBoi7fNEy1TQCDgCUK5s58HA6RwXvt+F+qsKe1WadqQRLRxANVnwHHSIrZi9pdjnTU2kLU6EEHDiJUSpUxan1JPlF6bLQe0cbvs47aUkO6FORwwljycgQy2uVilrSPrJUPEECFRO3dj/5Bw7Ns+AMbRt3YyM5n/wCZiyi+iXKzxcaMCwk0ISxBoa6scvnEgq7Ricd4aPpvbjHANurB9pb8ZZiARtSpJkrmK9ViGIsXwtTxLQUWTd8ExbJRxpSMyUtSpZQJNNAIaArOIBG2FiOSz/IflHsbVWQZLPHumIafRJFKmBE2YlVFKJIcaE05xbN3l5Us/cT7hFeTNprGRVdOKa+GcPdwTQqzylDIpDUamlDwaNdHlmOvwiQgggjoOYIIIIARvpRu9cxElSVlISpSVUcHEAQ7/h84rtOzCalU5XgIuvaGwdtIXLAc0KdKguK+XWEyVd4IY0/PGMdWUk8HXoKDjnkrG3XFLS7kqd64fkIgLZctnFACDofyIsxbzRRI6Ev4mI61bOhWaq8K+bt7ootWuS01FleyLtloqkZaqSD746v07PSwQoMNyW90Og2USoMVnwrGheySMeBJcgAkqyALbostVMptiuBTTfVpUrvKDNUlGgPvcxptkpSj3+9kQW3h6eMOszZRIlrUSxAPs1BDh8ywz3xtm7PKTLxqCcISk7izUNTnlEOYUY+ytV2NOWExvkygj2ZaX4pf3w/WbZ+SvszX1iSriO645x0WjZuUgy0kKIWogkkOKJYsBxi2SfGnyJQt0/AXCAAHbDVnAdhzjkm2cr9YQAWdxRRGT0PnD+NmPWrAcsgBsQ9kEMp2r9XxjWvZs9phwl8LMSwwu7u0LHiRXfoiSrEUlXMn5x3yFFRIwJwsKYBvh2n7MywpKEhSlEOajAOZ1qDrGyx3GErbCEqYUzCg+mTeJyiG3RPiVizYZq5Y7sqTvrLBPvjzeUgzh30JfgG+MOt33eJk0S8CcFXWSxLEOUg8+MdyLjlknAhwCQ6lBL8BGVSuw1FFXybgT9mmugpqY9/6dlpV7AJB1yizbx2dQmUCQQ471ci9G1PhHqZc6AlUyYkghmD5v57tIn5k1ASLLbZ0sYUBAA3I+Ucy7TPXNUoqLsHYAeXJoerHcaVE4kKAZ8+I4OddIyvZyUhdMS1rOWIAUAFWFMjEJNE3FZEgrnkgYlPlkBy0jZ2k4j9aogvk3XSH2y3CnGEqQoHMMe6WNA8aLvuGV2JVMCqKNAak0oKa+UW+QepAR+xW7v1wJ+Udszt5iQlayUhqYUDlUJh9s+zElgVBQUdMTsDUaR6l3HIBbvPvcddK+cVe8lTgJl33VMUwKlAZeyn5Vial7FIIqVeHyidFkRL9nET4+TR33NNUoqCiCzUGfWppFXu9sb16FlOxUoDVx+dYtG67N2cmXL+whKfAAREyJIUpI4/5hgjfQTyzn1p3SCCCCNzAIIIIAI1TkhlFhkfdG2Oa8lNJmHchZ/6mARVFiQMIJd6UJy6PHUJvBMaJS1OA6Ujk58TEjLSfteA+AjhaOk5wrh8ubHWNU1UoqckJUAKhTHeB7okPR1nSnGnxeMzrE9VIQegfk+6I3RXsOMuiJRbCpE4O4SzKaprlSp0jbbCTZ1sQPVdfYz/JjvWEIDKQEjJmZMebZPT2ZKUpPdZn0bdE4ZDdPIvWF0JspVkE57u6GiTm2nvyMLAhSsi5rhY05RGoQlwkkOAGS2egpEpZrAXBCEp3GhMd8opZZSGpeEeFqSmcrGQMSAHORLjdlkaR6m2hKJycSmBQ1TRwaA7suUSUmxgsFYTTIjf7ozMuqWoEHCc8w+cYbo9nR8uiItik9sk4kodDOSN5pnTMRzy7WO0ftAtYpUggAlqHcH0ibmXYku4BZqcMunxiPl3afZQEtmKBxzOZi0UnwVepteUadmworQAtOcx0g/hwknQaNxid9GSMSpc1MurkBQKX1pEZd0kyZiUqQkOFHEkV0enHPpEpLs8k17KtcwQPCKSaTorK5ZRptVox2YqUoA8CAKFnaOq0KkLl+2llAVcZ0NR749zJAYAbmIagG5sjzjg7IJcJlkauElvGK70FBs9W+9pKAWnS8QFA4z6xok2+V2klaloqgucSWxEHOtHceMcK5skkTFy0g0D4alqDMe6NtskrUQ8lZScxgNDk7AUEWTQlFjCi9JIIT2kvf7VP8xD2JZAE3EClCj3RyDq8xGq75KkZSlJ4lJfx/OUdE+eqUlpclSxmyd+VX0+UNy4RTa/ZMC1oICsdDyrzjxNtCAGxADx+EK9jvtCh2YQUqBPdzbfTSsS9lmlQBGWlCfhBquSOVaPVqtUkhzMA8a7y0SWxk1CpywlYV3HIH4gxrzMRU+TMUGA6M451jv2IkFNpWVBnlkAjIspNImLTZOdrHgIG4R6ggjYxCCCCACCCCACOG+z/ALeb+BXuMd0R20JPo01sylvGnxiJcAQbvsuLMUoXOnQ6x22+2yrPLVMWoJQnM6k6AaqJOgj3IASkJGnmdTFcbcW5VotJkgnspVG3r+sf/Xod8ealuZ0t+KFvk9W/6RbQteGzSUgaFYKlHokhKfOPcray8UVWJRG4oLNzSQx6xI7MbPpSnEoVLc/7RL2y7JbFqtnwMa1Ho5/JqtXdGu59sJE8iVOSJa1UAV3kKfcrQ8DGb6sipAUpBOBQVQ1amUd1y3HIQlMzAlUwgHEQ5D5BL5dI87YzgiyTFHTD4lQTTxjO1upHU4ylp3LkjLtsRnTQtKnCQlyzka4RxrDFPIloKlKCUJDkksABqSco0XFZuylJTrmr8Rz+XSF7b150yVZArufrZnGrIHiCfCOmct8vwmEPHH9Fy/dvrTMUUWFDJFO0UjEs8Qk0SOBBPKI2XtJe8vDMXNJH2VS04TTIhKQfCH/Z3ZtEsY1Ya6DLzz18dY6bVYUqBQUhtHDDd456RrDZ0YSlJvlnDsltWm0ns5g7OezsD3VjUoerjd74n7XJJZSPbFefDnFabR3cqQoTZQwrQoKBG8Vyiz7qtQnSZU4BgtCVNucAt0MZ6kUvlE6INtVIVNqNtkWdUpZlmYe8nCCxy1fl5x3bI7aotqjL7MypjOEqIOIDNiwqNzZb6xFba3NLM5yA8xiBuLHF54f5oWJsldlXLtEuhQqu7c3IjEOsUlGM/wDZMYNRbLpUkCpGW4+6Kztv0l9sFyJNmm4l4pYJWMSXdOLDh+OkWTd9pTMlpWk4gpKVg7wQ4Oe6K7v26kyLUZqE91Z7RLaOXU38WLyjPTS9oim+CLvu1W1CQuYlOBLEEHvHViWY9B4xO7OfST6VaEyTIUgrfCrGFAEAliMIpQ74klIlzZIWuoUKg5nk5p/iIbYu5EC2zZoHdlBk8Fqo3QYvKNPi4O1wWmmpJliypj/EfERX21f0hJsloVZk2dUwpCXOLCKh2AAOhz5wyXLtGi0TbTKT+wmBGLeGDn+YLHSIP6QLmSpaLQwcshRbUOUk8w46CMoRW6poiWV8WK0uVaShU9CEpC3URiOIYjiYNlpGy7fpHXJSiSbKSEgJK+0OIgUcJIYHPWGW4ezVIYkBqMdK5buTxA3ncaJk6XLR9dYAO4D2vCvhHRFxk6kis4UrRZS7ehEkzie4E4jyZ/H5xD/RttVNtltKTLQiUmXMIYHES6QHJLZE5CPO2Sz2aLOkDvFyHoEpoARz/pjt+jqxhE8EDNCv7uGppFdCKWaM9RllwQQR1HOEEEEAEEEEAER20CmkK6e8RIxF7SKAkl/tJ98U1Pqy0PshSlJq8V/cNiExaiQ5KiS+8knPnFhJMKlySVS5i0fZUR0ehjzoezfXVuI3SJCJaWIbKsabwQlQOEUIcR0TKhtYE7jkI1FJrIpSdrBZ09lOlLVholSGJbMAhRGW8QvX3tCu3TpElMpaJImoKgcySpk4iKACpZzUcIbLxsSCo0FTTJ33RG7Q3ZJsUhVpK1HAUNQVOMYfj4REdqlxkrF6jW30v+DpKU3whWvRf+9mGh9gV0AS+emZhjkrxAKFQQCORDiFnaKW1pzZK0gkjOndID55A9YvDPJ0z/BqlS0+rBUXLsG4ORTc8eVKT3uGrdMs41yJbiWU5JArwyjZKsjlSSXJBr1DRqngx/SE2lsQ7Iro+lHzjq2NJ9DlA594eC1D4Ro2utJloKT7vKJC5LOZdnlII7wSMX4jVQ8SYiT+NGqWEyK2wkgLkKo5x+DJiLtF3drLVL3ng7b6x17U2l7TIl/ZSpRb79E/0GNlkJwrALkVrnh0qOR8YpnBa6Nv0d2tfZKsy/bkKp/4yTh5sXHCkSe1ljC5JmAVRnvw6ni1D0MJllmrsttlTyT2a/VzK5BVA+5ixr9mLLWAoEGoIIPEHOKauJbl7KRxgr42soThZsIpRwWy3xKWOYLHdqpymxEFdanEqkob/secLFpsqzbU2Jy2P/ozlQ3d3zhj28n4ky5AAYd9Q4DuoHvP8MWl6j2T9mIWwV4mzW0YlAonshRGRUT3VHjiPmYt622PtZakKPtAdFaHxiqrdYO4Th6M3+Dyiy9k739IsyF+0sd1dWOIanmGPWLa0bqaM4/F7WLN1SyjEFJZiQ+bMWYtWkSGy1k7S1LnAUlpYYapxK1H8L+McW2yTIm9ugEBYORYYwKvzDHxiZ2fnGRYDNNJiwZh/EqiPLDFb+N9l5O2l0RV5WztbUsgghPdHIburnrDbssQm0Sk6lK38MsucJt12I4s6cd/OGTZZ/0g7uHUBo3cVlvjeNKkYSjhssqCCCNjAIIIIAIIIIAIXdu5hTZSRmFoPgX+EMULm3SmkJ4zE/0qis/qxtcsIXbHaUzEBadcxuOojgvGyAKM0ajvcCMlU0Zh0ELibzXZphKWKT7SdD8jxhos1/SFgOcBP1VZfzDu+bx5souLtHXpai1FT5Nt2Wx01NRu15RuNoJBLNGgmU74kdCP8Rmfa5IHfmJbc4J8BEqZZ6LRrssnGsLOSchvOnQZwl/STeHbLTZ0VTLOJX/k0HQE9TwiVvra4AGXZwcRpi1H4U/EtyiHsN14WXNZsSaHMnEMz8TGmnF7tzKy42x/sntgr0PYpss2i0A4PvI0HNNByaJu/ru7eWyWC0VSd+9L8fgIibwulDhcpQSQxSAag5ulWYMddkvdaWEwYvvBgeZQ9eh6RpNZtGsFJo5NntoezV2E0FJy71CDubwrDHMvSSh1uHAz4Zs8R1omWKeQV4CoaqSUqB3OQCPGMSbPZJZcYOqirwd+MLKzSka1g2iYmYpLS0nEHHtnRt6ddxoz6SNrtSZSVTZiu6Ktq+gG8xHXnf0oDMqVo1MshWvgIgF2a0WpYmTgezTVIbClP8Oe/jENNvOCywqRolmZOmCeQy5iyW3JCWQnoG6vE1ZR2anKSz16s78NRnlHQLNKlKlAEFys1I3CnSO+fLQoghTFmVuIqwIO7hCVllVUKO16CUlIY6037xDRsRefb2VCie8juLH3k5Hqlj1iMvixJUAUkEilaRA3Rb5lhnTBhK0zADhJaoJqDllFnHfClyYybUrfA9zrrQbWi0t3ky1SzXeQUnoyh/FCZelqM6dMmCoKmS32E91JPA1V/FEivbBa0qQmzlJW6QcbkEhsXs1amsarHd4ChwG8eEUjFp/Iuni0arbJ9UDQuObUrxG+OTYO8OxtS5BJwzcq5LGTcw46CGNQQpJBApk3L8+EJl6XetKhMliqCFAihoR41jaLi04MpqKWJFibR3Wi0yewVRyCk8QX9zjkTHJtBNwIlyyw4cBQdM/CIdG3alB/RjufE1eqY9YplrUmYpGEYad4FgHauZBzy1jnUJXUiU1yjosCilClAvQsIm9nSfS0K3mtXZ0nw/xEFaZZCOzQATqXanDziZuOYfS5TGmMU6EfGN1yUk3nBZcEEEdByhBBBABBBBABELtZd3byMLthUlWZGTg5cCYmSY8TJeIEHUEeMRJWqLRdNMrobHyT3iHO91f/AFGZexsgVAPPEr/6hu/RawGDZM7x6Rd69QD1jk2SOhzi84FE7OSk07o5gO/WPKtlpSgQXruJT7jDgq7lvpGDdy9w8YjZLov5UJkjY6Sj2Q3In5x5t+yScJWFElIxMpRIpVqnhDt+j17h4x5XdaiCCBXjDZIlay7F6VciCATLQ+9n8DG4XLLr6tHPDEzYbkVLQlDg4QA/LpHQLvXvT5/KJ2T6IesvTIBF3JB9lI5JjYq7UnMJPMRNpu5Y1HnGRd6t6fOJ2z6KPUiLv6Dlfu0P+ERsVdSDmE+ETvoC96fE/KM+gL+74n5Q2T6HkXYvpuOWVA4U+Ed6Lnk/u0fyiJMXep6ke+NvoZ3+UNkn6IeouyJF1Sh9RPgI9pu6X9hP8oiS9CO8eEevRDvh45dEeRdkUq7pbk4E+AjV+iJP7uX/ACiJk2M7xGPQzvEPHLoeRdkQq6ZX7tDfhEa/0NJ/doHQRN+hneIwbEd4h45dDyfpCpu2WKJQkDgKRoXdUt/1aT/CPlDALAd4g9AO8Q8cuifIuyAF0SwGMqW27CI6btuqX2qCJaE4XNAAenVolTYDvEbrLZcLklyYtCEryispquTqgjEZjpMAggggAjDwRmAMARmCCACCCCACCCCACCCCACCCCACCCCACCCCACCCCACCCCACCCCACCCCACCCCACCCCACMRmCAMAxmMERkQAQQQQAQQQQAQQQQAQQQQBw3xImrl4ZK8C3He3A0VpmASRxAiHF228qQ89ISR6zCouFEEns+7klSZYDtRcwnIAshgEALsqw2/sVpXNQZii6VBZASHC8NEOzqmIoxwoRqS3gXVbEBQlzEsoLYFZASpSppxDuHLFJpvSerLGYAWl3RaxiwTakNWavLtVrH1e6ShSRTLC1QXjNquq1qQUidUieCe0UB3sXZYcKaN3H3VYQyRgQBAGwWvGT2ndxPh7VQJHfZjgOBnlhq4sJfjiRd1qRKMvGk95wRMKDhp6sEIOHU4tWyrRhEYgBcmXZbSV+uYEqIZZd/W4PqUAxSQQKHATrWZsUiYmWEqW6go1zJTiJSCTrhYPHUYzAELe93zVzcctMogyVyz2ilBypSCHSEkFICVa1dso4J1wTcOBIQE9nLSfWEk4ZomKQ3Z4QgpxJyYO2FoaIBAC0bgmYXwSFTOylyw4YNiebiIQyu6mWA6W7mQBIjxPuG0NhC0FHZS0BCnxJwKlkpExiFYgJjkoAPdBSQGhojMAL923PMRMkKUEDs0FJUFOogg4UtgFBTUJz7oozDHmPUAEEEEAEEEEAEEEEAEEEEAf/Z"/>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endParaRPr lang="en-US" altLang="en-US" sz="1800" dirty="0">
              <a:latin typeface="Arial" charset="0"/>
            </a:endParaRPr>
          </a:p>
        </p:txBody>
      </p:sp>
      <p:sp>
        <p:nvSpPr>
          <p:cNvPr id="26" name="Rectangle 25"/>
          <p:cNvSpPr/>
          <p:nvPr/>
        </p:nvSpPr>
        <p:spPr>
          <a:xfrm>
            <a:off x="0" y="-84138"/>
            <a:ext cx="6208713" cy="6942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endParaRPr lang="en-US" altLang="en-US" sz="1800" dirty="0">
              <a:solidFill>
                <a:srgbClr val="FFFFFF"/>
              </a:solidFill>
            </a:endParaRPr>
          </a:p>
        </p:txBody>
      </p:sp>
      <p:pic>
        <p:nvPicPr>
          <p:cNvPr id="16387"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5388" y="6008688"/>
            <a:ext cx="1431925"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6738600" y="3819716"/>
            <a:ext cx="49752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390"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 y="2905125"/>
            <a:ext cx="6072188"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500" y="309563"/>
            <a:ext cx="4352925"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208713" y="1698841"/>
            <a:ext cx="5981700" cy="1669617"/>
          </a:xfrm>
        </p:spPr>
        <p:txBody>
          <a:bodyPr>
            <a:noAutofit/>
          </a:bodyPr>
          <a:lstStyle/>
          <a:p>
            <a:r>
              <a:rPr lang="en-US" altLang="en-US" sz="4000" b="1" dirty="0">
                <a:ea typeface="Arial" charset="0"/>
                <a:cs typeface="Arial" charset="0"/>
              </a:rPr>
              <a:t>Dual Lot Single Title, Boundary Realignment &amp; House Relocation</a:t>
            </a:r>
            <a:endParaRPr lang="en-US" altLang="en-US" sz="4000" dirty="0">
              <a:latin typeface="Arial" charset="0"/>
              <a:cs typeface="Arial" charset="0"/>
            </a:endParaRPr>
          </a:p>
        </p:txBody>
      </p:sp>
      <p:sp>
        <p:nvSpPr>
          <p:cNvPr id="10" name="Title 1"/>
          <p:cNvSpPr txBox="1">
            <a:spLocks/>
          </p:cNvSpPr>
          <p:nvPr/>
        </p:nvSpPr>
        <p:spPr>
          <a:xfrm>
            <a:off x="6208702" y="4221596"/>
            <a:ext cx="5981700" cy="16696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4000" b="1" dirty="0">
                <a:solidFill>
                  <a:schemeClr val="accent5"/>
                </a:solidFill>
                <a:ea typeface="Arial" charset="0"/>
                <a:cs typeface="Arial" charset="0"/>
              </a:rPr>
              <a:t>SCALING OFF AERIAL PHOTOGRAPHS</a:t>
            </a:r>
            <a:endParaRPr lang="en-US" altLang="en-US" sz="4000" dirty="0">
              <a:solidFill>
                <a:schemeClr val="accent5"/>
              </a:solidFill>
              <a:latin typeface="Arial" charset="0"/>
              <a:cs typeface="Arial" charset="0"/>
            </a:endParaRPr>
          </a:p>
        </p:txBody>
      </p:sp>
    </p:spTree>
    <p:extLst>
      <p:ext uri="{BB962C8B-B14F-4D97-AF65-F5344CB8AC3E}">
        <p14:creationId xmlns:p14="http://schemas.microsoft.com/office/powerpoint/2010/main" val="4021260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7" name="Title 1"/>
          <p:cNvSpPr txBox="1">
            <a:spLocks/>
          </p:cNvSpPr>
          <p:nvPr/>
        </p:nvSpPr>
        <p:spPr bwMode="auto">
          <a:xfrm>
            <a:off x="407368" y="101467"/>
            <a:ext cx="9179977"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Scaling Off Aerial Photographs - </a:t>
            </a:r>
          </a:p>
        </p:txBody>
      </p:sp>
      <p:sp>
        <p:nvSpPr>
          <p:cNvPr id="9" name="Content Placeholder 2"/>
          <p:cNvSpPr txBox="1">
            <a:spLocks/>
          </p:cNvSpPr>
          <p:nvPr/>
        </p:nvSpPr>
        <p:spPr>
          <a:xfrm>
            <a:off x="119336" y="537936"/>
            <a:ext cx="11809428" cy="47158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1) </a:t>
            </a:r>
            <a:r>
              <a:rPr lang="en-US" altLang="en-US" sz="2800" dirty="0">
                <a:solidFill>
                  <a:srgbClr val="FF0000"/>
                </a:solidFill>
                <a:latin typeface="Century Gothic" panose="020B0502020202020204" pitchFamily="34" charset="0"/>
              </a:rPr>
              <a:t>Electronic Method </a:t>
            </a:r>
            <a:r>
              <a:rPr lang="en-US" altLang="en-US" sz="2800" dirty="0">
                <a:latin typeface="Century Gothic" panose="020B0502020202020204" pitchFamily="34" charset="0"/>
              </a:rPr>
              <a:t>Using Mapping Tools “Ruler” Function</a:t>
            </a: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a:t>
            </a:r>
            <a:r>
              <a:rPr lang="en-US" altLang="en-US" sz="2800" dirty="0" err="1">
                <a:latin typeface="Century Gothic" panose="020B0502020202020204" pitchFamily="34" charset="0"/>
              </a:rPr>
              <a:t>Investar</a:t>
            </a:r>
            <a:r>
              <a:rPr lang="en-US" altLang="en-US" sz="2800" dirty="0">
                <a:latin typeface="Century Gothic" panose="020B0502020202020204" pitchFamily="34" charset="0"/>
              </a:rPr>
              <a:t> – My Valuer / </a:t>
            </a:r>
            <a:r>
              <a:rPr lang="en-US" altLang="en-US" sz="2800" dirty="0" err="1">
                <a:latin typeface="Century Gothic" panose="020B0502020202020204" pitchFamily="34" charset="0"/>
              </a:rPr>
              <a:t>Pricefinder</a:t>
            </a:r>
            <a:r>
              <a:rPr lang="en-US" altLang="en-US" sz="2800" dirty="0">
                <a:latin typeface="Century Gothic" panose="020B0502020202020204" pitchFamily="34" charset="0"/>
              </a:rPr>
              <a:t>; RP Data etc.)</a:t>
            </a:r>
          </a:p>
          <a:p>
            <a:pPr marL="685800" indent="-685800" algn="l">
              <a:buClr>
                <a:schemeClr val="accent1"/>
              </a:buClr>
              <a:buSzPct val="75000"/>
              <a:buFont typeface="Wingdings 2" panose="05020102010507070707" pitchFamily="18" charset="2"/>
              <a:buChar char=""/>
            </a:pPr>
            <a:endParaRPr lang="en-US" altLang="en-US" sz="2800" dirty="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endParaRPr lang="en-US" altLang="en-US" sz="2800" dirty="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endParaRPr lang="en-US" altLang="en-US" sz="2800" dirty="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endParaRPr lang="en-US" altLang="en-US" sz="2800" dirty="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endParaRPr lang="en-US" altLang="en-US" sz="2800" dirty="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endParaRPr lang="en-US" altLang="en-US" sz="2800" dirty="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endParaRPr lang="en-US" altLang="en-US" sz="2800" dirty="0">
              <a:latin typeface="Century Gothic" panose="020B0502020202020204" pitchFamily="34" charset="0"/>
            </a:endParaRPr>
          </a:p>
          <a:p>
            <a:pPr algn="l">
              <a:buClr>
                <a:schemeClr val="accent1"/>
              </a:buClr>
              <a:buSzPct val="75000"/>
            </a:pPr>
            <a:endParaRPr lang="en-US" altLang="en-US" sz="2800" dirty="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2) </a:t>
            </a:r>
            <a:r>
              <a:rPr lang="en-US" altLang="en-US" sz="2800" dirty="0">
                <a:solidFill>
                  <a:srgbClr val="FF0000"/>
                </a:solidFill>
                <a:latin typeface="Century Gothic" panose="020B0502020202020204" pitchFamily="34" charset="0"/>
              </a:rPr>
              <a:t>Manual Method </a:t>
            </a:r>
            <a:r>
              <a:rPr lang="en-US" altLang="en-US" sz="2800" dirty="0">
                <a:latin typeface="Century Gothic" panose="020B0502020202020204" pitchFamily="34" charset="0"/>
              </a:rPr>
              <a:t>– Our focus!!!</a:t>
            </a:r>
          </a:p>
        </p:txBody>
      </p:sp>
      <p:pic>
        <p:nvPicPr>
          <p:cNvPr id="10"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66346" t="39284" r="2713" b="22336"/>
          <a:stretch/>
        </p:blipFill>
        <p:spPr bwMode="auto">
          <a:xfrm>
            <a:off x="407367" y="1600166"/>
            <a:ext cx="11471453" cy="4000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le 10"/>
          <p:cNvSpPr/>
          <p:nvPr/>
        </p:nvSpPr>
        <p:spPr>
          <a:xfrm rot="517364">
            <a:off x="740946" y="3141200"/>
            <a:ext cx="4017818" cy="216717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11014363" y="1133701"/>
            <a:ext cx="290945" cy="58426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78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3" name="Title 1"/>
          <p:cNvSpPr txBox="1">
            <a:spLocks/>
          </p:cNvSpPr>
          <p:nvPr/>
        </p:nvSpPr>
        <p:spPr bwMode="auto">
          <a:xfrm>
            <a:off x="407368" y="170742"/>
            <a:ext cx="9872705"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Manually Scaling Off Aerial Photographs - </a:t>
            </a:r>
          </a:p>
        </p:txBody>
      </p:sp>
      <p:sp>
        <p:nvSpPr>
          <p:cNvPr id="14" name="Content Placeholder 2"/>
          <p:cNvSpPr txBox="1">
            <a:spLocks/>
          </p:cNvSpPr>
          <p:nvPr/>
        </p:nvSpPr>
        <p:spPr>
          <a:xfrm>
            <a:off x="119336" y="856601"/>
            <a:ext cx="12072664" cy="47158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sz="2800" dirty="0">
                <a:solidFill>
                  <a:srgbClr val="FF0000"/>
                </a:solidFill>
                <a:latin typeface="Century Gothic" panose="020B0502020202020204" pitchFamily="34" charset="0"/>
              </a:rPr>
              <a:t>Very useful &amp; practical skill </a:t>
            </a:r>
            <a:r>
              <a:rPr lang="en-US" altLang="en-US" sz="2800" dirty="0">
                <a:latin typeface="Century Gothic" panose="020B0502020202020204" pitchFamily="34" charset="0"/>
              </a:rPr>
              <a:t>for many aspects of property:</a:t>
            </a:r>
          </a:p>
          <a:p>
            <a:pPr marL="1143000" lvl="1" indent="-685800" algn="l">
              <a:buClr>
                <a:schemeClr val="accent1"/>
              </a:buClr>
              <a:buSzPct val="75000"/>
              <a:buFont typeface="Wingdings" panose="05000000000000000000" pitchFamily="2" charset="2"/>
              <a:buChar char="v"/>
            </a:pPr>
            <a:r>
              <a:rPr lang="en-US" altLang="en-US" sz="2800" dirty="0">
                <a:latin typeface="Century Gothic" panose="020B0502020202020204" pitchFamily="34" charset="0"/>
              </a:rPr>
              <a:t>Subdivision, Multi-unit, Reno, Construction, House move etc.</a:t>
            </a:r>
          </a:p>
          <a:p>
            <a:pPr marL="1143000" lvl="1" indent="-685800" algn="l">
              <a:buClr>
                <a:schemeClr val="accent1"/>
              </a:buClr>
              <a:buSzPct val="75000"/>
              <a:buFont typeface="Wingdings" panose="05000000000000000000" pitchFamily="2" charset="2"/>
              <a:buChar char="v"/>
            </a:pPr>
            <a:r>
              <a:rPr lang="en-US" altLang="en-US" sz="2800" dirty="0">
                <a:latin typeface="Century Gothic" panose="020B0502020202020204" pitchFamily="34" charset="0"/>
              </a:rPr>
              <a:t>Use in due diligence prior to site inspection</a:t>
            </a:r>
          </a:p>
          <a:p>
            <a:pPr marL="1143000" lvl="1" indent="-685800" algn="l">
              <a:buClr>
                <a:schemeClr val="accent1"/>
              </a:buClr>
              <a:buSzPct val="75000"/>
              <a:buFont typeface="Wingdings" panose="05000000000000000000" pitchFamily="2" charset="2"/>
              <a:buChar char="v"/>
            </a:pPr>
            <a:r>
              <a:rPr lang="en-US" altLang="en-US" sz="2800" dirty="0">
                <a:latin typeface="Century Gothic" panose="020B0502020202020204" pitchFamily="34" charset="0"/>
              </a:rPr>
              <a:t>Use in planning - post inspection &amp; on-site measurement</a:t>
            </a:r>
          </a:p>
          <a:p>
            <a:pPr marL="685800" indent="-685800" algn="l">
              <a:buClr>
                <a:schemeClr val="accent1"/>
              </a:buClr>
              <a:buSzPct val="75000"/>
              <a:buFont typeface="Wingdings 2" panose="05020102010507070707" pitchFamily="18" charset="2"/>
              <a:buChar char=""/>
            </a:pPr>
            <a:endParaRPr lang="en-US" altLang="en-US" sz="2800" dirty="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r>
              <a:rPr lang="en-US" altLang="en-US" sz="2800" dirty="0">
                <a:solidFill>
                  <a:srgbClr val="FF0000"/>
                </a:solidFill>
                <a:latin typeface="Century Gothic" panose="020B0502020202020204" pitchFamily="34" charset="0"/>
              </a:rPr>
              <a:t>Tools required:</a:t>
            </a:r>
          </a:p>
          <a:p>
            <a:pPr marL="1143000" lvl="1" indent="-685800" algn="l">
              <a:buClr>
                <a:schemeClr val="accent1"/>
              </a:buClr>
              <a:buSzPct val="75000"/>
              <a:buFont typeface="Wingdings" panose="05000000000000000000" pitchFamily="2" charset="2"/>
              <a:buChar char="v"/>
            </a:pPr>
            <a:r>
              <a:rPr lang="en-US" altLang="en-US" sz="2800" dirty="0">
                <a:latin typeface="Century Gothic" panose="020B0502020202020204" pitchFamily="34" charset="0"/>
              </a:rPr>
              <a:t>Aerial photo – (printed A4)</a:t>
            </a:r>
          </a:p>
          <a:p>
            <a:pPr marL="1143000" lvl="1" indent="-685800" algn="l">
              <a:buClr>
                <a:schemeClr val="accent1"/>
              </a:buClr>
              <a:buSzPct val="75000"/>
              <a:buFont typeface="Wingdings" panose="05000000000000000000" pitchFamily="2" charset="2"/>
              <a:buChar char="v"/>
            </a:pPr>
            <a:r>
              <a:rPr lang="en-US" altLang="en-US" sz="2800" dirty="0">
                <a:latin typeface="Century Gothic" panose="020B0502020202020204" pitchFamily="34" charset="0"/>
              </a:rPr>
              <a:t>Dimensioned site plan </a:t>
            </a:r>
          </a:p>
          <a:p>
            <a:pPr lvl="1" algn="l">
              <a:buClr>
                <a:schemeClr val="accent1"/>
              </a:buClr>
              <a:buSzPct val="75000"/>
            </a:pPr>
            <a:r>
              <a:rPr lang="en-US" altLang="en-US" sz="2800" dirty="0">
                <a:latin typeface="Century Gothic" panose="020B0502020202020204" pitchFamily="34" charset="0"/>
              </a:rPr>
              <a:t>       (source: RP Data, </a:t>
            </a:r>
            <a:r>
              <a:rPr lang="en-US" altLang="en-US" sz="2800" dirty="0" err="1">
                <a:latin typeface="Century Gothic" panose="020B0502020202020204" pitchFamily="34" charset="0"/>
              </a:rPr>
              <a:t>PriceFinder</a:t>
            </a:r>
            <a:r>
              <a:rPr lang="en-US" altLang="en-US" sz="2800" dirty="0">
                <a:latin typeface="Century Gothic" panose="020B0502020202020204" pitchFamily="34" charset="0"/>
              </a:rPr>
              <a:t> </a:t>
            </a:r>
            <a:r>
              <a:rPr lang="en-US" altLang="en-US" sz="2800" dirty="0" err="1">
                <a:latin typeface="Century Gothic" panose="020B0502020202020204" pitchFamily="34" charset="0"/>
              </a:rPr>
              <a:t>etc</a:t>
            </a:r>
            <a:r>
              <a:rPr lang="en-US" altLang="en-US" sz="2800" dirty="0">
                <a:latin typeface="Century Gothic" panose="020B0502020202020204" pitchFamily="34" charset="0"/>
              </a:rPr>
              <a:t>)</a:t>
            </a:r>
          </a:p>
          <a:p>
            <a:pPr marL="1143000" lvl="1" indent="-685800" algn="l">
              <a:buClr>
                <a:schemeClr val="accent1"/>
              </a:buClr>
              <a:buSzPct val="75000"/>
              <a:buFont typeface="Wingdings" panose="05000000000000000000" pitchFamily="2" charset="2"/>
              <a:buChar char="v"/>
            </a:pPr>
            <a:r>
              <a:rPr lang="en-US" altLang="en-US" sz="2800" dirty="0">
                <a:latin typeface="Century Gothic" panose="020B0502020202020204" pitchFamily="34" charset="0"/>
              </a:rPr>
              <a:t>Clear ruler</a:t>
            </a:r>
          </a:p>
          <a:p>
            <a:pPr marL="1143000" lvl="1" indent="-685800" algn="l">
              <a:buClr>
                <a:schemeClr val="accent1"/>
              </a:buClr>
              <a:buSzPct val="75000"/>
              <a:buFont typeface="Wingdings" panose="05000000000000000000" pitchFamily="2" charset="2"/>
              <a:buChar char="v"/>
            </a:pPr>
            <a:r>
              <a:rPr lang="en-US" altLang="en-US" sz="2800" dirty="0">
                <a:latin typeface="Century Gothic" panose="020B0502020202020204" pitchFamily="34" charset="0"/>
              </a:rPr>
              <a:t>Calculator</a:t>
            </a:r>
          </a:p>
        </p:txBody>
      </p:sp>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587" t="50804" r="20848" b="21494"/>
          <a:stretch/>
        </p:blipFill>
        <p:spPr bwMode="auto">
          <a:xfrm>
            <a:off x="6155668" y="2676886"/>
            <a:ext cx="3029527" cy="1877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219" t="39536" r="11457" b="40937"/>
          <a:stretch/>
        </p:blipFill>
        <p:spPr bwMode="auto">
          <a:xfrm>
            <a:off x="9338622" y="3283164"/>
            <a:ext cx="2592121" cy="2672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7967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bwMode="auto">
          <a:xfrm>
            <a:off x="407368" y="586392"/>
            <a:ext cx="1546123"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Tips - </a:t>
            </a:r>
          </a:p>
        </p:txBody>
      </p:sp>
      <p:sp>
        <p:nvSpPr>
          <p:cNvPr id="5" name="Content Placeholder 2"/>
          <p:cNvSpPr txBox="1">
            <a:spLocks/>
          </p:cNvSpPr>
          <p:nvPr/>
        </p:nvSpPr>
        <p:spPr>
          <a:xfrm>
            <a:off x="119336" y="1161412"/>
            <a:ext cx="7375973" cy="28148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Be aware of </a:t>
            </a:r>
            <a:r>
              <a:rPr lang="en-US" altLang="en-US" sz="2800" dirty="0">
                <a:solidFill>
                  <a:srgbClr val="FF0000"/>
                </a:solidFill>
                <a:latin typeface="Century Gothic" panose="020B0502020202020204" pitchFamily="34" charset="0"/>
              </a:rPr>
              <a:t>shadows</a:t>
            </a:r>
            <a:r>
              <a:rPr lang="en-US" altLang="en-US" sz="2800" dirty="0">
                <a:latin typeface="Century Gothic" panose="020B0502020202020204" pitchFamily="34" charset="0"/>
              </a:rPr>
              <a:t> in aerial photos</a:t>
            </a: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Be aware of </a:t>
            </a:r>
            <a:r>
              <a:rPr lang="en-US" altLang="en-US" sz="2800" dirty="0">
                <a:solidFill>
                  <a:srgbClr val="FF0000"/>
                </a:solidFill>
                <a:latin typeface="Century Gothic" panose="020B0502020202020204" pitchFamily="34" charset="0"/>
              </a:rPr>
              <a:t>angle of photo </a:t>
            </a:r>
            <a:r>
              <a:rPr lang="en-US" altLang="en-US" sz="2800" dirty="0">
                <a:latin typeface="Century Gothic" panose="020B0502020202020204" pitchFamily="34" charset="0"/>
              </a:rPr>
              <a:t>– not necessarily 100% over rooftop</a:t>
            </a:r>
          </a:p>
          <a:p>
            <a:pPr marL="685800" indent="-685800" algn="l">
              <a:buClr>
                <a:schemeClr val="accent1"/>
              </a:buClr>
              <a:buSzPct val="75000"/>
              <a:buFont typeface="Wingdings 2" panose="05020102010507070707" pitchFamily="18" charset="2"/>
              <a:buChar char=""/>
            </a:pPr>
            <a:r>
              <a:rPr lang="en-US" altLang="en-US" sz="2800" dirty="0">
                <a:solidFill>
                  <a:srgbClr val="FF0000"/>
                </a:solidFill>
                <a:latin typeface="Century Gothic" panose="020B0502020202020204" pitchFamily="34" charset="0"/>
              </a:rPr>
              <a:t>Line thickness </a:t>
            </a:r>
            <a:r>
              <a:rPr lang="en-US" altLang="en-US" sz="2800" dirty="0">
                <a:latin typeface="Century Gothic" panose="020B0502020202020204" pitchFamily="34" charset="0"/>
              </a:rPr>
              <a:t>can have an effect - Be consistent e.g. measure from </a:t>
            </a:r>
            <a:r>
              <a:rPr lang="en-US" altLang="en-US" sz="2800" dirty="0" err="1">
                <a:latin typeface="Century Gothic" panose="020B0502020202020204" pitchFamily="34" charset="0"/>
              </a:rPr>
              <a:t>centre</a:t>
            </a:r>
            <a:r>
              <a:rPr lang="en-US" altLang="en-US" sz="2800" dirty="0">
                <a:latin typeface="Century Gothic" panose="020B0502020202020204" pitchFamily="34" charset="0"/>
              </a:rPr>
              <a:t> of line</a:t>
            </a: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Measure accurately to the </a:t>
            </a:r>
            <a:r>
              <a:rPr lang="en-US" altLang="en-US" sz="2800" dirty="0">
                <a:solidFill>
                  <a:srgbClr val="FF0000"/>
                </a:solidFill>
                <a:latin typeface="Century Gothic" panose="020B0502020202020204" pitchFamily="34" charset="0"/>
              </a:rPr>
              <a:t>millimeter </a:t>
            </a: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Results are </a:t>
            </a:r>
            <a:r>
              <a:rPr lang="en-US" altLang="en-US" sz="2800" dirty="0">
                <a:solidFill>
                  <a:srgbClr val="FF0000"/>
                </a:solidFill>
                <a:latin typeface="Century Gothic" panose="020B0502020202020204" pitchFamily="34" charset="0"/>
              </a:rPr>
              <a:t>indicative measurements </a:t>
            </a:r>
            <a:r>
              <a:rPr lang="en-US" altLang="en-US" sz="2800" dirty="0">
                <a:latin typeface="Century Gothic" panose="020B0502020202020204" pitchFamily="34" charset="0"/>
              </a:rPr>
              <a:t>only – must be ground-</a:t>
            </a:r>
            <a:r>
              <a:rPr lang="en-US" altLang="en-US" sz="2800" dirty="0" err="1">
                <a:latin typeface="Century Gothic" panose="020B0502020202020204" pitchFamily="34" charset="0"/>
              </a:rPr>
              <a:t>truthed</a:t>
            </a:r>
            <a:r>
              <a:rPr lang="en-US" altLang="en-US" sz="2800" dirty="0">
                <a:latin typeface="Century Gothic" panose="020B0502020202020204" pitchFamily="34" charset="0"/>
              </a:rPr>
              <a:t> or surveyed to confirm</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587" t="50804" r="20848" b="21494"/>
          <a:stretch/>
        </p:blipFill>
        <p:spPr bwMode="auto">
          <a:xfrm>
            <a:off x="7315201" y="2379414"/>
            <a:ext cx="4724400" cy="292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2242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bwMode="auto">
          <a:xfrm>
            <a:off x="19428" y="406277"/>
            <a:ext cx="940165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Example – Manually Calculating Scale</a:t>
            </a:r>
          </a:p>
        </p:txBody>
      </p:sp>
      <p:pic>
        <p:nvPicPr>
          <p:cNvPr id="5" name="Picture 4"/>
          <p:cNvPicPr/>
          <p:nvPr/>
        </p:nvPicPr>
        <p:blipFill rotWithShape="1">
          <a:blip r:embed="rId2">
            <a:extLst>
              <a:ext uri="{28A0092B-C50C-407E-A947-70E740481C1C}">
                <a14:useLocalDpi xmlns:a14="http://schemas.microsoft.com/office/drawing/2010/main" val="0"/>
              </a:ext>
            </a:extLst>
          </a:blip>
          <a:srcRect l="66210" t="49839" r="20835" b="21939"/>
          <a:stretch/>
        </p:blipFill>
        <p:spPr bwMode="auto">
          <a:xfrm rot="10800000">
            <a:off x="144123" y="944225"/>
            <a:ext cx="8231505" cy="5040276"/>
          </a:xfrm>
          <a:prstGeom prst="rect">
            <a:avLst/>
          </a:prstGeom>
          <a:noFill/>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219" t="39536" r="11457" b="40937"/>
          <a:stretch/>
        </p:blipFill>
        <p:spPr bwMode="auto">
          <a:xfrm rot="5400000">
            <a:off x="9102465" y="-40181"/>
            <a:ext cx="2592121" cy="2672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536750" y="3149589"/>
            <a:ext cx="1723549" cy="830997"/>
          </a:xfrm>
          <a:prstGeom prst="rect">
            <a:avLst/>
          </a:prstGeom>
          <a:solidFill>
            <a:schemeClr val="accent1"/>
          </a:solidFill>
        </p:spPr>
        <p:txBody>
          <a:bodyPr wrap="none" rtlCol="0">
            <a:spAutoFit/>
          </a:bodyPr>
          <a:lstStyle/>
          <a:p>
            <a:r>
              <a:rPr lang="en-US" b="1" dirty="0"/>
              <a:t>Distance </a:t>
            </a:r>
          </a:p>
          <a:p>
            <a:r>
              <a:rPr lang="en-US" b="1" dirty="0"/>
              <a:t>on ground</a:t>
            </a:r>
          </a:p>
        </p:txBody>
      </p:sp>
      <p:sp>
        <p:nvSpPr>
          <p:cNvPr id="8" name="TextBox 7"/>
          <p:cNvSpPr txBox="1"/>
          <p:nvPr/>
        </p:nvSpPr>
        <p:spPr>
          <a:xfrm>
            <a:off x="4089834" y="5983327"/>
            <a:ext cx="1569660" cy="830997"/>
          </a:xfrm>
          <a:prstGeom prst="rect">
            <a:avLst/>
          </a:prstGeom>
          <a:solidFill>
            <a:schemeClr val="accent1"/>
          </a:solidFill>
        </p:spPr>
        <p:txBody>
          <a:bodyPr wrap="none" rtlCol="0">
            <a:spAutoFit/>
          </a:bodyPr>
          <a:lstStyle/>
          <a:p>
            <a:r>
              <a:rPr lang="en-US" b="1" dirty="0"/>
              <a:t>Distance </a:t>
            </a:r>
          </a:p>
          <a:p>
            <a:r>
              <a:rPr lang="en-US" b="1" dirty="0"/>
              <a:t>on map</a:t>
            </a:r>
          </a:p>
        </p:txBody>
      </p:sp>
      <p:sp>
        <p:nvSpPr>
          <p:cNvPr id="9" name="Down Arrow 8"/>
          <p:cNvSpPr/>
          <p:nvPr/>
        </p:nvSpPr>
        <p:spPr>
          <a:xfrm flipV="1">
            <a:off x="4698674" y="5179775"/>
            <a:ext cx="351979" cy="66500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flipV="1">
            <a:off x="10198945" y="2355023"/>
            <a:ext cx="351979" cy="66500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064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66210" t="49839" r="20835" b="21939"/>
          <a:stretch/>
        </p:blipFill>
        <p:spPr bwMode="auto">
          <a:xfrm rot="10800000">
            <a:off x="144123" y="944225"/>
            <a:ext cx="8231505" cy="5040276"/>
          </a:xfrm>
          <a:prstGeom prst="rect">
            <a:avLst/>
          </a:prstGeom>
          <a:noFill/>
          <a:ln>
            <a:noFill/>
          </a:ln>
          <a:extLst>
            <a:ext uri="{53640926-AAD7-44D8-BBD7-CCE9431645EC}">
              <a14:shadowObscured xmlns:a14="http://schemas.microsoft.com/office/drawing/2010/main"/>
            </a:ext>
          </a:extLst>
        </p:spPr>
      </p:pic>
      <p:sp>
        <p:nvSpPr>
          <p:cNvPr id="5" name="Title 1"/>
          <p:cNvSpPr txBox="1">
            <a:spLocks/>
          </p:cNvSpPr>
          <p:nvPr/>
        </p:nvSpPr>
        <p:spPr bwMode="auto">
          <a:xfrm>
            <a:off x="5573" y="392422"/>
            <a:ext cx="809105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Example- Calculating Scale</a:t>
            </a:r>
          </a:p>
        </p:txBody>
      </p:sp>
      <p:sp>
        <p:nvSpPr>
          <p:cNvPr id="6" name="TextBox 5"/>
          <p:cNvSpPr txBox="1"/>
          <p:nvPr/>
        </p:nvSpPr>
        <p:spPr>
          <a:xfrm rot="5400000">
            <a:off x="367992" y="3138259"/>
            <a:ext cx="1096775" cy="461665"/>
          </a:xfrm>
          <a:prstGeom prst="rect">
            <a:avLst/>
          </a:prstGeom>
          <a:solidFill>
            <a:schemeClr val="bg1"/>
          </a:solidFill>
        </p:spPr>
        <p:txBody>
          <a:bodyPr wrap="none" rtlCol="0">
            <a:spAutoFit/>
          </a:bodyPr>
          <a:lstStyle/>
          <a:p>
            <a:r>
              <a:rPr lang="en-US" b="1" dirty="0"/>
              <a:t>ROAD</a:t>
            </a:r>
          </a:p>
        </p:txBody>
      </p:sp>
      <p:sp>
        <p:nvSpPr>
          <p:cNvPr id="7" name="Content Placeholder 2"/>
          <p:cNvSpPr txBox="1">
            <a:spLocks/>
          </p:cNvSpPr>
          <p:nvPr/>
        </p:nvSpPr>
        <p:spPr>
          <a:xfrm>
            <a:off x="8783783" y="620500"/>
            <a:ext cx="3408218" cy="47158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chemeClr val="accent1"/>
              </a:buClr>
              <a:buSzPct val="75000"/>
              <a:buAutoNum type="arabicParenR"/>
            </a:pPr>
            <a:r>
              <a:rPr lang="en-US" altLang="en-US" dirty="0">
                <a:solidFill>
                  <a:srgbClr val="FF0000"/>
                </a:solidFill>
                <a:latin typeface="Century Gothic" panose="020B0502020202020204" pitchFamily="34" charset="0"/>
              </a:rPr>
              <a:t>Measure Boundaries </a:t>
            </a:r>
            <a:r>
              <a:rPr lang="en-US" altLang="en-US" dirty="0">
                <a:latin typeface="Century Gothic" panose="020B0502020202020204" pitchFamily="34" charset="0"/>
              </a:rPr>
              <a:t>on Printout</a:t>
            </a:r>
          </a:p>
          <a:p>
            <a:pPr marL="457200" indent="-457200" algn="l">
              <a:buClr>
                <a:schemeClr val="accent1"/>
              </a:buClr>
              <a:buSzPct val="75000"/>
              <a:buAutoNum type="arabicParenR"/>
            </a:pPr>
            <a:r>
              <a:rPr lang="en-US" altLang="en-US" dirty="0" err="1">
                <a:solidFill>
                  <a:srgbClr val="FF0000"/>
                </a:solidFill>
                <a:latin typeface="Century Gothic" panose="020B0502020202020204" pitchFamily="34" charset="0"/>
              </a:rPr>
              <a:t>Calc</a:t>
            </a:r>
            <a:r>
              <a:rPr lang="en-US" altLang="en-US" dirty="0">
                <a:solidFill>
                  <a:srgbClr val="FF0000"/>
                </a:solidFill>
                <a:latin typeface="Century Gothic" panose="020B0502020202020204" pitchFamily="34" charset="0"/>
              </a:rPr>
              <a:t> Scale </a:t>
            </a:r>
            <a:r>
              <a:rPr lang="en-US" altLang="en-US" dirty="0">
                <a:latin typeface="Century Gothic" panose="020B0502020202020204" pitchFamily="34" charset="0"/>
              </a:rPr>
              <a:t>(1cm on map = X m on ground)</a:t>
            </a:r>
          </a:p>
          <a:p>
            <a:pPr marL="457200" indent="-457200" algn="l">
              <a:buClr>
                <a:schemeClr val="accent1"/>
              </a:buClr>
              <a:buSzPct val="75000"/>
              <a:buAutoNum type="arabicParenR"/>
            </a:pPr>
            <a:r>
              <a:rPr lang="en-US" altLang="en-US" dirty="0">
                <a:latin typeface="Century Gothic" panose="020B0502020202020204" pitchFamily="34" charset="0"/>
              </a:rPr>
              <a:t>Formula: </a:t>
            </a:r>
            <a:r>
              <a:rPr lang="en-US" altLang="en-US" dirty="0">
                <a:solidFill>
                  <a:srgbClr val="FF0000"/>
                </a:solidFill>
                <a:latin typeface="Century Gothic" panose="020B0502020202020204" pitchFamily="34" charset="0"/>
              </a:rPr>
              <a:t>length on ground / length on map</a:t>
            </a:r>
          </a:p>
          <a:p>
            <a:pPr lvl="1" algn="l">
              <a:buClr>
                <a:schemeClr val="accent1"/>
              </a:buClr>
              <a:buSzPct val="75000"/>
            </a:pPr>
            <a:r>
              <a:rPr lang="en-US" altLang="en-US" sz="1800" dirty="0">
                <a:latin typeface="Century Gothic" panose="020B0502020202020204" pitchFamily="34" charset="0"/>
              </a:rPr>
              <a:t>a) 20m / 10.3cm = 1.94</a:t>
            </a:r>
          </a:p>
          <a:p>
            <a:pPr lvl="1" algn="l">
              <a:buClr>
                <a:schemeClr val="accent1"/>
              </a:buClr>
              <a:buSzPct val="75000"/>
            </a:pPr>
            <a:r>
              <a:rPr lang="en-US" altLang="en-US" sz="1800" dirty="0">
                <a:latin typeface="Century Gothic" panose="020B0502020202020204" pitchFamily="34" charset="0"/>
              </a:rPr>
              <a:t>b) 40.5m / 20.8cm = 1.95</a:t>
            </a:r>
          </a:p>
          <a:p>
            <a:pPr lvl="1" algn="l">
              <a:buClr>
                <a:schemeClr val="accent1"/>
              </a:buClr>
              <a:buSzPct val="75000"/>
            </a:pPr>
            <a:endParaRPr lang="en-US" altLang="en-US" sz="1800" dirty="0">
              <a:latin typeface="Century Gothic" panose="020B0502020202020204" pitchFamily="34" charset="0"/>
            </a:endParaRPr>
          </a:p>
          <a:p>
            <a:pPr lvl="1" algn="l">
              <a:buClr>
                <a:schemeClr val="accent1"/>
              </a:buClr>
              <a:buSzPct val="75000"/>
            </a:pPr>
            <a:r>
              <a:rPr lang="en-US" altLang="en-US" sz="2400" dirty="0">
                <a:solidFill>
                  <a:srgbClr val="FF0000"/>
                </a:solidFill>
                <a:latin typeface="Century Gothic" panose="020B0502020202020204" pitchFamily="34" charset="0"/>
              </a:rPr>
              <a:t>Scale = </a:t>
            </a:r>
          </a:p>
          <a:p>
            <a:pPr lvl="1" algn="l">
              <a:buClr>
                <a:schemeClr val="accent1"/>
              </a:buClr>
              <a:buSzPct val="75000"/>
            </a:pPr>
            <a:r>
              <a:rPr lang="en-US" altLang="en-US" sz="2400" dirty="0">
                <a:latin typeface="Century Gothic" panose="020B0502020202020204" pitchFamily="34" charset="0"/>
              </a:rPr>
              <a:t>1 cm on map = 1.95 m on ground</a:t>
            </a:r>
          </a:p>
          <a:p>
            <a:pPr lvl="1" algn="l">
              <a:buClr>
                <a:schemeClr val="accent1"/>
              </a:buClr>
              <a:buSzPct val="75000"/>
            </a:pPr>
            <a:endParaRPr lang="en-US" altLang="en-US" sz="1800" dirty="0">
              <a:latin typeface="Century Gothic" panose="020B0502020202020204" pitchFamily="34" charset="0"/>
            </a:endParaRPr>
          </a:p>
          <a:p>
            <a:pPr marL="742950" lvl="1" indent="-285750" algn="l">
              <a:buClr>
                <a:schemeClr val="accent1"/>
              </a:buClr>
              <a:buSzPct val="75000"/>
              <a:buFontTx/>
              <a:buChar char="-"/>
            </a:pPr>
            <a:endParaRPr lang="en-US" altLang="en-US" sz="1800" dirty="0">
              <a:latin typeface="Century Gothic" panose="020B0502020202020204" pitchFamily="34" charset="0"/>
            </a:endParaRPr>
          </a:p>
          <a:p>
            <a:pPr lvl="1" algn="l">
              <a:buClr>
                <a:schemeClr val="accent1"/>
              </a:buClr>
              <a:buSzPct val="75000"/>
            </a:pPr>
            <a:endParaRPr lang="en-US" altLang="en-US" sz="1800" dirty="0">
              <a:latin typeface="Century Gothic" panose="020B0502020202020204" pitchFamily="34" charset="0"/>
            </a:endParaRPr>
          </a:p>
        </p:txBody>
      </p:sp>
      <p:grpSp>
        <p:nvGrpSpPr>
          <p:cNvPr id="2" name="Group 1"/>
          <p:cNvGrpSpPr/>
          <p:nvPr/>
        </p:nvGrpSpPr>
        <p:grpSpPr>
          <a:xfrm>
            <a:off x="512470" y="1566227"/>
            <a:ext cx="7925191" cy="3539286"/>
            <a:chOff x="512470" y="1566227"/>
            <a:chExt cx="7925191" cy="3539286"/>
          </a:xfrm>
        </p:grpSpPr>
        <p:cxnSp>
          <p:nvCxnSpPr>
            <p:cNvPr id="8" name="Straight Arrow Connector 7"/>
            <p:cNvCxnSpPr/>
            <p:nvPr/>
          </p:nvCxnSpPr>
          <p:spPr>
            <a:xfrm flipH="1">
              <a:off x="1385455" y="1676397"/>
              <a:ext cx="512912" cy="263101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927273" y="2452252"/>
              <a:ext cx="408657" cy="2653261"/>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385455" y="4142506"/>
              <a:ext cx="5743674" cy="963007"/>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801091" y="1566227"/>
              <a:ext cx="5735784" cy="886026"/>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08220" y="3369092"/>
              <a:ext cx="1129441" cy="369332"/>
            </a:xfrm>
            <a:prstGeom prst="rect">
              <a:avLst/>
            </a:prstGeom>
            <a:solidFill>
              <a:schemeClr val="bg1"/>
            </a:solidFill>
          </p:spPr>
          <p:txBody>
            <a:bodyPr wrap="square" rtlCol="0">
              <a:spAutoFit/>
            </a:bodyPr>
            <a:lstStyle/>
            <a:p>
              <a:r>
                <a:rPr lang="en-US" sz="1800" b="1" dirty="0"/>
                <a:t>10.3cm</a:t>
              </a:r>
            </a:p>
          </p:txBody>
        </p:sp>
        <p:sp>
          <p:nvSpPr>
            <p:cNvPr id="13" name="TextBox 12"/>
            <p:cNvSpPr txBox="1"/>
            <p:nvPr/>
          </p:nvSpPr>
          <p:spPr>
            <a:xfrm rot="545710">
              <a:off x="5119814" y="4385695"/>
              <a:ext cx="1019845" cy="369332"/>
            </a:xfrm>
            <a:prstGeom prst="rect">
              <a:avLst/>
            </a:prstGeom>
            <a:solidFill>
              <a:schemeClr val="bg1"/>
            </a:solidFill>
          </p:spPr>
          <p:txBody>
            <a:bodyPr wrap="square" rtlCol="0">
              <a:spAutoFit/>
            </a:bodyPr>
            <a:lstStyle/>
            <a:p>
              <a:r>
                <a:rPr lang="en-US" sz="1800" b="1" dirty="0"/>
                <a:t>20.8cm</a:t>
              </a:r>
            </a:p>
          </p:txBody>
        </p:sp>
        <p:sp>
          <p:nvSpPr>
            <p:cNvPr id="14" name="TextBox 13"/>
            <p:cNvSpPr txBox="1"/>
            <p:nvPr/>
          </p:nvSpPr>
          <p:spPr>
            <a:xfrm rot="539124">
              <a:off x="4551005" y="2142578"/>
              <a:ext cx="1129441" cy="369332"/>
            </a:xfrm>
            <a:prstGeom prst="rect">
              <a:avLst/>
            </a:prstGeom>
            <a:solidFill>
              <a:schemeClr val="bg1"/>
            </a:solidFill>
          </p:spPr>
          <p:txBody>
            <a:bodyPr wrap="square" rtlCol="0">
              <a:spAutoFit/>
            </a:bodyPr>
            <a:lstStyle/>
            <a:p>
              <a:r>
                <a:rPr lang="en-US" sz="1800" b="1" dirty="0"/>
                <a:t>20.8cm</a:t>
              </a:r>
            </a:p>
          </p:txBody>
        </p:sp>
        <p:sp>
          <p:nvSpPr>
            <p:cNvPr id="15" name="TextBox 14"/>
            <p:cNvSpPr txBox="1"/>
            <p:nvPr/>
          </p:nvSpPr>
          <p:spPr>
            <a:xfrm>
              <a:off x="512470" y="2142578"/>
              <a:ext cx="1129441" cy="369332"/>
            </a:xfrm>
            <a:prstGeom prst="rect">
              <a:avLst/>
            </a:prstGeom>
            <a:solidFill>
              <a:schemeClr val="bg1"/>
            </a:solidFill>
          </p:spPr>
          <p:txBody>
            <a:bodyPr wrap="square" rtlCol="0">
              <a:spAutoFit/>
            </a:bodyPr>
            <a:lstStyle/>
            <a:p>
              <a:r>
                <a:rPr lang="en-US" sz="1800" b="1" dirty="0"/>
                <a:t>10.3cm</a:t>
              </a:r>
            </a:p>
          </p:txBody>
        </p:sp>
      </p:grpSp>
      <p:grpSp>
        <p:nvGrpSpPr>
          <p:cNvPr id="16" name="Group 15"/>
          <p:cNvGrpSpPr/>
          <p:nvPr/>
        </p:nvGrpSpPr>
        <p:grpSpPr>
          <a:xfrm>
            <a:off x="6339393" y="271826"/>
            <a:ext cx="2308605" cy="1654631"/>
            <a:chOff x="6588783" y="8581"/>
            <a:chExt cx="2308605" cy="1654631"/>
          </a:xfrm>
        </p:grpSpPr>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4073" t="42195" r="12528" b="40937"/>
            <a:stretch/>
          </p:blipFill>
          <p:spPr bwMode="auto">
            <a:xfrm rot="5400000">
              <a:off x="6915770" y="-318406"/>
              <a:ext cx="1654631" cy="230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Oval 17"/>
            <p:cNvSpPr/>
            <p:nvPr/>
          </p:nvSpPr>
          <p:spPr>
            <a:xfrm>
              <a:off x="7606805" y="66300"/>
              <a:ext cx="611644" cy="3557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9" name="Oval 18"/>
            <p:cNvSpPr/>
            <p:nvPr/>
          </p:nvSpPr>
          <p:spPr>
            <a:xfrm>
              <a:off x="6644357" y="209967"/>
              <a:ext cx="456955" cy="5622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Tree>
    <p:extLst>
      <p:ext uri="{BB962C8B-B14F-4D97-AF65-F5344CB8AC3E}">
        <p14:creationId xmlns:p14="http://schemas.microsoft.com/office/powerpoint/2010/main" val="62516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66210" t="49839" r="20835" b="21939"/>
          <a:stretch/>
        </p:blipFill>
        <p:spPr bwMode="auto">
          <a:xfrm rot="10800000">
            <a:off x="144123" y="930370"/>
            <a:ext cx="8231505" cy="5040276"/>
          </a:xfrm>
          <a:prstGeom prst="rect">
            <a:avLst/>
          </a:prstGeom>
          <a:noFill/>
          <a:ln>
            <a:noFill/>
          </a:ln>
          <a:extLst>
            <a:ext uri="{53640926-AAD7-44D8-BBD7-CCE9431645EC}">
              <a14:shadowObscured xmlns:a14="http://schemas.microsoft.com/office/drawing/2010/main"/>
            </a:ext>
          </a:extLst>
        </p:spPr>
      </p:pic>
      <p:sp>
        <p:nvSpPr>
          <p:cNvPr id="5" name="Title 1"/>
          <p:cNvSpPr txBox="1">
            <a:spLocks/>
          </p:cNvSpPr>
          <p:nvPr/>
        </p:nvSpPr>
        <p:spPr bwMode="auto">
          <a:xfrm>
            <a:off x="407368" y="475552"/>
            <a:ext cx="809105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Example- Calculating Scale</a:t>
            </a:r>
          </a:p>
        </p:txBody>
      </p:sp>
      <p:sp>
        <p:nvSpPr>
          <p:cNvPr id="6" name="TextBox 5"/>
          <p:cNvSpPr txBox="1"/>
          <p:nvPr/>
        </p:nvSpPr>
        <p:spPr>
          <a:xfrm rot="5400000">
            <a:off x="367992" y="3124404"/>
            <a:ext cx="1096775" cy="461665"/>
          </a:xfrm>
          <a:prstGeom prst="rect">
            <a:avLst/>
          </a:prstGeom>
          <a:solidFill>
            <a:schemeClr val="bg1"/>
          </a:solidFill>
        </p:spPr>
        <p:txBody>
          <a:bodyPr wrap="none" rtlCol="0">
            <a:spAutoFit/>
          </a:bodyPr>
          <a:lstStyle/>
          <a:p>
            <a:r>
              <a:rPr lang="en-US" b="1" dirty="0"/>
              <a:t>ROAD</a:t>
            </a:r>
          </a:p>
        </p:txBody>
      </p:sp>
      <p:sp>
        <p:nvSpPr>
          <p:cNvPr id="7" name="TextBox 6"/>
          <p:cNvSpPr txBox="1"/>
          <p:nvPr/>
        </p:nvSpPr>
        <p:spPr>
          <a:xfrm>
            <a:off x="7308220" y="3355237"/>
            <a:ext cx="1129441" cy="369332"/>
          </a:xfrm>
          <a:prstGeom prst="rect">
            <a:avLst/>
          </a:prstGeom>
          <a:solidFill>
            <a:schemeClr val="bg1"/>
          </a:solidFill>
        </p:spPr>
        <p:txBody>
          <a:bodyPr wrap="square" rtlCol="0">
            <a:spAutoFit/>
          </a:bodyPr>
          <a:lstStyle/>
          <a:p>
            <a:r>
              <a:rPr lang="en-US" sz="1800" b="1" dirty="0"/>
              <a:t>10.3cm</a:t>
            </a:r>
          </a:p>
        </p:txBody>
      </p:sp>
      <p:sp>
        <p:nvSpPr>
          <p:cNvPr id="8" name="TextBox 7"/>
          <p:cNvSpPr txBox="1"/>
          <p:nvPr/>
        </p:nvSpPr>
        <p:spPr>
          <a:xfrm rot="545710">
            <a:off x="5119125" y="4380502"/>
            <a:ext cx="1129441" cy="369332"/>
          </a:xfrm>
          <a:prstGeom prst="rect">
            <a:avLst/>
          </a:prstGeom>
          <a:solidFill>
            <a:schemeClr val="bg1"/>
          </a:solidFill>
        </p:spPr>
        <p:txBody>
          <a:bodyPr wrap="square" rtlCol="0">
            <a:spAutoFit/>
          </a:bodyPr>
          <a:lstStyle/>
          <a:p>
            <a:r>
              <a:rPr lang="en-US" sz="1800" b="1" dirty="0"/>
              <a:t>20.8cm</a:t>
            </a:r>
          </a:p>
        </p:txBody>
      </p:sp>
      <p:sp>
        <p:nvSpPr>
          <p:cNvPr id="9" name="TextBox 8"/>
          <p:cNvSpPr txBox="1"/>
          <p:nvPr/>
        </p:nvSpPr>
        <p:spPr>
          <a:xfrm rot="539124">
            <a:off x="4551005" y="2128723"/>
            <a:ext cx="1129441" cy="369332"/>
          </a:xfrm>
          <a:prstGeom prst="rect">
            <a:avLst/>
          </a:prstGeom>
          <a:solidFill>
            <a:schemeClr val="bg1"/>
          </a:solidFill>
        </p:spPr>
        <p:txBody>
          <a:bodyPr wrap="square" rtlCol="0">
            <a:spAutoFit/>
          </a:bodyPr>
          <a:lstStyle/>
          <a:p>
            <a:r>
              <a:rPr lang="en-US" sz="1800" b="1" dirty="0"/>
              <a:t>20.8cm</a:t>
            </a:r>
          </a:p>
        </p:txBody>
      </p:sp>
      <p:sp>
        <p:nvSpPr>
          <p:cNvPr id="10" name="TextBox 9"/>
          <p:cNvSpPr txBox="1"/>
          <p:nvPr/>
        </p:nvSpPr>
        <p:spPr>
          <a:xfrm>
            <a:off x="512470" y="2128723"/>
            <a:ext cx="1129441" cy="369332"/>
          </a:xfrm>
          <a:prstGeom prst="rect">
            <a:avLst/>
          </a:prstGeom>
          <a:solidFill>
            <a:schemeClr val="bg1"/>
          </a:solidFill>
        </p:spPr>
        <p:txBody>
          <a:bodyPr wrap="square" rtlCol="0">
            <a:spAutoFit/>
          </a:bodyPr>
          <a:lstStyle/>
          <a:p>
            <a:r>
              <a:rPr lang="en-US" sz="1800" b="1" dirty="0"/>
              <a:t>10.3cm</a:t>
            </a:r>
          </a:p>
        </p:txBody>
      </p:sp>
      <p:grpSp>
        <p:nvGrpSpPr>
          <p:cNvPr id="11" name="Group 10"/>
          <p:cNvGrpSpPr/>
          <p:nvPr/>
        </p:nvGrpSpPr>
        <p:grpSpPr>
          <a:xfrm>
            <a:off x="6879738" y="271826"/>
            <a:ext cx="2308605" cy="1654631"/>
            <a:chOff x="7129128" y="8581"/>
            <a:chExt cx="2308605" cy="1654631"/>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4073" t="42195" r="12528" b="40937"/>
            <a:stretch/>
          </p:blipFill>
          <p:spPr bwMode="auto">
            <a:xfrm rot="5400000">
              <a:off x="7456115" y="-318406"/>
              <a:ext cx="1654631" cy="230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a:xfrm>
              <a:off x="8147150" y="66300"/>
              <a:ext cx="611644" cy="3557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Oval 13"/>
            <p:cNvSpPr/>
            <p:nvPr/>
          </p:nvSpPr>
          <p:spPr>
            <a:xfrm>
              <a:off x="7184702" y="209967"/>
              <a:ext cx="456955" cy="5622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 name="Content Placeholder 2"/>
          <p:cNvSpPr txBox="1">
            <a:spLocks/>
          </p:cNvSpPr>
          <p:nvPr/>
        </p:nvSpPr>
        <p:spPr>
          <a:xfrm>
            <a:off x="9437733" y="667126"/>
            <a:ext cx="2754267" cy="56228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Clr>
                <a:schemeClr val="accent1"/>
              </a:buClr>
              <a:buSzPct val="75000"/>
            </a:pPr>
            <a:endParaRPr lang="en-US" altLang="en-US" sz="1800" dirty="0">
              <a:latin typeface="Century Gothic" panose="020B0502020202020204" pitchFamily="34" charset="0"/>
            </a:endParaRPr>
          </a:p>
          <a:p>
            <a:pPr algn="l">
              <a:buClr>
                <a:schemeClr val="accent1"/>
              </a:buClr>
              <a:buSzPct val="75000"/>
            </a:pPr>
            <a:r>
              <a:rPr lang="en-US" altLang="en-US" dirty="0">
                <a:solidFill>
                  <a:schemeClr val="accent1"/>
                </a:solidFill>
                <a:latin typeface="Century Gothic" panose="020B0502020202020204" pitchFamily="34" charset="0"/>
              </a:rPr>
              <a:t>4) </a:t>
            </a:r>
            <a:r>
              <a:rPr lang="en-US" altLang="en-US" dirty="0">
                <a:solidFill>
                  <a:srgbClr val="FF0000"/>
                </a:solidFill>
                <a:latin typeface="Century Gothic" panose="020B0502020202020204" pitchFamily="34" charset="0"/>
              </a:rPr>
              <a:t>Test 1 – </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If 1 cm on map = 1.95 m on ground</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Then </a:t>
            </a:r>
            <a:r>
              <a:rPr lang="en-US" altLang="en-US" dirty="0">
                <a:solidFill>
                  <a:srgbClr val="FF0000"/>
                </a:solidFill>
                <a:latin typeface="Century Gothic" panose="020B0502020202020204" pitchFamily="34" charset="0"/>
              </a:rPr>
              <a:t>10.3 cm on map = ?? m on ground</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10.3 x 1.95 scale = 20.0 m on ground</a:t>
            </a:r>
          </a:p>
          <a:p>
            <a:pPr algn="l">
              <a:buClr>
                <a:schemeClr val="accent1"/>
              </a:buClr>
              <a:buSzPct val="75000"/>
            </a:pPr>
            <a:endParaRPr lang="en-US" altLang="en-US" dirty="0">
              <a:latin typeface="Century Gothic" panose="020B0502020202020204" pitchFamily="34" charset="0"/>
            </a:endParaRPr>
          </a:p>
          <a:p>
            <a:pPr algn="l">
              <a:buClr>
                <a:schemeClr val="accent1"/>
              </a:buClr>
              <a:buSzPct val="75000"/>
            </a:pPr>
            <a:r>
              <a:rPr lang="en-US" altLang="en-US" sz="2200" dirty="0">
                <a:latin typeface="Century Gothic" panose="020B0502020202020204" pitchFamily="34" charset="0"/>
              </a:rPr>
              <a:t>            CORRECT</a:t>
            </a:r>
          </a:p>
          <a:p>
            <a:pPr marL="685800" indent="-685800" algn="l">
              <a:buClr>
                <a:schemeClr val="accent1"/>
              </a:buClr>
              <a:buSzPct val="75000"/>
              <a:buFont typeface="Wingdings 2" panose="05020102010507070707" pitchFamily="18" charset="2"/>
              <a:buChar char=""/>
            </a:pPr>
            <a:endParaRPr lang="en-US" altLang="en-US" sz="2800" dirty="0">
              <a:latin typeface="Century Gothic" panose="020B0502020202020204" pitchFamily="34" charset="0"/>
            </a:endParaRPr>
          </a:p>
        </p:txBody>
      </p:sp>
      <p:pic>
        <p:nvPicPr>
          <p:cNvPr id="16" name="Picture 2" descr="C:\Users\Tamara Read\AppData\Local\Microsoft\Windows\INetCache\IE\WH87WSTZ\green_tick[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457" y="4946072"/>
            <a:ext cx="950910" cy="948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16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66210" t="49839" r="20835" b="21939"/>
          <a:stretch/>
        </p:blipFill>
        <p:spPr bwMode="auto">
          <a:xfrm rot="10800000">
            <a:off x="144123" y="916515"/>
            <a:ext cx="8231505" cy="5040276"/>
          </a:xfrm>
          <a:prstGeom prst="rect">
            <a:avLst/>
          </a:prstGeom>
          <a:noFill/>
          <a:ln>
            <a:noFill/>
          </a:ln>
          <a:extLst>
            <a:ext uri="{53640926-AAD7-44D8-BBD7-CCE9431645EC}">
              <a14:shadowObscured xmlns:a14="http://schemas.microsoft.com/office/drawing/2010/main"/>
            </a:ext>
          </a:extLst>
        </p:spPr>
      </p:pic>
      <p:sp>
        <p:nvSpPr>
          <p:cNvPr id="5" name="Title 1"/>
          <p:cNvSpPr txBox="1">
            <a:spLocks/>
          </p:cNvSpPr>
          <p:nvPr/>
        </p:nvSpPr>
        <p:spPr bwMode="auto">
          <a:xfrm>
            <a:off x="407368" y="461697"/>
            <a:ext cx="809105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Example- Calculating Scale</a:t>
            </a:r>
          </a:p>
        </p:txBody>
      </p:sp>
      <p:sp>
        <p:nvSpPr>
          <p:cNvPr id="6" name="TextBox 5"/>
          <p:cNvSpPr txBox="1"/>
          <p:nvPr/>
        </p:nvSpPr>
        <p:spPr>
          <a:xfrm rot="5400000">
            <a:off x="367992" y="3110549"/>
            <a:ext cx="1096775" cy="461665"/>
          </a:xfrm>
          <a:prstGeom prst="rect">
            <a:avLst/>
          </a:prstGeom>
          <a:solidFill>
            <a:schemeClr val="bg1"/>
          </a:solidFill>
        </p:spPr>
        <p:txBody>
          <a:bodyPr wrap="none" rtlCol="0">
            <a:spAutoFit/>
          </a:bodyPr>
          <a:lstStyle/>
          <a:p>
            <a:r>
              <a:rPr lang="en-US" b="1" dirty="0"/>
              <a:t>ROAD</a:t>
            </a:r>
          </a:p>
        </p:txBody>
      </p:sp>
      <p:sp>
        <p:nvSpPr>
          <p:cNvPr id="7" name="TextBox 6"/>
          <p:cNvSpPr txBox="1"/>
          <p:nvPr/>
        </p:nvSpPr>
        <p:spPr>
          <a:xfrm>
            <a:off x="7308220" y="3341382"/>
            <a:ext cx="1129441" cy="369332"/>
          </a:xfrm>
          <a:prstGeom prst="rect">
            <a:avLst/>
          </a:prstGeom>
          <a:solidFill>
            <a:schemeClr val="bg1"/>
          </a:solidFill>
        </p:spPr>
        <p:txBody>
          <a:bodyPr wrap="square" rtlCol="0">
            <a:spAutoFit/>
          </a:bodyPr>
          <a:lstStyle/>
          <a:p>
            <a:r>
              <a:rPr lang="en-US" sz="1800" b="1" dirty="0"/>
              <a:t>10.3cm</a:t>
            </a:r>
          </a:p>
        </p:txBody>
      </p:sp>
      <p:sp>
        <p:nvSpPr>
          <p:cNvPr id="8" name="TextBox 7"/>
          <p:cNvSpPr txBox="1"/>
          <p:nvPr/>
        </p:nvSpPr>
        <p:spPr>
          <a:xfrm rot="545710">
            <a:off x="5119125" y="4366647"/>
            <a:ext cx="1129441" cy="369332"/>
          </a:xfrm>
          <a:prstGeom prst="rect">
            <a:avLst/>
          </a:prstGeom>
          <a:solidFill>
            <a:schemeClr val="bg1"/>
          </a:solidFill>
        </p:spPr>
        <p:txBody>
          <a:bodyPr wrap="square" rtlCol="0">
            <a:spAutoFit/>
          </a:bodyPr>
          <a:lstStyle/>
          <a:p>
            <a:r>
              <a:rPr lang="en-US" sz="1800" b="1" dirty="0"/>
              <a:t>20.8cm</a:t>
            </a:r>
          </a:p>
        </p:txBody>
      </p:sp>
      <p:sp>
        <p:nvSpPr>
          <p:cNvPr id="9" name="TextBox 8"/>
          <p:cNvSpPr txBox="1"/>
          <p:nvPr/>
        </p:nvSpPr>
        <p:spPr>
          <a:xfrm rot="539124">
            <a:off x="4551005" y="2114868"/>
            <a:ext cx="1129441" cy="369332"/>
          </a:xfrm>
          <a:prstGeom prst="rect">
            <a:avLst/>
          </a:prstGeom>
          <a:solidFill>
            <a:schemeClr val="bg1"/>
          </a:solidFill>
        </p:spPr>
        <p:txBody>
          <a:bodyPr wrap="square" rtlCol="0">
            <a:spAutoFit/>
          </a:bodyPr>
          <a:lstStyle/>
          <a:p>
            <a:r>
              <a:rPr lang="en-US" sz="1800" b="1" dirty="0"/>
              <a:t>20.8cm</a:t>
            </a:r>
          </a:p>
        </p:txBody>
      </p:sp>
      <p:sp>
        <p:nvSpPr>
          <p:cNvPr id="10" name="TextBox 9"/>
          <p:cNvSpPr txBox="1"/>
          <p:nvPr/>
        </p:nvSpPr>
        <p:spPr>
          <a:xfrm>
            <a:off x="512470" y="2114868"/>
            <a:ext cx="1129441" cy="369332"/>
          </a:xfrm>
          <a:prstGeom prst="rect">
            <a:avLst/>
          </a:prstGeom>
          <a:solidFill>
            <a:schemeClr val="bg1"/>
          </a:solidFill>
        </p:spPr>
        <p:txBody>
          <a:bodyPr wrap="square" rtlCol="0">
            <a:spAutoFit/>
          </a:bodyPr>
          <a:lstStyle/>
          <a:p>
            <a:r>
              <a:rPr lang="en-US" sz="1800" b="1" dirty="0"/>
              <a:t>10.3cm</a:t>
            </a:r>
          </a:p>
        </p:txBody>
      </p:sp>
      <p:grpSp>
        <p:nvGrpSpPr>
          <p:cNvPr id="11" name="Group 10"/>
          <p:cNvGrpSpPr/>
          <p:nvPr/>
        </p:nvGrpSpPr>
        <p:grpSpPr>
          <a:xfrm>
            <a:off x="6879738" y="147131"/>
            <a:ext cx="2308605" cy="1654631"/>
            <a:chOff x="7129128" y="8581"/>
            <a:chExt cx="2308605" cy="1654631"/>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4073" t="42195" r="12528" b="40937"/>
            <a:stretch/>
          </p:blipFill>
          <p:spPr bwMode="auto">
            <a:xfrm rot="5400000">
              <a:off x="7456115" y="-318406"/>
              <a:ext cx="1654631" cy="230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a:xfrm>
              <a:off x="8147150" y="66300"/>
              <a:ext cx="611644" cy="3557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Oval 13"/>
            <p:cNvSpPr/>
            <p:nvPr/>
          </p:nvSpPr>
          <p:spPr>
            <a:xfrm>
              <a:off x="7184702" y="209967"/>
              <a:ext cx="456955" cy="5622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pic>
        <p:nvPicPr>
          <p:cNvPr id="15" name="Picture 2" descr="C:\Users\Tamara Read\AppData\Local\Microsoft\Windows\INetCache\IE\WH87WSTZ\green_tick[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457" y="5008622"/>
            <a:ext cx="950910" cy="94817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9437733" y="713686"/>
            <a:ext cx="2754267" cy="42666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Clr>
                <a:schemeClr val="accent1"/>
              </a:buClr>
              <a:buSzPct val="75000"/>
            </a:pPr>
            <a:endParaRPr lang="en-US" altLang="en-US" sz="1800" dirty="0">
              <a:latin typeface="Century Gothic" panose="020B0502020202020204" pitchFamily="34" charset="0"/>
            </a:endParaRPr>
          </a:p>
          <a:p>
            <a:pPr algn="l">
              <a:buClr>
                <a:schemeClr val="accent1"/>
              </a:buClr>
              <a:buSzPct val="75000"/>
            </a:pPr>
            <a:r>
              <a:rPr lang="en-US" altLang="en-US" dirty="0">
                <a:solidFill>
                  <a:schemeClr val="accent1"/>
                </a:solidFill>
                <a:latin typeface="Century Gothic" panose="020B0502020202020204" pitchFamily="34" charset="0"/>
              </a:rPr>
              <a:t>5) </a:t>
            </a:r>
            <a:r>
              <a:rPr lang="en-US" altLang="en-US" dirty="0">
                <a:solidFill>
                  <a:srgbClr val="FF0000"/>
                </a:solidFill>
                <a:latin typeface="Century Gothic" panose="020B0502020202020204" pitchFamily="34" charset="0"/>
              </a:rPr>
              <a:t>Test 2 – </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If 1 cm on map = 1.95 m on ground</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Then </a:t>
            </a:r>
            <a:r>
              <a:rPr lang="en-US" altLang="en-US" dirty="0">
                <a:solidFill>
                  <a:srgbClr val="FF0000"/>
                </a:solidFill>
                <a:latin typeface="Century Gothic" panose="020B0502020202020204" pitchFamily="34" charset="0"/>
              </a:rPr>
              <a:t>20.8 cm on map = ?? m on ground</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20.8 x 1.95 scale = 40.5 m on ground</a:t>
            </a:r>
          </a:p>
          <a:p>
            <a:pPr algn="l">
              <a:buClr>
                <a:schemeClr val="accent1"/>
              </a:buClr>
              <a:buSzPct val="75000"/>
            </a:pPr>
            <a:endParaRPr lang="en-US" altLang="en-US" dirty="0">
              <a:latin typeface="Century Gothic" panose="020B0502020202020204" pitchFamily="34" charset="0"/>
            </a:endParaRPr>
          </a:p>
          <a:p>
            <a:pPr algn="l">
              <a:buClr>
                <a:schemeClr val="accent1"/>
              </a:buClr>
              <a:buSzPct val="75000"/>
            </a:pPr>
            <a:r>
              <a:rPr lang="en-US" altLang="en-US" sz="2200" dirty="0">
                <a:latin typeface="Century Gothic" panose="020B0502020202020204" pitchFamily="34" charset="0"/>
              </a:rPr>
              <a:t>            CORRECT</a:t>
            </a:r>
          </a:p>
          <a:p>
            <a:pPr marL="685800" indent="-685800" algn="l">
              <a:buClr>
                <a:schemeClr val="accent1"/>
              </a:buClr>
              <a:buSzPct val="75000"/>
              <a:buFont typeface="Wingdings 2" panose="05020102010507070707" pitchFamily="18" charset="2"/>
              <a:buChar char=""/>
            </a:pPr>
            <a:endParaRPr lang="en-US" altLang="en-US" sz="2800" dirty="0">
              <a:latin typeface="Century Gothic" panose="020B0502020202020204" pitchFamily="34" charset="0"/>
            </a:endParaRPr>
          </a:p>
        </p:txBody>
      </p:sp>
    </p:spTree>
    <p:extLst>
      <p:ext uri="{BB962C8B-B14F-4D97-AF65-F5344CB8AC3E}">
        <p14:creationId xmlns:p14="http://schemas.microsoft.com/office/powerpoint/2010/main" val="62516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66210" t="49839" r="20835" b="21939"/>
          <a:stretch/>
        </p:blipFill>
        <p:spPr bwMode="auto">
          <a:xfrm rot="10800000">
            <a:off x="144123" y="805675"/>
            <a:ext cx="8231505" cy="5040276"/>
          </a:xfrm>
          <a:prstGeom prst="rect">
            <a:avLst/>
          </a:prstGeom>
          <a:noFill/>
          <a:ln>
            <a:noFill/>
          </a:ln>
          <a:extLst>
            <a:ext uri="{53640926-AAD7-44D8-BBD7-CCE9431645EC}">
              <a14:shadowObscured xmlns:a14="http://schemas.microsoft.com/office/drawing/2010/main"/>
            </a:ext>
          </a:extLst>
        </p:spPr>
      </p:pic>
      <p:sp>
        <p:nvSpPr>
          <p:cNvPr id="5" name="Title 1"/>
          <p:cNvSpPr txBox="1">
            <a:spLocks/>
          </p:cNvSpPr>
          <p:nvPr/>
        </p:nvSpPr>
        <p:spPr bwMode="auto">
          <a:xfrm>
            <a:off x="407368" y="350857"/>
            <a:ext cx="809105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Example- Calculating Scale</a:t>
            </a:r>
          </a:p>
        </p:txBody>
      </p:sp>
      <p:sp>
        <p:nvSpPr>
          <p:cNvPr id="6" name="TextBox 5"/>
          <p:cNvSpPr txBox="1"/>
          <p:nvPr/>
        </p:nvSpPr>
        <p:spPr>
          <a:xfrm rot="5400000">
            <a:off x="367992" y="2999709"/>
            <a:ext cx="1096775" cy="461665"/>
          </a:xfrm>
          <a:prstGeom prst="rect">
            <a:avLst/>
          </a:prstGeom>
          <a:solidFill>
            <a:schemeClr val="bg1"/>
          </a:solidFill>
        </p:spPr>
        <p:txBody>
          <a:bodyPr wrap="none" rtlCol="0">
            <a:spAutoFit/>
          </a:bodyPr>
          <a:lstStyle/>
          <a:p>
            <a:r>
              <a:rPr lang="en-US" b="1" dirty="0"/>
              <a:t>ROAD</a:t>
            </a:r>
          </a:p>
        </p:txBody>
      </p:sp>
      <p:sp>
        <p:nvSpPr>
          <p:cNvPr id="7" name="TextBox 6"/>
          <p:cNvSpPr txBox="1"/>
          <p:nvPr/>
        </p:nvSpPr>
        <p:spPr>
          <a:xfrm>
            <a:off x="7308220" y="3230542"/>
            <a:ext cx="1129441" cy="369332"/>
          </a:xfrm>
          <a:prstGeom prst="rect">
            <a:avLst/>
          </a:prstGeom>
          <a:solidFill>
            <a:schemeClr val="bg1"/>
          </a:solidFill>
        </p:spPr>
        <p:txBody>
          <a:bodyPr wrap="square" rtlCol="0">
            <a:spAutoFit/>
          </a:bodyPr>
          <a:lstStyle/>
          <a:p>
            <a:r>
              <a:rPr lang="en-US" sz="1800" b="1" dirty="0"/>
              <a:t>10.3cm</a:t>
            </a:r>
          </a:p>
        </p:txBody>
      </p:sp>
      <p:sp>
        <p:nvSpPr>
          <p:cNvPr id="8" name="TextBox 7"/>
          <p:cNvSpPr txBox="1"/>
          <p:nvPr/>
        </p:nvSpPr>
        <p:spPr>
          <a:xfrm rot="545710">
            <a:off x="5119125" y="4255807"/>
            <a:ext cx="1129441" cy="369332"/>
          </a:xfrm>
          <a:prstGeom prst="rect">
            <a:avLst/>
          </a:prstGeom>
          <a:solidFill>
            <a:schemeClr val="bg1"/>
          </a:solidFill>
        </p:spPr>
        <p:txBody>
          <a:bodyPr wrap="square" rtlCol="0">
            <a:spAutoFit/>
          </a:bodyPr>
          <a:lstStyle/>
          <a:p>
            <a:r>
              <a:rPr lang="en-US" sz="1800" b="1" dirty="0"/>
              <a:t>20.8cm</a:t>
            </a:r>
          </a:p>
        </p:txBody>
      </p:sp>
      <p:sp>
        <p:nvSpPr>
          <p:cNvPr id="9" name="TextBox 8"/>
          <p:cNvSpPr txBox="1"/>
          <p:nvPr/>
        </p:nvSpPr>
        <p:spPr>
          <a:xfrm rot="539124">
            <a:off x="4551005" y="2004028"/>
            <a:ext cx="1129441" cy="369332"/>
          </a:xfrm>
          <a:prstGeom prst="rect">
            <a:avLst/>
          </a:prstGeom>
          <a:solidFill>
            <a:schemeClr val="bg1"/>
          </a:solidFill>
        </p:spPr>
        <p:txBody>
          <a:bodyPr wrap="square" rtlCol="0">
            <a:spAutoFit/>
          </a:bodyPr>
          <a:lstStyle/>
          <a:p>
            <a:r>
              <a:rPr lang="en-US" sz="1800" b="1" dirty="0"/>
              <a:t>20.8cm</a:t>
            </a:r>
          </a:p>
        </p:txBody>
      </p:sp>
      <p:sp>
        <p:nvSpPr>
          <p:cNvPr id="10" name="TextBox 9"/>
          <p:cNvSpPr txBox="1"/>
          <p:nvPr/>
        </p:nvSpPr>
        <p:spPr>
          <a:xfrm>
            <a:off x="512470" y="2004028"/>
            <a:ext cx="1129441" cy="369332"/>
          </a:xfrm>
          <a:prstGeom prst="rect">
            <a:avLst/>
          </a:prstGeom>
          <a:solidFill>
            <a:schemeClr val="bg1"/>
          </a:solidFill>
        </p:spPr>
        <p:txBody>
          <a:bodyPr wrap="square" rtlCol="0">
            <a:spAutoFit/>
          </a:bodyPr>
          <a:lstStyle/>
          <a:p>
            <a:r>
              <a:rPr lang="en-US" sz="1800" b="1" dirty="0"/>
              <a:t>10.3cm</a:t>
            </a:r>
          </a:p>
        </p:txBody>
      </p:sp>
      <p:grpSp>
        <p:nvGrpSpPr>
          <p:cNvPr id="11" name="Group 10"/>
          <p:cNvGrpSpPr/>
          <p:nvPr/>
        </p:nvGrpSpPr>
        <p:grpSpPr>
          <a:xfrm>
            <a:off x="6879738" y="36291"/>
            <a:ext cx="2308605" cy="1654631"/>
            <a:chOff x="7129128" y="8581"/>
            <a:chExt cx="2308605" cy="1654631"/>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4073" t="42195" r="12528" b="40937"/>
            <a:stretch/>
          </p:blipFill>
          <p:spPr bwMode="auto">
            <a:xfrm rot="5400000">
              <a:off x="7456115" y="-318406"/>
              <a:ext cx="1654631" cy="230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a:xfrm>
              <a:off x="8147150" y="66300"/>
              <a:ext cx="611644" cy="3557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Oval 13"/>
            <p:cNvSpPr/>
            <p:nvPr/>
          </p:nvSpPr>
          <p:spPr>
            <a:xfrm>
              <a:off x="7184702" y="209967"/>
              <a:ext cx="456955" cy="5622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 name="Content Placeholder 2"/>
          <p:cNvSpPr txBox="1">
            <a:spLocks/>
          </p:cNvSpPr>
          <p:nvPr/>
        </p:nvSpPr>
        <p:spPr>
          <a:xfrm>
            <a:off x="9188343" y="212307"/>
            <a:ext cx="3003657" cy="56228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Clr>
                <a:schemeClr val="accent1"/>
              </a:buClr>
              <a:buSzPct val="75000"/>
            </a:pPr>
            <a:endParaRPr lang="en-US" altLang="en-US" sz="1800" dirty="0">
              <a:latin typeface="Century Gothic" panose="020B0502020202020204" pitchFamily="34" charset="0"/>
            </a:endParaRPr>
          </a:p>
          <a:p>
            <a:pPr algn="l">
              <a:buClr>
                <a:schemeClr val="accent1"/>
              </a:buClr>
              <a:buSzPct val="75000"/>
            </a:pPr>
            <a:r>
              <a:rPr lang="en-US" altLang="en-US" dirty="0">
                <a:solidFill>
                  <a:schemeClr val="accent1"/>
                </a:solidFill>
                <a:latin typeface="Century Gothic" panose="020B0502020202020204" pitchFamily="34" charset="0"/>
              </a:rPr>
              <a:t>6) </a:t>
            </a:r>
            <a:r>
              <a:rPr lang="en-US" altLang="en-US" dirty="0">
                <a:solidFill>
                  <a:srgbClr val="FF0000"/>
                </a:solidFill>
                <a:latin typeface="Century Gothic" panose="020B0502020202020204" pitchFamily="34" charset="0"/>
              </a:rPr>
              <a:t>Modify Scale</a:t>
            </a:r>
          </a:p>
          <a:p>
            <a:pPr algn="l">
              <a:buClr>
                <a:schemeClr val="accent1"/>
              </a:buClr>
              <a:buSzPct val="75000"/>
            </a:pPr>
            <a:r>
              <a:rPr lang="en-US" altLang="en-US" dirty="0">
                <a:latin typeface="Century Gothic" panose="020B0502020202020204" pitchFamily="34" charset="0"/>
              </a:rPr>
              <a:t>(1 m on ground = Y cm on map)</a:t>
            </a:r>
          </a:p>
          <a:p>
            <a:pPr algn="l">
              <a:buClr>
                <a:schemeClr val="accent1"/>
              </a:buClr>
              <a:buSzPct val="75000"/>
            </a:pPr>
            <a:endParaRPr lang="en-US" altLang="en-US" dirty="0">
              <a:latin typeface="Century Gothic" panose="020B0502020202020204" pitchFamily="34" charset="0"/>
            </a:endParaRPr>
          </a:p>
          <a:p>
            <a:pPr algn="l">
              <a:buClr>
                <a:schemeClr val="accent1"/>
              </a:buClr>
              <a:buSzPct val="75000"/>
            </a:pPr>
            <a:r>
              <a:rPr lang="en-US" altLang="en-US" dirty="0">
                <a:latin typeface="Century Gothic" panose="020B0502020202020204" pitchFamily="34" charset="0"/>
              </a:rPr>
              <a:t>Formula: </a:t>
            </a:r>
            <a:r>
              <a:rPr lang="en-US" altLang="en-US" dirty="0">
                <a:solidFill>
                  <a:srgbClr val="FF0000"/>
                </a:solidFill>
                <a:latin typeface="Century Gothic" panose="020B0502020202020204" pitchFamily="34" charset="0"/>
              </a:rPr>
              <a:t>length on map / length on ground</a:t>
            </a:r>
          </a:p>
          <a:p>
            <a:pPr lvl="1" algn="l">
              <a:buClr>
                <a:schemeClr val="accent1"/>
              </a:buClr>
              <a:buSzPct val="75000"/>
            </a:pPr>
            <a:r>
              <a:rPr lang="en-US" altLang="en-US" sz="1800" dirty="0">
                <a:latin typeface="Century Gothic" panose="020B0502020202020204" pitchFamily="34" charset="0"/>
              </a:rPr>
              <a:t>a) 10.3 cm / 20 m = 0.52</a:t>
            </a:r>
          </a:p>
          <a:p>
            <a:pPr lvl="1" algn="l">
              <a:buClr>
                <a:schemeClr val="accent1"/>
              </a:buClr>
              <a:buSzPct val="75000"/>
            </a:pPr>
            <a:r>
              <a:rPr lang="en-US" altLang="en-US" sz="1800" dirty="0">
                <a:latin typeface="Century Gothic" panose="020B0502020202020204" pitchFamily="34" charset="0"/>
              </a:rPr>
              <a:t>b) 20.8 cm / 40.5 m = 0.51</a:t>
            </a:r>
          </a:p>
          <a:p>
            <a:pPr lvl="1" algn="l">
              <a:buClr>
                <a:schemeClr val="accent1"/>
              </a:buClr>
              <a:buSzPct val="75000"/>
            </a:pPr>
            <a:endParaRPr lang="en-US" altLang="en-US" sz="1800" dirty="0">
              <a:latin typeface="Century Gothic" panose="020B0502020202020204" pitchFamily="34" charset="0"/>
            </a:endParaRPr>
          </a:p>
          <a:p>
            <a:pPr algn="l">
              <a:buClr>
                <a:schemeClr val="accent1"/>
              </a:buClr>
              <a:buSzPct val="75000"/>
            </a:pPr>
            <a:r>
              <a:rPr lang="en-US" altLang="en-US" dirty="0">
                <a:solidFill>
                  <a:srgbClr val="FF0000"/>
                </a:solidFill>
                <a:latin typeface="Century Gothic" panose="020B0502020202020204" pitchFamily="34" charset="0"/>
              </a:rPr>
              <a:t>Scale = </a:t>
            </a:r>
          </a:p>
          <a:p>
            <a:pPr algn="l">
              <a:buClr>
                <a:schemeClr val="accent1"/>
              </a:buClr>
              <a:buSzPct val="75000"/>
            </a:pPr>
            <a:r>
              <a:rPr lang="en-US" altLang="en-US" dirty="0">
                <a:latin typeface="Century Gothic" panose="020B0502020202020204" pitchFamily="34" charset="0"/>
              </a:rPr>
              <a:t>1 m on ground = 0.51 cm on map</a:t>
            </a:r>
          </a:p>
        </p:txBody>
      </p:sp>
    </p:spTree>
    <p:extLst>
      <p:ext uri="{BB962C8B-B14F-4D97-AF65-F5344CB8AC3E}">
        <p14:creationId xmlns:p14="http://schemas.microsoft.com/office/powerpoint/2010/main" val="62516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66210" t="49839" r="20835" b="21939"/>
          <a:stretch/>
        </p:blipFill>
        <p:spPr bwMode="auto">
          <a:xfrm rot="10800000">
            <a:off x="144123" y="902660"/>
            <a:ext cx="8231505" cy="5040276"/>
          </a:xfrm>
          <a:prstGeom prst="rect">
            <a:avLst/>
          </a:prstGeom>
          <a:noFill/>
          <a:ln>
            <a:noFill/>
          </a:ln>
          <a:extLst>
            <a:ext uri="{53640926-AAD7-44D8-BBD7-CCE9431645EC}">
              <a14:shadowObscured xmlns:a14="http://schemas.microsoft.com/office/drawing/2010/main"/>
            </a:ext>
          </a:extLst>
        </p:spPr>
      </p:pic>
      <p:sp>
        <p:nvSpPr>
          <p:cNvPr id="5" name="Title 1"/>
          <p:cNvSpPr txBox="1">
            <a:spLocks/>
          </p:cNvSpPr>
          <p:nvPr/>
        </p:nvSpPr>
        <p:spPr bwMode="auto">
          <a:xfrm>
            <a:off x="407368" y="447842"/>
            <a:ext cx="809105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Example- Calculating Scale</a:t>
            </a:r>
          </a:p>
        </p:txBody>
      </p:sp>
      <p:sp>
        <p:nvSpPr>
          <p:cNvPr id="6" name="TextBox 5"/>
          <p:cNvSpPr txBox="1"/>
          <p:nvPr/>
        </p:nvSpPr>
        <p:spPr>
          <a:xfrm rot="5400000">
            <a:off x="367992" y="3096694"/>
            <a:ext cx="1096775" cy="461665"/>
          </a:xfrm>
          <a:prstGeom prst="rect">
            <a:avLst/>
          </a:prstGeom>
          <a:solidFill>
            <a:schemeClr val="bg1"/>
          </a:solidFill>
        </p:spPr>
        <p:txBody>
          <a:bodyPr wrap="none" rtlCol="0">
            <a:spAutoFit/>
          </a:bodyPr>
          <a:lstStyle/>
          <a:p>
            <a:r>
              <a:rPr lang="en-US" b="1" dirty="0"/>
              <a:t>ROAD</a:t>
            </a:r>
          </a:p>
        </p:txBody>
      </p:sp>
      <p:sp>
        <p:nvSpPr>
          <p:cNvPr id="7" name="TextBox 6"/>
          <p:cNvSpPr txBox="1"/>
          <p:nvPr/>
        </p:nvSpPr>
        <p:spPr>
          <a:xfrm>
            <a:off x="7308220" y="3327527"/>
            <a:ext cx="1129441" cy="369332"/>
          </a:xfrm>
          <a:prstGeom prst="rect">
            <a:avLst/>
          </a:prstGeom>
          <a:solidFill>
            <a:schemeClr val="bg1"/>
          </a:solidFill>
        </p:spPr>
        <p:txBody>
          <a:bodyPr wrap="square" rtlCol="0">
            <a:spAutoFit/>
          </a:bodyPr>
          <a:lstStyle/>
          <a:p>
            <a:r>
              <a:rPr lang="en-US" sz="1800" b="1" dirty="0"/>
              <a:t>10.3cm</a:t>
            </a:r>
          </a:p>
        </p:txBody>
      </p:sp>
      <p:sp>
        <p:nvSpPr>
          <p:cNvPr id="8" name="TextBox 7"/>
          <p:cNvSpPr txBox="1"/>
          <p:nvPr/>
        </p:nvSpPr>
        <p:spPr>
          <a:xfrm rot="545710">
            <a:off x="5119125" y="4352792"/>
            <a:ext cx="1129441" cy="369332"/>
          </a:xfrm>
          <a:prstGeom prst="rect">
            <a:avLst/>
          </a:prstGeom>
          <a:solidFill>
            <a:schemeClr val="bg1"/>
          </a:solidFill>
        </p:spPr>
        <p:txBody>
          <a:bodyPr wrap="square" rtlCol="0">
            <a:spAutoFit/>
          </a:bodyPr>
          <a:lstStyle/>
          <a:p>
            <a:r>
              <a:rPr lang="en-US" sz="1800" b="1" dirty="0"/>
              <a:t>20.8cm</a:t>
            </a:r>
          </a:p>
        </p:txBody>
      </p:sp>
      <p:sp>
        <p:nvSpPr>
          <p:cNvPr id="9" name="TextBox 8"/>
          <p:cNvSpPr txBox="1"/>
          <p:nvPr/>
        </p:nvSpPr>
        <p:spPr>
          <a:xfrm rot="539124">
            <a:off x="4551005" y="2101013"/>
            <a:ext cx="1129441" cy="369332"/>
          </a:xfrm>
          <a:prstGeom prst="rect">
            <a:avLst/>
          </a:prstGeom>
          <a:solidFill>
            <a:schemeClr val="bg1"/>
          </a:solidFill>
        </p:spPr>
        <p:txBody>
          <a:bodyPr wrap="square" rtlCol="0">
            <a:spAutoFit/>
          </a:bodyPr>
          <a:lstStyle/>
          <a:p>
            <a:r>
              <a:rPr lang="en-US" sz="1800" b="1" dirty="0"/>
              <a:t>20.8cm</a:t>
            </a:r>
          </a:p>
        </p:txBody>
      </p:sp>
      <p:sp>
        <p:nvSpPr>
          <p:cNvPr id="10" name="TextBox 9"/>
          <p:cNvSpPr txBox="1"/>
          <p:nvPr/>
        </p:nvSpPr>
        <p:spPr>
          <a:xfrm>
            <a:off x="512470" y="2101013"/>
            <a:ext cx="1129441" cy="369332"/>
          </a:xfrm>
          <a:prstGeom prst="rect">
            <a:avLst/>
          </a:prstGeom>
          <a:solidFill>
            <a:schemeClr val="bg1"/>
          </a:solidFill>
        </p:spPr>
        <p:txBody>
          <a:bodyPr wrap="square" rtlCol="0">
            <a:spAutoFit/>
          </a:bodyPr>
          <a:lstStyle/>
          <a:p>
            <a:r>
              <a:rPr lang="en-US" sz="1800" b="1" dirty="0"/>
              <a:t>10.3cm</a:t>
            </a:r>
          </a:p>
        </p:txBody>
      </p:sp>
      <p:grpSp>
        <p:nvGrpSpPr>
          <p:cNvPr id="11" name="Group 10"/>
          <p:cNvGrpSpPr/>
          <p:nvPr/>
        </p:nvGrpSpPr>
        <p:grpSpPr>
          <a:xfrm>
            <a:off x="6879738" y="133276"/>
            <a:ext cx="2308605" cy="1654631"/>
            <a:chOff x="7129128" y="8581"/>
            <a:chExt cx="2308605" cy="1654631"/>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4073" t="42195" r="12528" b="40937"/>
            <a:stretch/>
          </p:blipFill>
          <p:spPr bwMode="auto">
            <a:xfrm rot="5400000">
              <a:off x="7456115" y="-318406"/>
              <a:ext cx="1654631" cy="230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a:xfrm>
              <a:off x="8147150" y="66300"/>
              <a:ext cx="611644" cy="3557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Oval 13"/>
            <p:cNvSpPr/>
            <p:nvPr/>
          </p:nvSpPr>
          <p:spPr>
            <a:xfrm>
              <a:off x="7184702" y="209967"/>
              <a:ext cx="456955" cy="5622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5" name="Content Placeholder 2"/>
          <p:cNvSpPr txBox="1">
            <a:spLocks/>
          </p:cNvSpPr>
          <p:nvPr/>
        </p:nvSpPr>
        <p:spPr>
          <a:xfrm>
            <a:off x="9437733" y="528576"/>
            <a:ext cx="2754267" cy="56228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Clr>
                <a:schemeClr val="accent1"/>
              </a:buClr>
              <a:buSzPct val="75000"/>
            </a:pPr>
            <a:endParaRPr lang="en-US" altLang="en-US" sz="1800" dirty="0">
              <a:latin typeface="Century Gothic" panose="020B0502020202020204" pitchFamily="34" charset="0"/>
            </a:endParaRPr>
          </a:p>
          <a:p>
            <a:pPr algn="l">
              <a:buClr>
                <a:schemeClr val="accent1"/>
              </a:buClr>
              <a:buSzPct val="75000"/>
            </a:pPr>
            <a:r>
              <a:rPr lang="en-US" altLang="en-US" dirty="0">
                <a:solidFill>
                  <a:schemeClr val="accent1"/>
                </a:solidFill>
                <a:latin typeface="Century Gothic" panose="020B0502020202020204" pitchFamily="34" charset="0"/>
              </a:rPr>
              <a:t>7) </a:t>
            </a:r>
            <a:r>
              <a:rPr lang="en-US" altLang="en-US" dirty="0">
                <a:solidFill>
                  <a:srgbClr val="FF0000"/>
                </a:solidFill>
                <a:latin typeface="Century Gothic" panose="020B0502020202020204" pitchFamily="34" charset="0"/>
              </a:rPr>
              <a:t>Test 1 – </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If 1 m on ground = 0.51 cm on map</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Then </a:t>
            </a:r>
            <a:r>
              <a:rPr lang="en-US" altLang="en-US" dirty="0">
                <a:solidFill>
                  <a:srgbClr val="FF0000"/>
                </a:solidFill>
                <a:latin typeface="Century Gothic" panose="020B0502020202020204" pitchFamily="34" charset="0"/>
              </a:rPr>
              <a:t>20 m on ground = ?? cm on map</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20 x 0.51 = 10.2 cm on map</a:t>
            </a:r>
          </a:p>
          <a:p>
            <a:pPr algn="l">
              <a:buClr>
                <a:schemeClr val="accent1"/>
              </a:buClr>
              <a:buSzPct val="75000"/>
            </a:pPr>
            <a:endParaRPr lang="en-US" altLang="en-US" dirty="0">
              <a:latin typeface="Century Gothic" panose="020B0502020202020204" pitchFamily="34" charset="0"/>
            </a:endParaRPr>
          </a:p>
          <a:p>
            <a:pPr algn="l">
              <a:buClr>
                <a:schemeClr val="accent1"/>
              </a:buClr>
              <a:buSzPct val="75000"/>
            </a:pPr>
            <a:r>
              <a:rPr lang="en-US" altLang="en-US" sz="2200" dirty="0">
                <a:latin typeface="Century Gothic" panose="020B0502020202020204" pitchFamily="34" charset="0"/>
              </a:rPr>
              <a:t>            CORRECT</a:t>
            </a:r>
          </a:p>
          <a:p>
            <a:pPr marL="685800" indent="-685800" algn="l">
              <a:buClr>
                <a:schemeClr val="accent1"/>
              </a:buClr>
              <a:buSzPct val="75000"/>
              <a:buFont typeface="Wingdings 2" panose="05020102010507070707" pitchFamily="18" charset="2"/>
              <a:buChar char=""/>
            </a:pPr>
            <a:endParaRPr lang="en-US" altLang="en-US" sz="2800" dirty="0">
              <a:latin typeface="Century Gothic" panose="020B0502020202020204" pitchFamily="34" charset="0"/>
            </a:endParaRPr>
          </a:p>
        </p:txBody>
      </p:sp>
      <p:pic>
        <p:nvPicPr>
          <p:cNvPr id="16" name="Picture 2" descr="C:\Users\Tamara Read\AppData\Local\Microsoft\Windows\INetCache\IE\WH87WSTZ\green_tick[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457" y="4807522"/>
            <a:ext cx="950910" cy="948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64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4" name="AutoShape 9" descr="https://encrypted-tbn1.gstatic.com/images?q=tbn:ANd9GcSLwxuqqg8RrfLYoh5FAOOqoiibf5BLBnP8PrKbdvEeWFVVqRVcNQ"/>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charset="2"/>
              <a:buChar char=""/>
              <a:defRPr sz="2400">
                <a:solidFill>
                  <a:schemeClr val="tx2"/>
                </a:solidFill>
                <a:latin typeface="Century Gothic" charset="0"/>
              </a:defRPr>
            </a:lvl1pPr>
            <a:lvl2pPr marL="742950" indent="-285750" eaLnBrk="0" hangingPunct="0">
              <a:spcBef>
                <a:spcPct val="20000"/>
              </a:spcBef>
              <a:buClr>
                <a:schemeClr val="accent1"/>
              </a:buClr>
              <a:buSzPct val="76000"/>
              <a:buFont typeface="Wingdings 2" charset="2"/>
              <a:buChar char=""/>
              <a:defRPr sz="2200">
                <a:solidFill>
                  <a:schemeClr val="tx2"/>
                </a:solidFill>
                <a:latin typeface="Century Gothic" charset="0"/>
              </a:defRPr>
            </a:lvl2pPr>
            <a:lvl3pPr marL="1143000" indent="-228600" eaLnBrk="0" hangingPunct="0">
              <a:spcBef>
                <a:spcPct val="20000"/>
              </a:spcBef>
              <a:buClr>
                <a:schemeClr val="accent1"/>
              </a:buClr>
              <a:buSzPct val="76000"/>
              <a:buFont typeface="Wingdings 2" charset="2"/>
              <a:buChar char=""/>
              <a:defRPr sz="2000">
                <a:solidFill>
                  <a:schemeClr val="tx2"/>
                </a:solidFill>
                <a:latin typeface="Century Gothic" charset="0"/>
              </a:defRPr>
            </a:lvl3pPr>
            <a:lvl4pPr marL="1600200" indent="-228600" eaLnBrk="0" hangingPunct="0">
              <a:spcBef>
                <a:spcPct val="20000"/>
              </a:spcBef>
              <a:buClr>
                <a:schemeClr val="accent1"/>
              </a:buClr>
              <a:buSzPct val="76000"/>
              <a:buFont typeface="Wingdings 2" charset="2"/>
              <a:buChar char=""/>
              <a:defRPr>
                <a:solidFill>
                  <a:schemeClr val="tx2"/>
                </a:solidFill>
                <a:latin typeface="Century Gothic" charset="0"/>
              </a:defRPr>
            </a:lvl4pPr>
            <a:lvl5pPr marL="2057400" indent="-228600" eaLnBrk="0" hangingPunct="0">
              <a:spcBef>
                <a:spcPct val="20000"/>
              </a:spcBef>
              <a:buClr>
                <a:schemeClr val="accent1"/>
              </a:buClr>
              <a:buSzPct val="76000"/>
              <a:buFont typeface="Wingdings 2" charset="2"/>
              <a:buChar char=""/>
              <a:defRPr sz="1600">
                <a:solidFill>
                  <a:schemeClr val="tx2"/>
                </a:solidFill>
                <a:latin typeface="Century Gothic" charset="0"/>
              </a:defRPr>
            </a:lvl5pPr>
            <a:lvl6pPr marL="25146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6pPr>
            <a:lvl7pPr marL="29718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7pPr>
            <a:lvl8pPr marL="34290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8pPr>
            <a:lvl9pPr marL="38862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9pPr>
          </a:lstStyle>
          <a:p>
            <a:pPr eaLnBrk="1" hangingPunct="1">
              <a:spcBef>
                <a:spcPct val="0"/>
              </a:spcBef>
              <a:buClrTx/>
              <a:buSzTx/>
              <a:buFontTx/>
              <a:buNone/>
            </a:pPr>
            <a:endParaRPr lang="en-US" altLang="en-US" sz="1800" dirty="0">
              <a:solidFill>
                <a:schemeClr val="tx1"/>
              </a:solidFill>
              <a:latin typeface="Arial" charset="0"/>
            </a:endParaRPr>
          </a:p>
        </p:txBody>
      </p:sp>
      <p:sp>
        <p:nvSpPr>
          <p:cNvPr id="11" name="Title 1"/>
          <p:cNvSpPr txBox="1">
            <a:spLocks/>
          </p:cNvSpPr>
          <p:nvPr/>
        </p:nvSpPr>
        <p:spPr bwMode="auto">
          <a:xfrm>
            <a:off x="925221" y="586392"/>
            <a:ext cx="809105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Workshop Format</a:t>
            </a:r>
          </a:p>
        </p:txBody>
      </p:sp>
      <p:sp>
        <p:nvSpPr>
          <p:cNvPr id="12" name="Content Placeholder 2"/>
          <p:cNvSpPr txBox="1">
            <a:spLocks/>
          </p:cNvSpPr>
          <p:nvPr/>
        </p:nvSpPr>
        <p:spPr>
          <a:xfrm>
            <a:off x="928595" y="1350065"/>
            <a:ext cx="9963949" cy="47158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Use microphone</a:t>
            </a: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Involve everyone in the conversation</a:t>
            </a: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Be supportive</a:t>
            </a:r>
            <a:endParaRPr lang="en-US" altLang="en-US" sz="2800" dirty="0"/>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490" y="3441560"/>
            <a:ext cx="2797532" cy="209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784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bwMode="auto">
          <a:xfrm>
            <a:off x="4824197" y="248141"/>
            <a:ext cx="2072596"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Activity</a:t>
            </a:r>
          </a:p>
        </p:txBody>
      </p:sp>
      <p:pic>
        <p:nvPicPr>
          <p:cNvPr id="5" name="Picture 4"/>
          <p:cNvPicPr/>
          <p:nvPr/>
        </p:nvPicPr>
        <p:blipFill rotWithShape="1">
          <a:blip r:embed="rId2">
            <a:extLst>
              <a:ext uri="{28A0092B-C50C-407E-A947-70E740481C1C}">
                <a14:useLocalDpi xmlns:a14="http://schemas.microsoft.com/office/drawing/2010/main" val="0"/>
              </a:ext>
            </a:extLst>
          </a:blip>
          <a:srcRect l="2800" t="23223" r="7200" b="26200"/>
          <a:stretch/>
        </p:blipFill>
        <p:spPr bwMode="auto">
          <a:xfrm>
            <a:off x="1216423" y="736401"/>
            <a:ext cx="9288145" cy="5219065"/>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rot="5400000">
            <a:off x="928261" y="3345933"/>
            <a:ext cx="1096775" cy="461665"/>
          </a:xfrm>
          <a:prstGeom prst="rect">
            <a:avLst/>
          </a:prstGeom>
          <a:solidFill>
            <a:schemeClr val="bg1"/>
          </a:solidFill>
        </p:spPr>
        <p:txBody>
          <a:bodyPr wrap="none" rtlCol="0">
            <a:spAutoFit/>
          </a:bodyPr>
          <a:lstStyle/>
          <a:p>
            <a:r>
              <a:rPr lang="en-US" b="1" dirty="0"/>
              <a:t>ROAD</a:t>
            </a:r>
          </a:p>
        </p:txBody>
      </p:sp>
      <p:pic>
        <p:nvPicPr>
          <p:cNvPr id="7" name="Picture 6"/>
          <p:cNvPicPr/>
          <p:nvPr/>
        </p:nvPicPr>
        <p:blipFill rotWithShape="1">
          <a:blip r:embed="rId3">
            <a:extLst>
              <a:ext uri="{28A0092B-C50C-407E-A947-70E740481C1C}">
                <a14:useLocalDpi xmlns:a14="http://schemas.microsoft.com/office/drawing/2010/main" val="0"/>
              </a:ext>
            </a:extLst>
          </a:blip>
          <a:srcRect t="19501" b="18750"/>
          <a:stretch/>
        </p:blipFill>
        <p:spPr bwMode="auto">
          <a:xfrm rot="21387124">
            <a:off x="9884679" y="213568"/>
            <a:ext cx="2181915" cy="13113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3803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bwMode="auto">
          <a:xfrm>
            <a:off x="407368" y="295437"/>
            <a:ext cx="809105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Phase 1 - Calculate Scale</a:t>
            </a:r>
          </a:p>
        </p:txBody>
      </p:sp>
      <p:pic>
        <p:nvPicPr>
          <p:cNvPr id="5" name="Picture 4"/>
          <p:cNvPicPr/>
          <p:nvPr/>
        </p:nvPicPr>
        <p:blipFill rotWithShape="1">
          <a:blip r:embed="rId2">
            <a:extLst>
              <a:ext uri="{28A0092B-C50C-407E-A947-70E740481C1C}">
                <a14:useLocalDpi xmlns:a14="http://schemas.microsoft.com/office/drawing/2010/main" val="0"/>
              </a:ext>
            </a:extLst>
          </a:blip>
          <a:srcRect l="2800" t="23223" r="10314" b="26200"/>
          <a:stretch/>
        </p:blipFill>
        <p:spPr bwMode="auto">
          <a:xfrm>
            <a:off x="149588" y="750256"/>
            <a:ext cx="8966703" cy="5219065"/>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rot="5400000">
            <a:off x="-138574" y="3359788"/>
            <a:ext cx="1096775" cy="461665"/>
          </a:xfrm>
          <a:prstGeom prst="rect">
            <a:avLst/>
          </a:prstGeom>
          <a:solidFill>
            <a:schemeClr val="bg1"/>
          </a:solidFill>
        </p:spPr>
        <p:txBody>
          <a:bodyPr wrap="none" rtlCol="0">
            <a:spAutoFit/>
          </a:bodyPr>
          <a:lstStyle/>
          <a:p>
            <a:r>
              <a:rPr lang="en-US" b="1" dirty="0"/>
              <a:t>ROAD</a:t>
            </a:r>
          </a:p>
        </p:txBody>
      </p:sp>
      <p:pic>
        <p:nvPicPr>
          <p:cNvPr id="7" name="Picture 6"/>
          <p:cNvPicPr/>
          <p:nvPr/>
        </p:nvPicPr>
        <p:blipFill rotWithShape="1">
          <a:blip r:embed="rId3">
            <a:extLst>
              <a:ext uri="{28A0092B-C50C-407E-A947-70E740481C1C}">
                <a14:useLocalDpi xmlns:a14="http://schemas.microsoft.com/office/drawing/2010/main" val="0"/>
              </a:ext>
            </a:extLst>
          </a:blip>
          <a:srcRect t="19501" b="18750"/>
          <a:stretch/>
        </p:blipFill>
        <p:spPr bwMode="auto">
          <a:xfrm rot="21387124">
            <a:off x="6711941" y="75018"/>
            <a:ext cx="2181915" cy="1311305"/>
          </a:xfrm>
          <a:prstGeom prst="rect">
            <a:avLst/>
          </a:prstGeom>
          <a:ln>
            <a:noFill/>
          </a:ln>
          <a:extLst>
            <a:ext uri="{53640926-AAD7-44D8-BBD7-CCE9431645EC}">
              <a14:shadowObscured xmlns:a14="http://schemas.microsoft.com/office/drawing/2010/main"/>
            </a:ext>
          </a:extLst>
        </p:spPr>
      </p:pic>
      <p:sp>
        <p:nvSpPr>
          <p:cNvPr id="8" name="Content Placeholder 2"/>
          <p:cNvSpPr txBox="1">
            <a:spLocks/>
          </p:cNvSpPr>
          <p:nvPr/>
        </p:nvSpPr>
        <p:spPr>
          <a:xfrm>
            <a:off x="9116291" y="495805"/>
            <a:ext cx="3075709" cy="47158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chemeClr val="accent1"/>
              </a:buClr>
              <a:buSzPct val="75000"/>
              <a:buAutoNum type="arabicParenR"/>
            </a:pPr>
            <a:r>
              <a:rPr lang="en-US" altLang="en-US" dirty="0">
                <a:solidFill>
                  <a:srgbClr val="FF0000"/>
                </a:solidFill>
                <a:latin typeface="Century Gothic" panose="020B0502020202020204" pitchFamily="34" charset="0"/>
              </a:rPr>
              <a:t>Measure Boundaries </a:t>
            </a:r>
            <a:r>
              <a:rPr lang="en-US" altLang="en-US" dirty="0">
                <a:latin typeface="Century Gothic" panose="020B0502020202020204" pitchFamily="34" charset="0"/>
              </a:rPr>
              <a:t>on Printout</a:t>
            </a:r>
          </a:p>
          <a:p>
            <a:pPr marL="457200" indent="-457200" algn="l">
              <a:buClr>
                <a:schemeClr val="accent1"/>
              </a:buClr>
              <a:buSzPct val="75000"/>
              <a:buAutoNum type="arabicParenR"/>
            </a:pPr>
            <a:r>
              <a:rPr lang="en-US" altLang="en-US" dirty="0" err="1">
                <a:solidFill>
                  <a:srgbClr val="FF0000"/>
                </a:solidFill>
                <a:latin typeface="Century Gothic" panose="020B0502020202020204" pitchFamily="34" charset="0"/>
              </a:rPr>
              <a:t>Calc</a:t>
            </a:r>
            <a:r>
              <a:rPr lang="en-US" altLang="en-US" dirty="0">
                <a:solidFill>
                  <a:srgbClr val="FF0000"/>
                </a:solidFill>
                <a:latin typeface="Century Gothic" panose="020B0502020202020204" pitchFamily="34" charset="0"/>
              </a:rPr>
              <a:t> Scale </a:t>
            </a:r>
            <a:r>
              <a:rPr lang="en-US" altLang="en-US" dirty="0">
                <a:latin typeface="Century Gothic" panose="020B0502020202020204" pitchFamily="34" charset="0"/>
              </a:rPr>
              <a:t>(1cm on map = X m on ground)</a:t>
            </a:r>
          </a:p>
          <a:p>
            <a:pPr marL="457200" indent="-457200" algn="l">
              <a:buClr>
                <a:schemeClr val="accent1"/>
              </a:buClr>
              <a:buSzPct val="75000"/>
              <a:buAutoNum type="arabicParenR"/>
            </a:pPr>
            <a:r>
              <a:rPr lang="en-US" altLang="en-US" dirty="0">
                <a:latin typeface="Century Gothic" panose="020B0502020202020204" pitchFamily="34" charset="0"/>
              </a:rPr>
              <a:t>Formula: </a:t>
            </a:r>
            <a:r>
              <a:rPr lang="en-US" altLang="en-US" dirty="0">
                <a:solidFill>
                  <a:srgbClr val="FF0000"/>
                </a:solidFill>
                <a:latin typeface="Century Gothic" panose="020B0502020202020204" pitchFamily="34" charset="0"/>
              </a:rPr>
              <a:t>length on ground / length on map</a:t>
            </a:r>
          </a:p>
          <a:p>
            <a:pPr lvl="1" algn="l">
              <a:buClr>
                <a:schemeClr val="accent1"/>
              </a:buClr>
              <a:buSzPct val="75000"/>
            </a:pPr>
            <a:r>
              <a:rPr lang="en-US" altLang="en-US" sz="1800" dirty="0">
                <a:latin typeface="Century Gothic" panose="020B0502020202020204" pitchFamily="34" charset="0"/>
              </a:rPr>
              <a:t>a) 24m / 10.5cm = 2.29</a:t>
            </a:r>
          </a:p>
          <a:p>
            <a:pPr lvl="1" algn="l">
              <a:buClr>
                <a:schemeClr val="accent1"/>
              </a:buClr>
              <a:buSzPct val="75000"/>
            </a:pPr>
            <a:r>
              <a:rPr lang="en-US" altLang="en-US" sz="1800" dirty="0">
                <a:latin typeface="Century Gothic" panose="020B0502020202020204" pitchFamily="34" charset="0"/>
              </a:rPr>
              <a:t>b) 50m / 21.9cm = 2.28</a:t>
            </a:r>
          </a:p>
          <a:p>
            <a:pPr lvl="1" algn="l">
              <a:buClr>
                <a:schemeClr val="accent1"/>
              </a:buClr>
              <a:buSzPct val="75000"/>
            </a:pPr>
            <a:r>
              <a:rPr lang="en-US" altLang="en-US" sz="2400" dirty="0">
                <a:solidFill>
                  <a:srgbClr val="FF0000"/>
                </a:solidFill>
                <a:latin typeface="Century Gothic" panose="020B0502020202020204" pitchFamily="34" charset="0"/>
              </a:rPr>
              <a:t>Scale = </a:t>
            </a:r>
          </a:p>
          <a:p>
            <a:pPr lvl="1" algn="l">
              <a:buClr>
                <a:schemeClr val="accent1"/>
              </a:buClr>
              <a:buSzPct val="75000"/>
            </a:pPr>
            <a:r>
              <a:rPr lang="en-US" altLang="en-US" sz="2400" dirty="0">
                <a:latin typeface="Century Gothic" panose="020B0502020202020204" pitchFamily="34" charset="0"/>
              </a:rPr>
              <a:t>1 cm on map = 2.3 m on ground</a:t>
            </a:r>
          </a:p>
          <a:p>
            <a:pPr lvl="1" algn="l">
              <a:buClr>
                <a:schemeClr val="accent1"/>
              </a:buClr>
              <a:buSzPct val="75000"/>
            </a:pPr>
            <a:endParaRPr lang="en-US" altLang="en-US" sz="1800" dirty="0">
              <a:latin typeface="Century Gothic" panose="020B0502020202020204" pitchFamily="34" charset="0"/>
            </a:endParaRPr>
          </a:p>
          <a:p>
            <a:pPr marL="742950" lvl="1" indent="-285750" algn="l">
              <a:buClr>
                <a:schemeClr val="accent1"/>
              </a:buClr>
              <a:buSzPct val="75000"/>
              <a:buFontTx/>
              <a:buChar char="-"/>
            </a:pPr>
            <a:endParaRPr lang="en-US" altLang="en-US" sz="1800" dirty="0">
              <a:latin typeface="Century Gothic" panose="020B0502020202020204" pitchFamily="34" charset="0"/>
            </a:endParaRPr>
          </a:p>
          <a:p>
            <a:pPr lvl="1" algn="l">
              <a:buClr>
                <a:schemeClr val="accent1"/>
              </a:buClr>
              <a:buSzPct val="75000"/>
            </a:pPr>
            <a:endParaRPr lang="en-US" altLang="en-US" sz="1800" dirty="0">
              <a:latin typeface="Century Gothic" panose="020B0502020202020204" pitchFamily="34" charset="0"/>
            </a:endParaRPr>
          </a:p>
        </p:txBody>
      </p:sp>
      <p:cxnSp>
        <p:nvCxnSpPr>
          <p:cNvPr id="9" name="Straight Arrow Connector 8"/>
          <p:cNvCxnSpPr/>
          <p:nvPr/>
        </p:nvCxnSpPr>
        <p:spPr>
          <a:xfrm>
            <a:off x="872836" y="1482427"/>
            <a:ext cx="207819" cy="3768436"/>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465371" y="1482422"/>
            <a:ext cx="207819" cy="3768436"/>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872836" y="5183874"/>
            <a:ext cx="8121498" cy="16162"/>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37296" y="1512294"/>
            <a:ext cx="8121498" cy="16162"/>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35930" y="3175122"/>
            <a:ext cx="1129441" cy="369332"/>
          </a:xfrm>
          <a:prstGeom prst="rect">
            <a:avLst/>
          </a:prstGeom>
          <a:solidFill>
            <a:schemeClr val="bg1"/>
          </a:solidFill>
        </p:spPr>
        <p:txBody>
          <a:bodyPr wrap="square" rtlCol="0">
            <a:spAutoFit/>
          </a:bodyPr>
          <a:lstStyle/>
          <a:p>
            <a:r>
              <a:rPr lang="en-US" sz="1800" b="1" dirty="0"/>
              <a:t>10.5cm</a:t>
            </a:r>
          </a:p>
        </p:txBody>
      </p:sp>
      <p:sp>
        <p:nvSpPr>
          <p:cNvPr id="14" name="TextBox 13"/>
          <p:cNvSpPr txBox="1"/>
          <p:nvPr/>
        </p:nvSpPr>
        <p:spPr>
          <a:xfrm>
            <a:off x="4758895" y="4726877"/>
            <a:ext cx="1129441" cy="369332"/>
          </a:xfrm>
          <a:prstGeom prst="rect">
            <a:avLst/>
          </a:prstGeom>
          <a:solidFill>
            <a:schemeClr val="bg1"/>
          </a:solidFill>
        </p:spPr>
        <p:txBody>
          <a:bodyPr wrap="square" rtlCol="0">
            <a:spAutoFit/>
          </a:bodyPr>
          <a:lstStyle/>
          <a:p>
            <a:r>
              <a:rPr lang="en-US" sz="1800" b="1" dirty="0"/>
              <a:t>21.9cm</a:t>
            </a:r>
          </a:p>
        </p:txBody>
      </p:sp>
      <p:sp>
        <p:nvSpPr>
          <p:cNvPr id="15" name="TextBox 14"/>
          <p:cNvSpPr txBox="1"/>
          <p:nvPr/>
        </p:nvSpPr>
        <p:spPr>
          <a:xfrm>
            <a:off x="3781854" y="1637313"/>
            <a:ext cx="1129441" cy="369332"/>
          </a:xfrm>
          <a:prstGeom prst="rect">
            <a:avLst/>
          </a:prstGeom>
          <a:solidFill>
            <a:schemeClr val="bg1"/>
          </a:solidFill>
        </p:spPr>
        <p:txBody>
          <a:bodyPr wrap="square" rtlCol="0">
            <a:spAutoFit/>
          </a:bodyPr>
          <a:lstStyle/>
          <a:p>
            <a:r>
              <a:rPr lang="en-US" sz="1800" b="1" dirty="0"/>
              <a:t>21.9cm</a:t>
            </a:r>
          </a:p>
        </p:txBody>
      </p:sp>
      <p:sp>
        <p:nvSpPr>
          <p:cNvPr id="16" name="TextBox 15"/>
          <p:cNvSpPr txBox="1"/>
          <p:nvPr/>
        </p:nvSpPr>
        <p:spPr>
          <a:xfrm>
            <a:off x="976745" y="2672901"/>
            <a:ext cx="1129441" cy="369332"/>
          </a:xfrm>
          <a:prstGeom prst="rect">
            <a:avLst/>
          </a:prstGeom>
          <a:solidFill>
            <a:schemeClr val="bg1"/>
          </a:solidFill>
        </p:spPr>
        <p:txBody>
          <a:bodyPr wrap="square" rtlCol="0">
            <a:spAutoFit/>
          </a:bodyPr>
          <a:lstStyle/>
          <a:p>
            <a:r>
              <a:rPr lang="en-US" sz="1800" b="1" dirty="0"/>
              <a:t>10.5cm</a:t>
            </a:r>
          </a:p>
        </p:txBody>
      </p:sp>
      <p:sp>
        <p:nvSpPr>
          <p:cNvPr id="17" name="Oval 16"/>
          <p:cNvSpPr/>
          <p:nvPr/>
        </p:nvSpPr>
        <p:spPr>
          <a:xfrm>
            <a:off x="8368380" y="503262"/>
            <a:ext cx="456955" cy="3557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 name="Oval 17"/>
          <p:cNvSpPr/>
          <p:nvPr/>
        </p:nvSpPr>
        <p:spPr>
          <a:xfrm>
            <a:off x="7495510" y="184592"/>
            <a:ext cx="456955" cy="3557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854270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2800" t="23223" r="7200" b="26200"/>
          <a:stretch/>
        </p:blipFill>
        <p:spPr bwMode="auto">
          <a:xfrm>
            <a:off x="149588" y="750256"/>
            <a:ext cx="9288145" cy="5219065"/>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rot="5400000">
            <a:off x="-138574" y="3359788"/>
            <a:ext cx="1096775" cy="461665"/>
          </a:xfrm>
          <a:prstGeom prst="rect">
            <a:avLst/>
          </a:prstGeom>
          <a:solidFill>
            <a:schemeClr val="bg1"/>
          </a:solidFill>
        </p:spPr>
        <p:txBody>
          <a:bodyPr wrap="none" rtlCol="0">
            <a:spAutoFit/>
          </a:bodyPr>
          <a:lstStyle/>
          <a:p>
            <a:r>
              <a:rPr lang="en-US" b="1" dirty="0"/>
              <a:t>ROAD</a:t>
            </a:r>
          </a:p>
        </p:txBody>
      </p:sp>
      <p:pic>
        <p:nvPicPr>
          <p:cNvPr id="6" name="Picture 5"/>
          <p:cNvPicPr/>
          <p:nvPr/>
        </p:nvPicPr>
        <p:blipFill rotWithShape="1">
          <a:blip r:embed="rId3">
            <a:extLst>
              <a:ext uri="{28A0092B-C50C-407E-A947-70E740481C1C}">
                <a14:useLocalDpi xmlns:a14="http://schemas.microsoft.com/office/drawing/2010/main" val="0"/>
              </a:ext>
            </a:extLst>
          </a:blip>
          <a:srcRect t="19501" b="18750"/>
          <a:stretch/>
        </p:blipFill>
        <p:spPr bwMode="auto">
          <a:xfrm rot="21387124">
            <a:off x="7016751" y="33453"/>
            <a:ext cx="2181915" cy="1311305"/>
          </a:xfrm>
          <a:prstGeom prst="rect">
            <a:avLst/>
          </a:prstGeom>
          <a:ln>
            <a:noFill/>
          </a:ln>
          <a:extLst>
            <a:ext uri="{53640926-AAD7-44D8-BBD7-CCE9431645EC}">
              <a14:shadowObscured xmlns:a14="http://schemas.microsoft.com/office/drawing/2010/main"/>
            </a:ext>
          </a:extLst>
        </p:spPr>
      </p:pic>
      <p:sp>
        <p:nvSpPr>
          <p:cNvPr id="7" name="Content Placeholder 2"/>
          <p:cNvSpPr txBox="1">
            <a:spLocks/>
          </p:cNvSpPr>
          <p:nvPr/>
        </p:nvSpPr>
        <p:spPr>
          <a:xfrm>
            <a:off x="9437733" y="376171"/>
            <a:ext cx="2754267" cy="56228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Clr>
                <a:schemeClr val="accent1"/>
              </a:buClr>
              <a:buSzPct val="75000"/>
            </a:pPr>
            <a:endParaRPr lang="en-US" altLang="en-US" sz="1800" dirty="0">
              <a:latin typeface="Century Gothic" panose="020B0502020202020204" pitchFamily="34" charset="0"/>
            </a:endParaRPr>
          </a:p>
          <a:p>
            <a:pPr algn="l">
              <a:buClr>
                <a:schemeClr val="accent1"/>
              </a:buClr>
              <a:buSzPct val="75000"/>
            </a:pPr>
            <a:r>
              <a:rPr lang="en-US" altLang="en-US" dirty="0">
                <a:solidFill>
                  <a:schemeClr val="accent1"/>
                </a:solidFill>
                <a:latin typeface="Century Gothic" panose="020B0502020202020204" pitchFamily="34" charset="0"/>
              </a:rPr>
              <a:t>4) </a:t>
            </a:r>
            <a:r>
              <a:rPr lang="en-US" altLang="en-US" dirty="0">
                <a:solidFill>
                  <a:srgbClr val="FF0000"/>
                </a:solidFill>
                <a:latin typeface="Century Gothic" panose="020B0502020202020204" pitchFamily="34" charset="0"/>
              </a:rPr>
              <a:t>Test 1 – </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If 1 cm on map = 2.3 m on ground</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Then </a:t>
            </a:r>
            <a:r>
              <a:rPr lang="en-US" altLang="en-US" dirty="0">
                <a:solidFill>
                  <a:srgbClr val="FF0000"/>
                </a:solidFill>
                <a:latin typeface="Century Gothic" panose="020B0502020202020204" pitchFamily="34" charset="0"/>
              </a:rPr>
              <a:t>10.5 cm on map = ?? m on ground</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10.5 x 2.3 scale = 24.15 m on ground</a:t>
            </a:r>
          </a:p>
          <a:p>
            <a:pPr algn="l">
              <a:buClr>
                <a:schemeClr val="accent1"/>
              </a:buClr>
              <a:buSzPct val="75000"/>
            </a:pPr>
            <a:endParaRPr lang="en-US" altLang="en-US" dirty="0">
              <a:latin typeface="Century Gothic" panose="020B0502020202020204" pitchFamily="34" charset="0"/>
            </a:endParaRPr>
          </a:p>
          <a:p>
            <a:pPr algn="l">
              <a:buClr>
                <a:schemeClr val="accent1"/>
              </a:buClr>
              <a:buSzPct val="75000"/>
            </a:pPr>
            <a:r>
              <a:rPr lang="en-US" altLang="en-US" sz="2200" dirty="0">
                <a:latin typeface="Century Gothic" panose="020B0502020202020204" pitchFamily="34" charset="0"/>
              </a:rPr>
              <a:t>            CORRECT</a:t>
            </a:r>
          </a:p>
          <a:p>
            <a:pPr marL="685800" indent="-685800" algn="l">
              <a:buClr>
                <a:schemeClr val="accent1"/>
              </a:buClr>
              <a:buSzPct val="75000"/>
              <a:buFont typeface="Wingdings 2" panose="05020102010507070707" pitchFamily="18" charset="2"/>
              <a:buChar char=""/>
            </a:pPr>
            <a:endParaRPr lang="en-US" altLang="en-US" sz="2800" dirty="0">
              <a:latin typeface="Century Gothic" panose="020B0502020202020204" pitchFamily="34" charset="0"/>
            </a:endParaRPr>
          </a:p>
        </p:txBody>
      </p:sp>
      <p:pic>
        <p:nvPicPr>
          <p:cNvPr id="8" name="Picture 2" descr="C:\Users\Tamara Read\AppData\Local\Microsoft\Windows\INetCache\IE\WH87WSTZ\green_tick[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457" y="4655117"/>
            <a:ext cx="950910" cy="9481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488335" y="3175122"/>
            <a:ext cx="1129441" cy="369332"/>
          </a:xfrm>
          <a:prstGeom prst="rect">
            <a:avLst/>
          </a:prstGeom>
          <a:solidFill>
            <a:schemeClr val="bg1"/>
          </a:solidFill>
        </p:spPr>
        <p:txBody>
          <a:bodyPr wrap="square" rtlCol="0">
            <a:spAutoFit/>
          </a:bodyPr>
          <a:lstStyle/>
          <a:p>
            <a:r>
              <a:rPr lang="en-US" sz="1800" b="1" dirty="0"/>
              <a:t>10.5cm</a:t>
            </a:r>
          </a:p>
        </p:txBody>
      </p:sp>
      <p:sp>
        <p:nvSpPr>
          <p:cNvPr id="10" name="TextBox 9"/>
          <p:cNvSpPr txBox="1"/>
          <p:nvPr/>
        </p:nvSpPr>
        <p:spPr>
          <a:xfrm>
            <a:off x="4758895" y="4726877"/>
            <a:ext cx="1129441" cy="369332"/>
          </a:xfrm>
          <a:prstGeom prst="rect">
            <a:avLst/>
          </a:prstGeom>
          <a:solidFill>
            <a:schemeClr val="bg1"/>
          </a:solidFill>
        </p:spPr>
        <p:txBody>
          <a:bodyPr wrap="square" rtlCol="0">
            <a:spAutoFit/>
          </a:bodyPr>
          <a:lstStyle/>
          <a:p>
            <a:r>
              <a:rPr lang="en-US" sz="1800" b="1" dirty="0"/>
              <a:t>21.9cm</a:t>
            </a:r>
          </a:p>
        </p:txBody>
      </p:sp>
      <p:sp>
        <p:nvSpPr>
          <p:cNvPr id="11" name="TextBox 10"/>
          <p:cNvSpPr txBox="1"/>
          <p:nvPr/>
        </p:nvSpPr>
        <p:spPr>
          <a:xfrm>
            <a:off x="3781854" y="1637313"/>
            <a:ext cx="1129441" cy="369332"/>
          </a:xfrm>
          <a:prstGeom prst="rect">
            <a:avLst/>
          </a:prstGeom>
          <a:solidFill>
            <a:schemeClr val="bg1"/>
          </a:solidFill>
        </p:spPr>
        <p:txBody>
          <a:bodyPr wrap="square" rtlCol="0">
            <a:spAutoFit/>
          </a:bodyPr>
          <a:lstStyle/>
          <a:p>
            <a:r>
              <a:rPr lang="en-US" sz="1800" b="1" dirty="0"/>
              <a:t>21.9cm</a:t>
            </a:r>
          </a:p>
        </p:txBody>
      </p:sp>
      <p:sp>
        <p:nvSpPr>
          <p:cNvPr id="12" name="TextBox 11"/>
          <p:cNvSpPr txBox="1"/>
          <p:nvPr/>
        </p:nvSpPr>
        <p:spPr>
          <a:xfrm>
            <a:off x="810485" y="2672901"/>
            <a:ext cx="1129441" cy="369332"/>
          </a:xfrm>
          <a:prstGeom prst="rect">
            <a:avLst/>
          </a:prstGeom>
          <a:solidFill>
            <a:schemeClr val="bg1"/>
          </a:solidFill>
        </p:spPr>
        <p:txBody>
          <a:bodyPr wrap="square" rtlCol="0">
            <a:spAutoFit/>
          </a:bodyPr>
          <a:lstStyle/>
          <a:p>
            <a:r>
              <a:rPr lang="en-US" sz="1800" b="1" dirty="0"/>
              <a:t>10.5cm</a:t>
            </a:r>
          </a:p>
        </p:txBody>
      </p:sp>
      <p:sp>
        <p:nvSpPr>
          <p:cNvPr id="13" name="Title 1"/>
          <p:cNvSpPr txBox="1">
            <a:spLocks/>
          </p:cNvSpPr>
          <p:nvPr/>
        </p:nvSpPr>
        <p:spPr bwMode="auto">
          <a:xfrm>
            <a:off x="407368" y="309292"/>
            <a:ext cx="809105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Phase 1 - Calculate Scale</a:t>
            </a:r>
          </a:p>
        </p:txBody>
      </p:sp>
    </p:spTree>
    <p:extLst>
      <p:ext uri="{BB962C8B-B14F-4D97-AF65-F5344CB8AC3E}">
        <p14:creationId xmlns:p14="http://schemas.microsoft.com/office/powerpoint/2010/main" val="144380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2800" t="23223" r="7200" b="26200"/>
          <a:stretch/>
        </p:blipFill>
        <p:spPr bwMode="auto">
          <a:xfrm>
            <a:off x="149588" y="777966"/>
            <a:ext cx="9288145" cy="5219065"/>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rot="5400000">
            <a:off x="-138574" y="3387498"/>
            <a:ext cx="1096775" cy="461665"/>
          </a:xfrm>
          <a:prstGeom prst="rect">
            <a:avLst/>
          </a:prstGeom>
          <a:solidFill>
            <a:schemeClr val="bg1"/>
          </a:solidFill>
        </p:spPr>
        <p:txBody>
          <a:bodyPr wrap="none" rtlCol="0">
            <a:spAutoFit/>
          </a:bodyPr>
          <a:lstStyle/>
          <a:p>
            <a:r>
              <a:rPr lang="en-US" b="1" dirty="0"/>
              <a:t>ROAD</a:t>
            </a:r>
          </a:p>
        </p:txBody>
      </p:sp>
      <p:pic>
        <p:nvPicPr>
          <p:cNvPr id="6" name="Picture 5"/>
          <p:cNvPicPr/>
          <p:nvPr/>
        </p:nvPicPr>
        <p:blipFill rotWithShape="1">
          <a:blip r:embed="rId3">
            <a:extLst>
              <a:ext uri="{28A0092B-C50C-407E-A947-70E740481C1C}">
                <a14:useLocalDpi xmlns:a14="http://schemas.microsoft.com/office/drawing/2010/main" val="0"/>
              </a:ext>
            </a:extLst>
          </a:blip>
          <a:srcRect t="19501" b="18750"/>
          <a:stretch/>
        </p:blipFill>
        <p:spPr bwMode="auto">
          <a:xfrm rot="21387124">
            <a:off x="7016751" y="75018"/>
            <a:ext cx="2181915" cy="1311305"/>
          </a:xfrm>
          <a:prstGeom prst="rect">
            <a:avLst/>
          </a:prstGeom>
          <a:ln>
            <a:noFill/>
          </a:ln>
          <a:extLst>
            <a:ext uri="{53640926-AAD7-44D8-BBD7-CCE9431645EC}">
              <a14:shadowObscured xmlns:a14="http://schemas.microsoft.com/office/drawing/2010/main"/>
            </a:ext>
          </a:extLst>
        </p:spPr>
      </p:pic>
      <p:sp>
        <p:nvSpPr>
          <p:cNvPr id="7" name="Content Placeholder 2"/>
          <p:cNvSpPr txBox="1">
            <a:spLocks/>
          </p:cNvSpPr>
          <p:nvPr/>
        </p:nvSpPr>
        <p:spPr>
          <a:xfrm>
            <a:off x="9437733" y="417736"/>
            <a:ext cx="2754267" cy="56228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Clr>
                <a:schemeClr val="accent1"/>
              </a:buClr>
              <a:buSzPct val="75000"/>
            </a:pPr>
            <a:endParaRPr lang="en-US" altLang="en-US" sz="1800" dirty="0">
              <a:latin typeface="Century Gothic" panose="020B0502020202020204" pitchFamily="34" charset="0"/>
            </a:endParaRPr>
          </a:p>
          <a:p>
            <a:pPr algn="l">
              <a:buClr>
                <a:schemeClr val="accent1"/>
              </a:buClr>
              <a:buSzPct val="75000"/>
            </a:pPr>
            <a:r>
              <a:rPr lang="en-US" altLang="en-US" dirty="0">
                <a:solidFill>
                  <a:schemeClr val="accent1"/>
                </a:solidFill>
                <a:latin typeface="Century Gothic" panose="020B0502020202020204" pitchFamily="34" charset="0"/>
              </a:rPr>
              <a:t>5) </a:t>
            </a:r>
            <a:r>
              <a:rPr lang="en-US" altLang="en-US" dirty="0">
                <a:solidFill>
                  <a:srgbClr val="FF0000"/>
                </a:solidFill>
                <a:latin typeface="Century Gothic" panose="020B0502020202020204" pitchFamily="34" charset="0"/>
              </a:rPr>
              <a:t>Test 2 – </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If 1 cm on map = 2.3 m on ground</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Then </a:t>
            </a:r>
            <a:r>
              <a:rPr lang="en-US" altLang="en-US" dirty="0">
                <a:solidFill>
                  <a:srgbClr val="FF0000"/>
                </a:solidFill>
                <a:latin typeface="Century Gothic" panose="020B0502020202020204" pitchFamily="34" charset="0"/>
              </a:rPr>
              <a:t>21.9 cm on map = ?? m on ground</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21.9 x 2.3 scale = 50.37 m on ground</a:t>
            </a:r>
          </a:p>
          <a:p>
            <a:pPr algn="l">
              <a:buClr>
                <a:schemeClr val="accent1"/>
              </a:buClr>
              <a:buSzPct val="75000"/>
            </a:pPr>
            <a:endParaRPr lang="en-US" altLang="en-US" dirty="0">
              <a:latin typeface="Century Gothic" panose="020B0502020202020204" pitchFamily="34" charset="0"/>
            </a:endParaRPr>
          </a:p>
          <a:p>
            <a:pPr algn="l">
              <a:buClr>
                <a:schemeClr val="accent1"/>
              </a:buClr>
              <a:buSzPct val="75000"/>
            </a:pPr>
            <a:r>
              <a:rPr lang="en-US" altLang="en-US" sz="2200" dirty="0">
                <a:latin typeface="Century Gothic" panose="020B0502020202020204" pitchFamily="34" charset="0"/>
              </a:rPr>
              <a:t>            CORRECT</a:t>
            </a:r>
          </a:p>
          <a:p>
            <a:pPr marL="685800" indent="-685800" algn="l">
              <a:buClr>
                <a:schemeClr val="accent1"/>
              </a:buClr>
              <a:buSzPct val="75000"/>
              <a:buFont typeface="Wingdings 2" panose="05020102010507070707" pitchFamily="18" charset="2"/>
              <a:buChar char=""/>
            </a:pPr>
            <a:endParaRPr lang="en-US" altLang="en-US" sz="2800" dirty="0">
              <a:latin typeface="Century Gothic" panose="020B0502020202020204" pitchFamily="34" charset="0"/>
            </a:endParaRPr>
          </a:p>
        </p:txBody>
      </p:sp>
      <p:pic>
        <p:nvPicPr>
          <p:cNvPr id="8" name="Picture 2" descr="C:\Users\Tamara Read\AppData\Local\Microsoft\Windows\INetCache\IE\WH87WSTZ\green_tick[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457" y="4682827"/>
            <a:ext cx="950910" cy="9481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488335" y="3202832"/>
            <a:ext cx="1129441" cy="369332"/>
          </a:xfrm>
          <a:prstGeom prst="rect">
            <a:avLst/>
          </a:prstGeom>
          <a:solidFill>
            <a:schemeClr val="bg1"/>
          </a:solidFill>
        </p:spPr>
        <p:txBody>
          <a:bodyPr wrap="square" rtlCol="0">
            <a:spAutoFit/>
          </a:bodyPr>
          <a:lstStyle/>
          <a:p>
            <a:r>
              <a:rPr lang="en-US" sz="1800" b="1" dirty="0"/>
              <a:t>10.5cm</a:t>
            </a:r>
          </a:p>
        </p:txBody>
      </p:sp>
      <p:sp>
        <p:nvSpPr>
          <p:cNvPr id="10" name="TextBox 9"/>
          <p:cNvSpPr txBox="1"/>
          <p:nvPr/>
        </p:nvSpPr>
        <p:spPr>
          <a:xfrm>
            <a:off x="4758895" y="4754587"/>
            <a:ext cx="1129441" cy="369332"/>
          </a:xfrm>
          <a:prstGeom prst="rect">
            <a:avLst/>
          </a:prstGeom>
          <a:solidFill>
            <a:schemeClr val="bg1"/>
          </a:solidFill>
        </p:spPr>
        <p:txBody>
          <a:bodyPr wrap="square" rtlCol="0">
            <a:spAutoFit/>
          </a:bodyPr>
          <a:lstStyle/>
          <a:p>
            <a:r>
              <a:rPr lang="en-US" sz="1800" b="1" dirty="0"/>
              <a:t>21.9cm</a:t>
            </a:r>
          </a:p>
        </p:txBody>
      </p:sp>
      <p:sp>
        <p:nvSpPr>
          <p:cNvPr id="11" name="TextBox 10"/>
          <p:cNvSpPr txBox="1"/>
          <p:nvPr/>
        </p:nvSpPr>
        <p:spPr>
          <a:xfrm>
            <a:off x="3781854" y="1665023"/>
            <a:ext cx="1129441" cy="369332"/>
          </a:xfrm>
          <a:prstGeom prst="rect">
            <a:avLst/>
          </a:prstGeom>
          <a:solidFill>
            <a:schemeClr val="bg1"/>
          </a:solidFill>
        </p:spPr>
        <p:txBody>
          <a:bodyPr wrap="square" rtlCol="0">
            <a:spAutoFit/>
          </a:bodyPr>
          <a:lstStyle/>
          <a:p>
            <a:r>
              <a:rPr lang="en-US" sz="1800" b="1" dirty="0"/>
              <a:t>21.9cm</a:t>
            </a:r>
          </a:p>
        </p:txBody>
      </p:sp>
      <p:sp>
        <p:nvSpPr>
          <p:cNvPr id="12" name="TextBox 11"/>
          <p:cNvSpPr txBox="1"/>
          <p:nvPr/>
        </p:nvSpPr>
        <p:spPr>
          <a:xfrm>
            <a:off x="810485" y="2700611"/>
            <a:ext cx="1129441" cy="369332"/>
          </a:xfrm>
          <a:prstGeom prst="rect">
            <a:avLst/>
          </a:prstGeom>
          <a:solidFill>
            <a:schemeClr val="bg1"/>
          </a:solidFill>
        </p:spPr>
        <p:txBody>
          <a:bodyPr wrap="square" rtlCol="0">
            <a:spAutoFit/>
          </a:bodyPr>
          <a:lstStyle/>
          <a:p>
            <a:r>
              <a:rPr lang="en-US" sz="1800" b="1" dirty="0"/>
              <a:t>10.5cm</a:t>
            </a:r>
          </a:p>
        </p:txBody>
      </p:sp>
      <p:sp>
        <p:nvSpPr>
          <p:cNvPr id="13" name="Title 1"/>
          <p:cNvSpPr txBox="1">
            <a:spLocks/>
          </p:cNvSpPr>
          <p:nvPr/>
        </p:nvSpPr>
        <p:spPr bwMode="auto">
          <a:xfrm>
            <a:off x="407368" y="309292"/>
            <a:ext cx="809105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Phase 1 - Calculate Scale</a:t>
            </a:r>
          </a:p>
        </p:txBody>
      </p:sp>
    </p:spTree>
    <p:extLst>
      <p:ext uri="{BB962C8B-B14F-4D97-AF65-F5344CB8AC3E}">
        <p14:creationId xmlns:p14="http://schemas.microsoft.com/office/powerpoint/2010/main" val="85427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2800" t="23223" r="7200" b="26200"/>
          <a:stretch/>
        </p:blipFill>
        <p:spPr bwMode="auto">
          <a:xfrm>
            <a:off x="149588" y="764111"/>
            <a:ext cx="9288145" cy="5219065"/>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rot="5400000">
            <a:off x="-138574" y="3373643"/>
            <a:ext cx="1096775" cy="461665"/>
          </a:xfrm>
          <a:prstGeom prst="rect">
            <a:avLst/>
          </a:prstGeom>
          <a:solidFill>
            <a:schemeClr val="bg1"/>
          </a:solidFill>
        </p:spPr>
        <p:txBody>
          <a:bodyPr wrap="none" rtlCol="0">
            <a:spAutoFit/>
          </a:bodyPr>
          <a:lstStyle/>
          <a:p>
            <a:r>
              <a:rPr lang="en-US" b="1" dirty="0"/>
              <a:t>ROAD</a:t>
            </a:r>
          </a:p>
        </p:txBody>
      </p:sp>
      <p:pic>
        <p:nvPicPr>
          <p:cNvPr id="6" name="Picture 5"/>
          <p:cNvPicPr/>
          <p:nvPr/>
        </p:nvPicPr>
        <p:blipFill rotWithShape="1">
          <a:blip r:embed="rId3">
            <a:extLst>
              <a:ext uri="{28A0092B-C50C-407E-A947-70E740481C1C}">
                <a14:useLocalDpi xmlns:a14="http://schemas.microsoft.com/office/drawing/2010/main" val="0"/>
              </a:ext>
            </a:extLst>
          </a:blip>
          <a:srcRect t="19501" b="18750"/>
          <a:stretch/>
        </p:blipFill>
        <p:spPr bwMode="auto">
          <a:xfrm rot="21387124">
            <a:off x="7016751" y="61163"/>
            <a:ext cx="2181915" cy="1311305"/>
          </a:xfrm>
          <a:prstGeom prst="rect">
            <a:avLst/>
          </a:prstGeom>
          <a:ln>
            <a:noFill/>
          </a:ln>
          <a:extLst>
            <a:ext uri="{53640926-AAD7-44D8-BBD7-CCE9431645EC}">
              <a14:shadowObscured xmlns:a14="http://schemas.microsoft.com/office/drawing/2010/main"/>
            </a:ext>
          </a:extLst>
        </p:spPr>
      </p:pic>
      <p:sp>
        <p:nvSpPr>
          <p:cNvPr id="7" name="Content Placeholder 2"/>
          <p:cNvSpPr txBox="1">
            <a:spLocks/>
          </p:cNvSpPr>
          <p:nvPr/>
        </p:nvSpPr>
        <p:spPr>
          <a:xfrm>
            <a:off x="9437733" y="326837"/>
            <a:ext cx="2754267" cy="56228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Clr>
                <a:schemeClr val="accent1"/>
              </a:buClr>
              <a:buSzPct val="75000"/>
            </a:pPr>
            <a:endParaRPr lang="en-US" altLang="en-US" sz="1800" dirty="0">
              <a:latin typeface="Century Gothic" panose="020B0502020202020204" pitchFamily="34" charset="0"/>
            </a:endParaRPr>
          </a:p>
          <a:p>
            <a:pPr algn="l">
              <a:buClr>
                <a:schemeClr val="accent1"/>
              </a:buClr>
              <a:buSzPct val="75000"/>
            </a:pPr>
            <a:r>
              <a:rPr lang="en-US" altLang="en-US" dirty="0">
                <a:solidFill>
                  <a:schemeClr val="accent1"/>
                </a:solidFill>
                <a:latin typeface="Century Gothic" panose="020B0502020202020204" pitchFamily="34" charset="0"/>
              </a:rPr>
              <a:t>6) </a:t>
            </a:r>
            <a:r>
              <a:rPr lang="en-US" altLang="en-US" dirty="0">
                <a:solidFill>
                  <a:srgbClr val="FF0000"/>
                </a:solidFill>
                <a:latin typeface="Century Gothic" panose="020B0502020202020204" pitchFamily="34" charset="0"/>
              </a:rPr>
              <a:t>Modify Scale</a:t>
            </a:r>
          </a:p>
          <a:p>
            <a:pPr algn="l">
              <a:buClr>
                <a:schemeClr val="accent1"/>
              </a:buClr>
              <a:buSzPct val="75000"/>
            </a:pPr>
            <a:r>
              <a:rPr lang="en-US" altLang="en-US" dirty="0">
                <a:latin typeface="Century Gothic" panose="020B0502020202020204" pitchFamily="34" charset="0"/>
              </a:rPr>
              <a:t>(1 m on ground = Y cm on map)</a:t>
            </a:r>
          </a:p>
          <a:p>
            <a:pPr algn="l">
              <a:buClr>
                <a:schemeClr val="accent1"/>
              </a:buClr>
              <a:buSzPct val="75000"/>
            </a:pPr>
            <a:endParaRPr lang="en-US" altLang="en-US" dirty="0">
              <a:latin typeface="Century Gothic" panose="020B0502020202020204" pitchFamily="34" charset="0"/>
            </a:endParaRPr>
          </a:p>
          <a:p>
            <a:pPr algn="l">
              <a:buClr>
                <a:schemeClr val="accent1"/>
              </a:buClr>
              <a:buSzPct val="75000"/>
            </a:pPr>
            <a:r>
              <a:rPr lang="en-US" altLang="en-US" dirty="0">
                <a:latin typeface="Century Gothic" panose="020B0502020202020204" pitchFamily="34" charset="0"/>
              </a:rPr>
              <a:t>Formula: </a:t>
            </a:r>
            <a:r>
              <a:rPr lang="en-US" altLang="en-US" dirty="0">
                <a:solidFill>
                  <a:srgbClr val="FF0000"/>
                </a:solidFill>
                <a:latin typeface="Century Gothic" panose="020B0502020202020204" pitchFamily="34" charset="0"/>
              </a:rPr>
              <a:t>length on map / length on ground</a:t>
            </a:r>
          </a:p>
          <a:p>
            <a:pPr lvl="1" algn="l">
              <a:buClr>
                <a:schemeClr val="accent1"/>
              </a:buClr>
              <a:buSzPct val="75000"/>
            </a:pPr>
            <a:r>
              <a:rPr lang="en-US" altLang="en-US" sz="1800" dirty="0">
                <a:latin typeface="Century Gothic" panose="020B0502020202020204" pitchFamily="34" charset="0"/>
              </a:rPr>
              <a:t>a) 10.5 cm / 24 m = 0.438</a:t>
            </a:r>
          </a:p>
          <a:p>
            <a:pPr lvl="1" algn="l">
              <a:buClr>
                <a:schemeClr val="accent1"/>
              </a:buClr>
              <a:buSzPct val="75000"/>
            </a:pPr>
            <a:r>
              <a:rPr lang="en-US" altLang="en-US" sz="1800" dirty="0">
                <a:latin typeface="Century Gothic" panose="020B0502020202020204" pitchFamily="34" charset="0"/>
              </a:rPr>
              <a:t>b) 21.9 cm / 50 m = 0.438</a:t>
            </a:r>
          </a:p>
          <a:p>
            <a:pPr lvl="1" algn="l">
              <a:buClr>
                <a:schemeClr val="accent1"/>
              </a:buClr>
              <a:buSzPct val="75000"/>
            </a:pPr>
            <a:endParaRPr lang="en-US" altLang="en-US" sz="800" dirty="0">
              <a:latin typeface="Century Gothic" panose="020B0502020202020204" pitchFamily="34" charset="0"/>
            </a:endParaRPr>
          </a:p>
          <a:p>
            <a:pPr algn="l">
              <a:buClr>
                <a:schemeClr val="accent1"/>
              </a:buClr>
              <a:buSzPct val="75000"/>
            </a:pPr>
            <a:r>
              <a:rPr lang="en-US" altLang="en-US" dirty="0">
                <a:solidFill>
                  <a:srgbClr val="FF0000"/>
                </a:solidFill>
                <a:latin typeface="Century Gothic" panose="020B0502020202020204" pitchFamily="34" charset="0"/>
              </a:rPr>
              <a:t>Scale = </a:t>
            </a:r>
          </a:p>
          <a:p>
            <a:pPr algn="l">
              <a:buClr>
                <a:schemeClr val="accent1"/>
              </a:buClr>
              <a:buSzPct val="75000"/>
            </a:pPr>
            <a:r>
              <a:rPr lang="en-US" altLang="en-US" dirty="0">
                <a:latin typeface="Century Gothic" panose="020B0502020202020204" pitchFamily="34" charset="0"/>
              </a:rPr>
              <a:t>1 m on ground = 0.44 cm on map</a:t>
            </a:r>
          </a:p>
        </p:txBody>
      </p:sp>
      <p:sp>
        <p:nvSpPr>
          <p:cNvPr id="8" name="TextBox 7"/>
          <p:cNvSpPr txBox="1"/>
          <p:nvPr/>
        </p:nvSpPr>
        <p:spPr>
          <a:xfrm>
            <a:off x="7488335" y="3188977"/>
            <a:ext cx="1129441" cy="369332"/>
          </a:xfrm>
          <a:prstGeom prst="rect">
            <a:avLst/>
          </a:prstGeom>
          <a:solidFill>
            <a:schemeClr val="bg1"/>
          </a:solidFill>
        </p:spPr>
        <p:txBody>
          <a:bodyPr wrap="square" rtlCol="0">
            <a:spAutoFit/>
          </a:bodyPr>
          <a:lstStyle/>
          <a:p>
            <a:r>
              <a:rPr lang="en-US" sz="1800" b="1" dirty="0"/>
              <a:t>10.5cm</a:t>
            </a:r>
          </a:p>
        </p:txBody>
      </p:sp>
      <p:sp>
        <p:nvSpPr>
          <p:cNvPr id="9" name="TextBox 8"/>
          <p:cNvSpPr txBox="1"/>
          <p:nvPr/>
        </p:nvSpPr>
        <p:spPr>
          <a:xfrm>
            <a:off x="4758895" y="4740732"/>
            <a:ext cx="1129441" cy="369332"/>
          </a:xfrm>
          <a:prstGeom prst="rect">
            <a:avLst/>
          </a:prstGeom>
          <a:solidFill>
            <a:schemeClr val="bg1"/>
          </a:solidFill>
        </p:spPr>
        <p:txBody>
          <a:bodyPr wrap="square" rtlCol="0">
            <a:spAutoFit/>
          </a:bodyPr>
          <a:lstStyle/>
          <a:p>
            <a:r>
              <a:rPr lang="en-US" sz="1800" b="1" dirty="0"/>
              <a:t>21.9cm</a:t>
            </a:r>
          </a:p>
        </p:txBody>
      </p:sp>
      <p:sp>
        <p:nvSpPr>
          <p:cNvPr id="10" name="TextBox 9"/>
          <p:cNvSpPr txBox="1"/>
          <p:nvPr/>
        </p:nvSpPr>
        <p:spPr>
          <a:xfrm>
            <a:off x="3781854" y="1651168"/>
            <a:ext cx="1129441" cy="369332"/>
          </a:xfrm>
          <a:prstGeom prst="rect">
            <a:avLst/>
          </a:prstGeom>
          <a:solidFill>
            <a:schemeClr val="bg1"/>
          </a:solidFill>
        </p:spPr>
        <p:txBody>
          <a:bodyPr wrap="square" rtlCol="0">
            <a:spAutoFit/>
          </a:bodyPr>
          <a:lstStyle/>
          <a:p>
            <a:r>
              <a:rPr lang="en-US" sz="1800" b="1" dirty="0"/>
              <a:t>21.9cm</a:t>
            </a:r>
          </a:p>
        </p:txBody>
      </p:sp>
      <p:sp>
        <p:nvSpPr>
          <p:cNvPr id="11" name="TextBox 10"/>
          <p:cNvSpPr txBox="1"/>
          <p:nvPr/>
        </p:nvSpPr>
        <p:spPr>
          <a:xfrm>
            <a:off x="810485" y="2686756"/>
            <a:ext cx="1129441" cy="369332"/>
          </a:xfrm>
          <a:prstGeom prst="rect">
            <a:avLst/>
          </a:prstGeom>
          <a:solidFill>
            <a:schemeClr val="bg1"/>
          </a:solidFill>
        </p:spPr>
        <p:txBody>
          <a:bodyPr wrap="square" rtlCol="0">
            <a:spAutoFit/>
          </a:bodyPr>
          <a:lstStyle/>
          <a:p>
            <a:r>
              <a:rPr lang="en-US" sz="1800" b="1" dirty="0"/>
              <a:t>10.5cm</a:t>
            </a:r>
          </a:p>
        </p:txBody>
      </p:sp>
      <p:sp>
        <p:nvSpPr>
          <p:cNvPr id="12" name="Title 1"/>
          <p:cNvSpPr txBox="1">
            <a:spLocks/>
          </p:cNvSpPr>
          <p:nvPr/>
        </p:nvSpPr>
        <p:spPr bwMode="auto">
          <a:xfrm>
            <a:off x="407368" y="309292"/>
            <a:ext cx="809105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Phase 1 - Calculate Scale</a:t>
            </a:r>
          </a:p>
        </p:txBody>
      </p:sp>
    </p:spTree>
    <p:extLst>
      <p:ext uri="{BB962C8B-B14F-4D97-AF65-F5344CB8AC3E}">
        <p14:creationId xmlns:p14="http://schemas.microsoft.com/office/powerpoint/2010/main" val="210421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2800" t="23223" r="7200" b="26200"/>
          <a:stretch/>
        </p:blipFill>
        <p:spPr bwMode="auto">
          <a:xfrm>
            <a:off x="149588" y="764111"/>
            <a:ext cx="9288145" cy="5219065"/>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rot="5400000">
            <a:off x="-138574" y="3373643"/>
            <a:ext cx="1096775" cy="461665"/>
          </a:xfrm>
          <a:prstGeom prst="rect">
            <a:avLst/>
          </a:prstGeom>
          <a:solidFill>
            <a:schemeClr val="bg1"/>
          </a:solidFill>
        </p:spPr>
        <p:txBody>
          <a:bodyPr wrap="none" rtlCol="0">
            <a:spAutoFit/>
          </a:bodyPr>
          <a:lstStyle/>
          <a:p>
            <a:r>
              <a:rPr lang="en-US" b="1" dirty="0"/>
              <a:t>ROAD</a:t>
            </a:r>
          </a:p>
        </p:txBody>
      </p:sp>
      <p:pic>
        <p:nvPicPr>
          <p:cNvPr id="6" name="Picture 5"/>
          <p:cNvPicPr/>
          <p:nvPr/>
        </p:nvPicPr>
        <p:blipFill rotWithShape="1">
          <a:blip r:embed="rId3">
            <a:extLst>
              <a:ext uri="{28A0092B-C50C-407E-A947-70E740481C1C}">
                <a14:useLocalDpi xmlns:a14="http://schemas.microsoft.com/office/drawing/2010/main" val="0"/>
              </a:ext>
            </a:extLst>
          </a:blip>
          <a:srcRect t="19501" b="18750"/>
          <a:stretch/>
        </p:blipFill>
        <p:spPr bwMode="auto">
          <a:xfrm rot="21387124">
            <a:off x="7016751" y="47308"/>
            <a:ext cx="2181915" cy="1311305"/>
          </a:xfrm>
          <a:prstGeom prst="rect">
            <a:avLst/>
          </a:prstGeom>
          <a:ln>
            <a:noFill/>
          </a:ln>
          <a:extLst>
            <a:ext uri="{53640926-AAD7-44D8-BBD7-CCE9431645EC}">
              <a14:shadowObscured xmlns:a14="http://schemas.microsoft.com/office/drawing/2010/main"/>
            </a:ext>
          </a:extLst>
        </p:spPr>
      </p:pic>
      <p:sp>
        <p:nvSpPr>
          <p:cNvPr id="7" name="Content Placeholder 2"/>
          <p:cNvSpPr txBox="1">
            <a:spLocks/>
          </p:cNvSpPr>
          <p:nvPr/>
        </p:nvSpPr>
        <p:spPr>
          <a:xfrm>
            <a:off x="9437733" y="390026"/>
            <a:ext cx="2754267" cy="56228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Clr>
                <a:schemeClr val="accent1"/>
              </a:buClr>
              <a:buSzPct val="75000"/>
            </a:pPr>
            <a:endParaRPr lang="en-US" altLang="en-US" sz="1800" dirty="0">
              <a:latin typeface="Century Gothic" panose="020B0502020202020204" pitchFamily="34" charset="0"/>
            </a:endParaRPr>
          </a:p>
          <a:p>
            <a:pPr algn="l">
              <a:buClr>
                <a:schemeClr val="accent1"/>
              </a:buClr>
              <a:buSzPct val="75000"/>
            </a:pPr>
            <a:r>
              <a:rPr lang="en-US" altLang="en-US" dirty="0">
                <a:solidFill>
                  <a:schemeClr val="accent1"/>
                </a:solidFill>
                <a:latin typeface="Century Gothic" panose="020B0502020202020204" pitchFamily="34" charset="0"/>
              </a:rPr>
              <a:t>7) </a:t>
            </a:r>
            <a:r>
              <a:rPr lang="en-US" altLang="en-US" dirty="0">
                <a:solidFill>
                  <a:srgbClr val="FF0000"/>
                </a:solidFill>
                <a:latin typeface="Century Gothic" panose="020B0502020202020204" pitchFamily="34" charset="0"/>
              </a:rPr>
              <a:t>Test 1 – </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If 1 m on ground = 0.44 cm on map</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Then </a:t>
            </a:r>
            <a:r>
              <a:rPr lang="en-US" altLang="en-US" dirty="0">
                <a:solidFill>
                  <a:srgbClr val="FF0000"/>
                </a:solidFill>
                <a:latin typeface="Century Gothic" panose="020B0502020202020204" pitchFamily="34" charset="0"/>
              </a:rPr>
              <a:t>24 m on ground = ?? cm on map</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24 x 0.44 = 10.56 cm on map</a:t>
            </a:r>
          </a:p>
          <a:p>
            <a:pPr algn="l">
              <a:buClr>
                <a:schemeClr val="accent1"/>
              </a:buClr>
              <a:buSzPct val="75000"/>
            </a:pPr>
            <a:endParaRPr lang="en-US" altLang="en-US" dirty="0">
              <a:latin typeface="Century Gothic" panose="020B0502020202020204" pitchFamily="34" charset="0"/>
            </a:endParaRPr>
          </a:p>
          <a:p>
            <a:pPr algn="l">
              <a:buClr>
                <a:schemeClr val="accent1"/>
              </a:buClr>
              <a:buSzPct val="75000"/>
            </a:pPr>
            <a:r>
              <a:rPr lang="en-US" altLang="en-US" sz="2200" dirty="0">
                <a:latin typeface="Century Gothic" panose="020B0502020202020204" pitchFamily="34" charset="0"/>
              </a:rPr>
              <a:t>            CORRECT</a:t>
            </a:r>
          </a:p>
          <a:p>
            <a:pPr marL="685800" indent="-685800" algn="l">
              <a:buClr>
                <a:schemeClr val="accent1"/>
              </a:buClr>
              <a:buSzPct val="75000"/>
              <a:buFont typeface="Wingdings 2" panose="05020102010507070707" pitchFamily="18" charset="2"/>
              <a:buChar char=""/>
            </a:pPr>
            <a:endParaRPr lang="en-US" altLang="en-US" sz="2800" dirty="0">
              <a:latin typeface="Century Gothic" panose="020B0502020202020204" pitchFamily="34" charset="0"/>
            </a:endParaRPr>
          </a:p>
        </p:txBody>
      </p:sp>
      <p:pic>
        <p:nvPicPr>
          <p:cNvPr id="8" name="Picture 2" descr="C:\Users\Tamara Read\AppData\Local\Microsoft\Windows\INetCache\IE\WH87WSTZ\green_tick[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457" y="4668972"/>
            <a:ext cx="950910" cy="9481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488335" y="3188977"/>
            <a:ext cx="1129441" cy="369332"/>
          </a:xfrm>
          <a:prstGeom prst="rect">
            <a:avLst/>
          </a:prstGeom>
          <a:solidFill>
            <a:schemeClr val="bg1"/>
          </a:solidFill>
        </p:spPr>
        <p:txBody>
          <a:bodyPr wrap="square" rtlCol="0">
            <a:spAutoFit/>
          </a:bodyPr>
          <a:lstStyle/>
          <a:p>
            <a:r>
              <a:rPr lang="en-US" sz="1800" b="1" dirty="0"/>
              <a:t>10.5cm</a:t>
            </a:r>
          </a:p>
        </p:txBody>
      </p:sp>
      <p:sp>
        <p:nvSpPr>
          <p:cNvPr id="10" name="TextBox 9"/>
          <p:cNvSpPr txBox="1"/>
          <p:nvPr/>
        </p:nvSpPr>
        <p:spPr>
          <a:xfrm>
            <a:off x="4758895" y="4740732"/>
            <a:ext cx="1129441" cy="369332"/>
          </a:xfrm>
          <a:prstGeom prst="rect">
            <a:avLst/>
          </a:prstGeom>
          <a:solidFill>
            <a:schemeClr val="bg1"/>
          </a:solidFill>
        </p:spPr>
        <p:txBody>
          <a:bodyPr wrap="square" rtlCol="0">
            <a:spAutoFit/>
          </a:bodyPr>
          <a:lstStyle/>
          <a:p>
            <a:r>
              <a:rPr lang="en-US" sz="1800" b="1" dirty="0"/>
              <a:t>21.9cm</a:t>
            </a:r>
          </a:p>
        </p:txBody>
      </p:sp>
      <p:sp>
        <p:nvSpPr>
          <p:cNvPr id="11" name="TextBox 10"/>
          <p:cNvSpPr txBox="1"/>
          <p:nvPr/>
        </p:nvSpPr>
        <p:spPr>
          <a:xfrm>
            <a:off x="3781854" y="1651168"/>
            <a:ext cx="1129441" cy="369332"/>
          </a:xfrm>
          <a:prstGeom prst="rect">
            <a:avLst/>
          </a:prstGeom>
          <a:solidFill>
            <a:schemeClr val="bg1"/>
          </a:solidFill>
        </p:spPr>
        <p:txBody>
          <a:bodyPr wrap="square" rtlCol="0">
            <a:spAutoFit/>
          </a:bodyPr>
          <a:lstStyle/>
          <a:p>
            <a:r>
              <a:rPr lang="en-US" sz="1800" b="1" dirty="0"/>
              <a:t>21.9cm</a:t>
            </a:r>
          </a:p>
        </p:txBody>
      </p:sp>
      <p:sp>
        <p:nvSpPr>
          <p:cNvPr id="12" name="TextBox 11"/>
          <p:cNvSpPr txBox="1"/>
          <p:nvPr/>
        </p:nvSpPr>
        <p:spPr>
          <a:xfrm>
            <a:off x="810485" y="2686756"/>
            <a:ext cx="1129441" cy="369332"/>
          </a:xfrm>
          <a:prstGeom prst="rect">
            <a:avLst/>
          </a:prstGeom>
          <a:solidFill>
            <a:schemeClr val="bg1"/>
          </a:solidFill>
        </p:spPr>
        <p:txBody>
          <a:bodyPr wrap="square" rtlCol="0">
            <a:spAutoFit/>
          </a:bodyPr>
          <a:lstStyle/>
          <a:p>
            <a:r>
              <a:rPr lang="en-US" sz="1800" b="1" dirty="0"/>
              <a:t>10.5cm</a:t>
            </a:r>
          </a:p>
        </p:txBody>
      </p:sp>
      <p:sp>
        <p:nvSpPr>
          <p:cNvPr id="13" name="Title 1"/>
          <p:cNvSpPr txBox="1">
            <a:spLocks/>
          </p:cNvSpPr>
          <p:nvPr/>
        </p:nvSpPr>
        <p:spPr bwMode="auto">
          <a:xfrm>
            <a:off x="407368" y="323147"/>
            <a:ext cx="809105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Phase 1 - Calculate Scale</a:t>
            </a:r>
          </a:p>
        </p:txBody>
      </p:sp>
    </p:spTree>
    <p:extLst>
      <p:ext uri="{BB962C8B-B14F-4D97-AF65-F5344CB8AC3E}">
        <p14:creationId xmlns:p14="http://schemas.microsoft.com/office/powerpoint/2010/main" val="201990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bwMode="auto">
          <a:xfrm>
            <a:off x="124695" y="398485"/>
            <a:ext cx="12330545" cy="76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Phase 2a – Review Town Planning Requirements for Subdivision &amp; Dwelling Position </a:t>
            </a:r>
          </a:p>
        </p:txBody>
      </p:sp>
      <p:pic>
        <p:nvPicPr>
          <p:cNvPr id="5" name="Picture 4"/>
          <p:cNvPicPr/>
          <p:nvPr/>
        </p:nvPicPr>
        <p:blipFill rotWithShape="1">
          <a:blip r:embed="rId2">
            <a:extLst>
              <a:ext uri="{28A0092B-C50C-407E-A947-70E740481C1C}">
                <a14:useLocalDpi xmlns:a14="http://schemas.microsoft.com/office/drawing/2010/main" val="0"/>
              </a:ext>
            </a:extLst>
          </a:blip>
          <a:srcRect l="2800" t="23223" r="7200" b="26200"/>
          <a:stretch/>
        </p:blipFill>
        <p:spPr bwMode="auto">
          <a:xfrm>
            <a:off x="149589" y="1262892"/>
            <a:ext cx="5738594" cy="3212134"/>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rot="5400000">
            <a:off x="-167966" y="2692518"/>
            <a:ext cx="1096775" cy="461665"/>
          </a:xfrm>
          <a:prstGeom prst="rect">
            <a:avLst/>
          </a:prstGeom>
          <a:solidFill>
            <a:schemeClr val="bg1"/>
          </a:solidFill>
        </p:spPr>
        <p:txBody>
          <a:bodyPr wrap="none" rtlCol="0">
            <a:spAutoFit/>
          </a:bodyPr>
          <a:lstStyle/>
          <a:p>
            <a:r>
              <a:rPr lang="en-US" b="1" dirty="0"/>
              <a:t>ROAD</a:t>
            </a:r>
          </a:p>
        </p:txBody>
      </p:sp>
      <p:sp>
        <p:nvSpPr>
          <p:cNvPr id="7" name="Content Placeholder 2"/>
          <p:cNvSpPr txBox="1">
            <a:spLocks/>
          </p:cNvSpPr>
          <p:nvPr/>
        </p:nvSpPr>
        <p:spPr>
          <a:xfrm>
            <a:off x="6234544" y="1027351"/>
            <a:ext cx="5957455" cy="48331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Front lot minimum area: 400 m</a:t>
            </a:r>
            <a:r>
              <a:rPr lang="en-US" altLang="en-US" baseline="30000" dirty="0">
                <a:latin typeface="Century Gothic" panose="020B0502020202020204" pitchFamily="34" charset="0"/>
              </a:rPr>
              <a:t>2</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Battle-axe lot min. area: 600 m</a:t>
            </a:r>
            <a:r>
              <a:rPr lang="en-US" altLang="en-US" baseline="30000" dirty="0">
                <a:latin typeface="Century Gothic" panose="020B0502020202020204" pitchFamily="34" charset="0"/>
              </a:rPr>
              <a:t>2</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Battle-axe driveway min. width: 4 m</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Site cover max: 50%</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End product min. frontage:</a:t>
            </a:r>
          </a:p>
          <a:p>
            <a:pPr marL="800100" lvl="1" indent="-342900" algn="l">
              <a:buClr>
                <a:schemeClr val="accent1"/>
              </a:buClr>
              <a:buSzPct val="75000"/>
              <a:buFont typeface="Arial" panose="020B0604020202020204" pitchFamily="34" charset="0"/>
              <a:buChar char="•"/>
            </a:pPr>
            <a:r>
              <a:rPr lang="en-US" altLang="en-US" sz="2400" dirty="0">
                <a:latin typeface="Century Gothic" panose="020B0502020202020204" pitchFamily="34" charset="0"/>
              </a:rPr>
              <a:t>10 m if &lt; 450 m</a:t>
            </a:r>
            <a:r>
              <a:rPr lang="en-US" altLang="en-US" sz="2400" baseline="30000" dirty="0">
                <a:latin typeface="Century Gothic" panose="020B0502020202020204" pitchFamily="34" charset="0"/>
              </a:rPr>
              <a:t>2</a:t>
            </a:r>
          </a:p>
          <a:p>
            <a:pPr marL="800100" lvl="1" indent="-342900" algn="l">
              <a:buClr>
                <a:schemeClr val="accent1"/>
              </a:buClr>
              <a:buSzPct val="75000"/>
              <a:buFont typeface="Arial" panose="020B0604020202020204" pitchFamily="34" charset="0"/>
              <a:buChar char="•"/>
            </a:pPr>
            <a:r>
              <a:rPr lang="en-US" altLang="en-US" sz="2400" dirty="0">
                <a:latin typeface="Century Gothic" panose="020B0502020202020204" pitchFamily="34" charset="0"/>
              </a:rPr>
              <a:t>15 m if ≥ 450 m</a:t>
            </a:r>
            <a:r>
              <a:rPr lang="en-US" altLang="en-US" sz="2400" baseline="30000" dirty="0">
                <a:latin typeface="Century Gothic" panose="020B0502020202020204" pitchFamily="34" charset="0"/>
              </a:rPr>
              <a:t>2</a:t>
            </a:r>
            <a:endParaRPr lang="en-US" altLang="en-US" dirty="0">
              <a:latin typeface="Century Gothic" panose="020B0502020202020204" pitchFamily="34" charset="0"/>
            </a:endParaRP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House - side setback:</a:t>
            </a:r>
          </a:p>
          <a:p>
            <a:pPr marL="800100" lvl="1" indent="-342900" algn="l">
              <a:buClr>
                <a:schemeClr val="accent1"/>
              </a:buClr>
              <a:buSzPct val="75000"/>
              <a:buFont typeface="Arial" panose="020B0604020202020204" pitchFamily="34" charset="0"/>
              <a:buChar char="•"/>
            </a:pPr>
            <a:r>
              <a:rPr lang="en-US" altLang="en-US" sz="2400" dirty="0" err="1">
                <a:latin typeface="Century Gothic" panose="020B0502020202020204" pitchFamily="34" charset="0"/>
              </a:rPr>
              <a:t>Lowset</a:t>
            </a:r>
            <a:r>
              <a:rPr lang="en-US" altLang="en-US" sz="2400" dirty="0">
                <a:latin typeface="Century Gothic" panose="020B0502020202020204" pitchFamily="34" charset="0"/>
              </a:rPr>
              <a:t> = 1.5 m</a:t>
            </a:r>
          </a:p>
          <a:p>
            <a:pPr marL="800100" lvl="1" indent="-342900" algn="l">
              <a:buClr>
                <a:schemeClr val="accent1"/>
              </a:buClr>
              <a:buSzPct val="75000"/>
              <a:buFont typeface="Arial" panose="020B0604020202020204" pitchFamily="34" charset="0"/>
              <a:buChar char="•"/>
            </a:pPr>
            <a:r>
              <a:rPr lang="en-US" altLang="en-US" sz="2400" dirty="0" err="1">
                <a:latin typeface="Century Gothic" panose="020B0502020202020204" pitchFamily="34" charset="0"/>
              </a:rPr>
              <a:t>Highset</a:t>
            </a:r>
            <a:r>
              <a:rPr lang="en-US" altLang="en-US" sz="2400" dirty="0">
                <a:latin typeface="Century Gothic" panose="020B0502020202020204" pitchFamily="34" charset="0"/>
              </a:rPr>
              <a:t> = 2 m</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House - rear setback: 3 m</a:t>
            </a:r>
          </a:p>
        </p:txBody>
      </p:sp>
      <p:sp>
        <p:nvSpPr>
          <p:cNvPr id="8" name="Content Placeholder 2"/>
          <p:cNvSpPr txBox="1">
            <a:spLocks/>
          </p:cNvSpPr>
          <p:nvPr/>
        </p:nvSpPr>
        <p:spPr>
          <a:xfrm>
            <a:off x="149589" y="4520814"/>
            <a:ext cx="6192982" cy="16306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Car parking min: 1 per lot (6m front setback)</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Turn in car park setback min: 6m off side boundary</a:t>
            </a:r>
          </a:p>
        </p:txBody>
      </p:sp>
    </p:spTree>
    <p:extLst>
      <p:ext uri="{BB962C8B-B14F-4D97-AF65-F5344CB8AC3E}">
        <p14:creationId xmlns:p14="http://schemas.microsoft.com/office/powerpoint/2010/main" val="304174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bwMode="auto">
          <a:xfrm>
            <a:off x="55420" y="-13854"/>
            <a:ext cx="12330545" cy="108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Phase 2b – Measure &amp; Mark on Map Town Planning Requirements for Subdivision</a:t>
            </a:r>
          </a:p>
        </p:txBody>
      </p:sp>
      <p:pic>
        <p:nvPicPr>
          <p:cNvPr id="5" name="Picture 4"/>
          <p:cNvPicPr/>
          <p:nvPr/>
        </p:nvPicPr>
        <p:blipFill rotWithShape="1">
          <a:blip r:embed="rId2">
            <a:extLst>
              <a:ext uri="{28A0092B-C50C-407E-A947-70E740481C1C}">
                <a14:useLocalDpi xmlns:a14="http://schemas.microsoft.com/office/drawing/2010/main" val="0"/>
              </a:ext>
            </a:extLst>
          </a:blip>
          <a:srcRect l="2800" t="23223" r="7200" b="26200"/>
          <a:stretch/>
        </p:blipFill>
        <p:spPr bwMode="auto">
          <a:xfrm>
            <a:off x="149589" y="1858657"/>
            <a:ext cx="5738594" cy="3212134"/>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rot="5400000">
            <a:off x="-167966" y="3315993"/>
            <a:ext cx="1096775" cy="461665"/>
          </a:xfrm>
          <a:prstGeom prst="rect">
            <a:avLst/>
          </a:prstGeom>
          <a:solidFill>
            <a:schemeClr val="bg1"/>
          </a:solidFill>
        </p:spPr>
        <p:txBody>
          <a:bodyPr wrap="none" rtlCol="0">
            <a:spAutoFit/>
          </a:bodyPr>
          <a:lstStyle/>
          <a:p>
            <a:r>
              <a:rPr lang="en-US" b="1" dirty="0"/>
              <a:t>ROAD</a:t>
            </a:r>
          </a:p>
        </p:txBody>
      </p:sp>
      <p:sp>
        <p:nvSpPr>
          <p:cNvPr id="7" name="Content Placeholder 2"/>
          <p:cNvSpPr txBox="1">
            <a:spLocks/>
          </p:cNvSpPr>
          <p:nvPr/>
        </p:nvSpPr>
        <p:spPr>
          <a:xfrm>
            <a:off x="6040574" y="861091"/>
            <a:ext cx="6151426" cy="48331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chemeClr val="accent1"/>
              </a:buClr>
              <a:buSzPct val="75000"/>
              <a:buFont typeface="+mj-lt"/>
              <a:buAutoNum type="arabicParenR"/>
            </a:pPr>
            <a:r>
              <a:rPr lang="en-US" altLang="en-US" dirty="0">
                <a:latin typeface="Century Gothic" panose="020B0502020202020204" pitchFamily="34" charset="0"/>
              </a:rPr>
              <a:t>Measure &amp; mark driveway width</a:t>
            </a:r>
          </a:p>
          <a:p>
            <a:pPr marL="457200" indent="-457200" algn="l">
              <a:buClr>
                <a:schemeClr val="accent1"/>
              </a:buClr>
              <a:buSzPct val="75000"/>
              <a:buFont typeface="+mj-lt"/>
              <a:buAutoNum type="arabicParenR"/>
            </a:pPr>
            <a:r>
              <a:rPr lang="en-US" altLang="en-US" dirty="0">
                <a:latin typeface="Century Gothic" panose="020B0502020202020204" pitchFamily="34" charset="0"/>
              </a:rPr>
              <a:t>Measure &amp; confirm side setback from house to driveway boundary</a:t>
            </a:r>
          </a:p>
          <a:p>
            <a:pPr marL="457200" indent="-457200" algn="l">
              <a:buClr>
                <a:schemeClr val="accent1"/>
              </a:buClr>
              <a:buSzPct val="75000"/>
              <a:buFont typeface="+mj-lt"/>
              <a:buAutoNum type="arabicParenR"/>
            </a:pPr>
            <a:r>
              <a:rPr lang="en-US" altLang="en-US" dirty="0">
                <a:latin typeface="Century Gothic" panose="020B0502020202020204" pitchFamily="34" charset="0"/>
              </a:rPr>
              <a:t>Measure front lot frontage</a:t>
            </a:r>
          </a:p>
          <a:p>
            <a:pPr marL="457200" indent="-457200" algn="l">
              <a:buClr>
                <a:schemeClr val="accent1"/>
              </a:buClr>
              <a:buSzPct val="75000"/>
              <a:buFont typeface="+mj-lt"/>
              <a:buAutoNum type="arabicParenR"/>
            </a:pPr>
            <a:r>
              <a:rPr lang="en-US" altLang="en-US" dirty="0">
                <a:latin typeface="Century Gothic" panose="020B0502020202020204" pitchFamily="34" charset="0"/>
              </a:rPr>
              <a:t>Measure rear setback off existing house</a:t>
            </a:r>
          </a:p>
          <a:p>
            <a:pPr marL="457200" indent="-457200" algn="l">
              <a:buClr>
                <a:schemeClr val="accent1"/>
              </a:buClr>
              <a:buSzPct val="75000"/>
              <a:buFont typeface="+mj-lt"/>
              <a:buAutoNum type="arabicParenR"/>
            </a:pPr>
            <a:r>
              <a:rPr lang="en-US" altLang="en-US" dirty="0">
                <a:latin typeface="Century Gothic" panose="020B0502020202020204" pitchFamily="34" charset="0"/>
              </a:rPr>
              <a:t>Calculate front lot area off min. requirements &amp; mark boundary</a:t>
            </a:r>
          </a:p>
          <a:p>
            <a:pPr marL="457200" indent="-457200" algn="l">
              <a:buClr>
                <a:schemeClr val="accent1"/>
              </a:buClr>
              <a:buSzPct val="75000"/>
              <a:buFont typeface="+mj-lt"/>
              <a:buAutoNum type="arabicParenR"/>
            </a:pPr>
            <a:r>
              <a:rPr lang="en-US" altLang="en-US" dirty="0">
                <a:latin typeface="Century Gothic" panose="020B0502020202020204" pitchFamily="34" charset="0"/>
              </a:rPr>
              <a:t>Measure footprint off existing house &amp; calculate % site cover</a:t>
            </a:r>
          </a:p>
          <a:p>
            <a:pPr marL="457200" indent="-457200" algn="l">
              <a:buClr>
                <a:schemeClr val="accent1"/>
              </a:buClr>
              <a:buSzPct val="75000"/>
              <a:buFont typeface="+mj-lt"/>
              <a:buAutoNum type="arabicParenR"/>
            </a:pPr>
            <a:r>
              <a:rPr lang="en-US" altLang="en-US" dirty="0">
                <a:latin typeface="Century Gothic" panose="020B0502020202020204" pitchFamily="34" charset="0"/>
              </a:rPr>
              <a:t>Calculate rear lot area (excl. driveway) off min. requirements</a:t>
            </a:r>
          </a:p>
          <a:p>
            <a:pPr marL="457200" indent="-457200" algn="l">
              <a:buClr>
                <a:schemeClr val="accent1"/>
              </a:buClr>
              <a:buSzPct val="75000"/>
              <a:buFont typeface="+mj-lt"/>
              <a:buAutoNum type="arabicParenR"/>
            </a:pPr>
            <a:r>
              <a:rPr lang="en-US" altLang="en-US" dirty="0">
                <a:latin typeface="Century Gothic" panose="020B0502020202020204" pitchFamily="34" charset="0"/>
              </a:rPr>
              <a:t>Mark carpark on front lot</a:t>
            </a:r>
          </a:p>
        </p:txBody>
      </p:sp>
    </p:spTree>
    <p:extLst>
      <p:ext uri="{BB962C8B-B14F-4D97-AF65-F5344CB8AC3E}">
        <p14:creationId xmlns:p14="http://schemas.microsoft.com/office/powerpoint/2010/main" val="14425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bwMode="auto">
          <a:xfrm>
            <a:off x="124696" y="166261"/>
            <a:ext cx="8035632" cy="62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1) Measure &amp; Mark Driveway Width </a:t>
            </a:r>
          </a:p>
        </p:txBody>
      </p:sp>
      <p:grpSp>
        <p:nvGrpSpPr>
          <p:cNvPr id="12" name="Group 11"/>
          <p:cNvGrpSpPr/>
          <p:nvPr/>
        </p:nvGrpSpPr>
        <p:grpSpPr>
          <a:xfrm>
            <a:off x="1205345" y="4475018"/>
            <a:ext cx="3172691" cy="623454"/>
            <a:chOff x="1205345" y="4475018"/>
            <a:chExt cx="3172691" cy="623454"/>
          </a:xfrm>
        </p:grpSpPr>
        <p:cxnSp>
          <p:nvCxnSpPr>
            <p:cNvPr id="3" name="Straight Connector 2"/>
            <p:cNvCxnSpPr/>
            <p:nvPr/>
          </p:nvCxnSpPr>
          <p:spPr>
            <a:xfrm>
              <a:off x="1205345" y="4475018"/>
              <a:ext cx="3172691" cy="138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357745" y="4475018"/>
              <a:ext cx="13855" cy="62345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99298" y="4523500"/>
              <a:ext cx="728084" cy="461665"/>
            </a:xfrm>
            <a:prstGeom prst="rect">
              <a:avLst/>
            </a:prstGeom>
            <a:noFill/>
          </p:spPr>
          <p:txBody>
            <a:bodyPr wrap="none" rtlCol="0">
              <a:spAutoFit/>
            </a:bodyPr>
            <a:lstStyle/>
            <a:p>
              <a:r>
                <a:rPr lang="en-US" b="1" dirty="0">
                  <a:solidFill>
                    <a:srgbClr val="FF0000"/>
                  </a:solidFill>
                </a:rPr>
                <a:t>4m</a:t>
              </a:r>
              <a:r>
                <a:rPr lang="en-US" dirty="0"/>
                <a:t> </a:t>
              </a:r>
            </a:p>
          </p:txBody>
        </p:sp>
      </p:grpSp>
      <p:pic>
        <p:nvPicPr>
          <p:cNvPr id="6147" name="Picture 3" descr="C:\Users\Tamara Read\Documents\My Scans\img024.jpg"/>
          <p:cNvPicPr>
            <a:picLocks noChangeAspect="1" noChangeArrowheads="1"/>
          </p:cNvPicPr>
          <p:nvPr/>
        </p:nvPicPr>
        <p:blipFill rotWithShape="1">
          <a:blip r:embed="rId2">
            <a:extLst>
              <a:ext uri="{28A0092B-C50C-407E-A947-70E740481C1C}">
                <a14:useLocalDpi xmlns:a14="http://schemas.microsoft.com/office/drawing/2010/main" val="0"/>
              </a:ext>
            </a:extLst>
          </a:blip>
          <a:srcRect l="6439" t="5118" r="24822" b="9208"/>
          <a:stretch/>
        </p:blipFill>
        <p:spPr bwMode="auto">
          <a:xfrm rot="5400000">
            <a:off x="2410267" y="-1004591"/>
            <a:ext cx="4866976" cy="8578345"/>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9299186" y="674018"/>
            <a:ext cx="2754267" cy="33368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Clr>
                <a:schemeClr val="accent1"/>
              </a:buClr>
              <a:buSzPct val="75000"/>
            </a:pPr>
            <a:endParaRPr lang="en-US" altLang="en-US" sz="1800" dirty="0">
              <a:latin typeface="Century Gothic" panose="020B0502020202020204" pitchFamily="34" charset="0"/>
            </a:endParaRP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Require min 4 m wide battle-axe driveway width</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Scale: 1 m on ground = 0.44 cm on map</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4 m driveway width = </a:t>
            </a:r>
          </a:p>
          <a:p>
            <a:pPr algn="l">
              <a:buClr>
                <a:schemeClr val="accent1"/>
              </a:buClr>
              <a:buSzPct val="75000"/>
            </a:pPr>
            <a:r>
              <a:rPr lang="en-US" altLang="en-US" dirty="0">
                <a:latin typeface="Century Gothic" panose="020B0502020202020204" pitchFamily="34" charset="0"/>
              </a:rPr>
              <a:t>4 x 0.44 Scale = 1.76 cm on map</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Draw on Plan</a:t>
            </a:r>
          </a:p>
        </p:txBody>
      </p:sp>
    </p:spTree>
    <p:extLst>
      <p:ext uri="{BB962C8B-B14F-4D97-AF65-F5344CB8AC3E}">
        <p14:creationId xmlns:p14="http://schemas.microsoft.com/office/powerpoint/2010/main" val="3270605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bwMode="auto">
          <a:xfrm>
            <a:off x="124696" y="166261"/>
            <a:ext cx="8035632" cy="62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1) Measure &amp; Mark Driveway Width </a:t>
            </a:r>
          </a:p>
        </p:txBody>
      </p:sp>
      <p:pic>
        <p:nvPicPr>
          <p:cNvPr id="6146" name="Picture 2" descr="C:\Users\Tamara Read\Documents\My Scans\img023.jpg"/>
          <p:cNvPicPr>
            <a:picLocks noChangeAspect="1" noChangeArrowheads="1"/>
          </p:cNvPicPr>
          <p:nvPr/>
        </p:nvPicPr>
        <p:blipFill rotWithShape="1">
          <a:blip r:embed="rId2">
            <a:extLst>
              <a:ext uri="{28A0092B-C50C-407E-A947-70E740481C1C}">
                <a14:useLocalDpi xmlns:a14="http://schemas.microsoft.com/office/drawing/2010/main" val="0"/>
              </a:ext>
            </a:extLst>
          </a:blip>
          <a:srcRect l="5958" t="5269" r="24427" b="9167"/>
          <a:stretch/>
        </p:blipFill>
        <p:spPr bwMode="auto">
          <a:xfrm rot="5400000">
            <a:off x="2366558" y="-1048269"/>
            <a:ext cx="4985531" cy="866570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205345" y="4475018"/>
            <a:ext cx="3172691" cy="623454"/>
            <a:chOff x="1205345" y="4475018"/>
            <a:chExt cx="3172691" cy="623454"/>
          </a:xfrm>
        </p:grpSpPr>
        <p:cxnSp>
          <p:nvCxnSpPr>
            <p:cNvPr id="3" name="Straight Connector 2"/>
            <p:cNvCxnSpPr/>
            <p:nvPr/>
          </p:nvCxnSpPr>
          <p:spPr>
            <a:xfrm>
              <a:off x="1205345" y="4475018"/>
              <a:ext cx="3172691" cy="138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357745" y="4475018"/>
              <a:ext cx="13855" cy="62345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99298" y="4523500"/>
              <a:ext cx="728084" cy="461665"/>
            </a:xfrm>
            <a:prstGeom prst="rect">
              <a:avLst/>
            </a:prstGeom>
            <a:noFill/>
          </p:spPr>
          <p:txBody>
            <a:bodyPr wrap="none" rtlCol="0">
              <a:spAutoFit/>
            </a:bodyPr>
            <a:lstStyle/>
            <a:p>
              <a:r>
                <a:rPr lang="en-US" b="1" dirty="0">
                  <a:solidFill>
                    <a:srgbClr val="FF0000"/>
                  </a:solidFill>
                </a:rPr>
                <a:t>4m</a:t>
              </a:r>
              <a:r>
                <a:rPr lang="en-US" dirty="0"/>
                <a:t> </a:t>
              </a:r>
            </a:p>
          </p:txBody>
        </p:sp>
      </p:grpSp>
      <p:sp>
        <p:nvSpPr>
          <p:cNvPr id="18" name="Content Placeholder 2"/>
          <p:cNvSpPr txBox="1">
            <a:spLocks/>
          </p:cNvSpPr>
          <p:nvPr/>
        </p:nvSpPr>
        <p:spPr>
          <a:xfrm>
            <a:off x="9192176" y="1006544"/>
            <a:ext cx="2754267" cy="33368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Clr>
                <a:schemeClr val="accent1"/>
              </a:buClr>
              <a:buSzPct val="75000"/>
            </a:pPr>
            <a:endParaRPr lang="en-US" altLang="en-US" sz="1800" dirty="0">
              <a:latin typeface="Century Gothic" panose="020B0502020202020204" pitchFamily="34" charset="0"/>
            </a:endParaRP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Require min 4 m wide battle-axe driveway width</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Scale: 1 m on ground = 0.44 cm on map</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4 m driveway width = </a:t>
            </a:r>
          </a:p>
          <a:p>
            <a:pPr algn="l">
              <a:buClr>
                <a:schemeClr val="accent1"/>
              </a:buClr>
              <a:buSzPct val="75000"/>
            </a:pPr>
            <a:r>
              <a:rPr lang="en-US" altLang="en-US" dirty="0">
                <a:latin typeface="Century Gothic" panose="020B0502020202020204" pitchFamily="34" charset="0"/>
              </a:rPr>
              <a:t>4 x 0.44 Scale = 1.76 cm on map</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Draw on plan</a:t>
            </a:r>
          </a:p>
        </p:txBody>
      </p:sp>
    </p:spTree>
    <p:extLst>
      <p:ext uri="{BB962C8B-B14F-4D97-AF65-F5344CB8AC3E}">
        <p14:creationId xmlns:p14="http://schemas.microsoft.com/office/powerpoint/2010/main" val="1445891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Title 1"/>
          <p:cNvSpPr txBox="1">
            <a:spLocks/>
          </p:cNvSpPr>
          <p:nvPr/>
        </p:nvSpPr>
        <p:spPr bwMode="auto">
          <a:xfrm>
            <a:off x="407368" y="381893"/>
            <a:ext cx="11593288"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Housekeeping – </a:t>
            </a:r>
            <a:endParaRPr lang="en-US" altLang="en-US" sz="3600" b="1" dirty="0">
              <a:solidFill>
                <a:srgbClr val="FF0000"/>
              </a:solidFill>
            </a:endParaRPr>
          </a:p>
        </p:txBody>
      </p:sp>
      <p:sp>
        <p:nvSpPr>
          <p:cNvPr id="2" name="Rectangle 1"/>
          <p:cNvSpPr/>
          <p:nvPr/>
        </p:nvSpPr>
        <p:spPr>
          <a:xfrm>
            <a:off x="173561" y="836698"/>
            <a:ext cx="12000656" cy="6093976"/>
          </a:xfrm>
          <a:prstGeom prst="rect">
            <a:avLst/>
          </a:prstGeom>
        </p:spPr>
        <p:txBody>
          <a:bodyPr wrap="square">
            <a:spAutoFit/>
          </a:bodyPr>
          <a:lstStyle/>
          <a:p>
            <a:pPr marL="685800" indent="-685800">
              <a:buClr>
                <a:schemeClr val="accent1"/>
              </a:buClr>
              <a:buSzPct val="75000"/>
              <a:buFont typeface="Wingdings 2" panose="05020102010507070707" pitchFamily="18" charset="2"/>
              <a:buChar char=""/>
            </a:pPr>
            <a:r>
              <a:rPr lang="en-US" altLang="en-US" sz="3000" dirty="0">
                <a:solidFill>
                  <a:srgbClr val="FF0000"/>
                </a:solidFill>
                <a:latin typeface="Century Gothic" panose="020B0502020202020204" pitchFamily="34" charset="0"/>
              </a:rPr>
              <a:t>Ultimate Bootcamps (See Ultimate Website):</a:t>
            </a:r>
          </a:p>
          <a:p>
            <a:pPr marL="1600200" lvl="2" indent="-685800">
              <a:buClr>
                <a:schemeClr val="accent1"/>
              </a:buClr>
              <a:buSzPct val="75000"/>
              <a:buFont typeface="Wingdings" panose="05000000000000000000" pitchFamily="2" charset="2"/>
              <a:buChar char="v"/>
            </a:pPr>
            <a:r>
              <a:rPr lang="en-US" altLang="en-US" sz="3000" dirty="0">
                <a:latin typeface="Century Gothic" panose="020B0502020202020204" pitchFamily="34" charset="0"/>
              </a:rPr>
              <a:t>Adelaide 14</a:t>
            </a:r>
            <a:r>
              <a:rPr lang="en-US" altLang="en-US" sz="3000" baseline="30000" dirty="0">
                <a:latin typeface="Century Gothic" panose="020B0502020202020204" pitchFamily="34" charset="0"/>
              </a:rPr>
              <a:t>th</a:t>
            </a:r>
            <a:r>
              <a:rPr lang="en-US" altLang="en-US" sz="3000" dirty="0">
                <a:latin typeface="Century Gothic" panose="020B0502020202020204" pitchFamily="34" charset="0"/>
              </a:rPr>
              <a:t> -16</a:t>
            </a:r>
            <a:r>
              <a:rPr lang="en-US" altLang="en-US" sz="3000" baseline="30000" dirty="0">
                <a:latin typeface="Century Gothic" panose="020B0502020202020204" pitchFamily="34" charset="0"/>
              </a:rPr>
              <a:t>th</a:t>
            </a:r>
            <a:r>
              <a:rPr lang="en-US" altLang="en-US" sz="3000" dirty="0">
                <a:latin typeface="Century Gothic" panose="020B0502020202020204" pitchFamily="34" charset="0"/>
              </a:rPr>
              <a:t> September</a:t>
            </a:r>
          </a:p>
          <a:p>
            <a:pPr marL="1600200" lvl="2" indent="-685800">
              <a:buClr>
                <a:schemeClr val="accent1"/>
              </a:buClr>
              <a:buSzPct val="75000"/>
              <a:buFont typeface="Wingdings" panose="05000000000000000000" pitchFamily="2" charset="2"/>
              <a:buChar char="v"/>
            </a:pPr>
            <a:r>
              <a:rPr lang="en-US" altLang="en-US" sz="3000" dirty="0">
                <a:latin typeface="Century Gothic" panose="020B0502020202020204" pitchFamily="34" charset="0"/>
              </a:rPr>
              <a:t>Sydney 21</a:t>
            </a:r>
            <a:r>
              <a:rPr lang="en-US" altLang="en-US" sz="3000" baseline="30000" dirty="0">
                <a:latin typeface="Century Gothic" panose="020B0502020202020204" pitchFamily="34" charset="0"/>
              </a:rPr>
              <a:t>st</a:t>
            </a:r>
            <a:r>
              <a:rPr lang="en-US" altLang="en-US" sz="3000" dirty="0">
                <a:latin typeface="Century Gothic" panose="020B0502020202020204" pitchFamily="34" charset="0"/>
              </a:rPr>
              <a:t> – 23</a:t>
            </a:r>
            <a:r>
              <a:rPr lang="en-US" altLang="en-US" sz="3000" baseline="30000" dirty="0">
                <a:latin typeface="Century Gothic" panose="020B0502020202020204" pitchFamily="34" charset="0"/>
              </a:rPr>
              <a:t>rd</a:t>
            </a:r>
            <a:r>
              <a:rPr lang="en-US" altLang="en-US" sz="3000" dirty="0">
                <a:latin typeface="Century Gothic" panose="020B0502020202020204" pitchFamily="34" charset="0"/>
              </a:rPr>
              <a:t> September</a:t>
            </a:r>
          </a:p>
          <a:p>
            <a:pPr marL="1600200" lvl="2" indent="-685800">
              <a:buClr>
                <a:schemeClr val="accent1"/>
              </a:buClr>
              <a:buSzPct val="75000"/>
              <a:buFont typeface="Wingdings" panose="05000000000000000000" pitchFamily="2" charset="2"/>
              <a:buChar char="v"/>
            </a:pPr>
            <a:r>
              <a:rPr lang="en-US" altLang="en-US" sz="3000" dirty="0">
                <a:latin typeface="Century Gothic" panose="020B0502020202020204" pitchFamily="34" charset="0"/>
              </a:rPr>
              <a:t>Perth 26</a:t>
            </a:r>
            <a:r>
              <a:rPr lang="en-US" altLang="en-US" sz="3000" baseline="30000" dirty="0">
                <a:latin typeface="Century Gothic" panose="020B0502020202020204" pitchFamily="34" charset="0"/>
              </a:rPr>
              <a:t>th</a:t>
            </a:r>
            <a:r>
              <a:rPr lang="en-US" altLang="en-US" sz="3000" dirty="0">
                <a:latin typeface="Century Gothic" panose="020B0502020202020204" pitchFamily="34" charset="0"/>
              </a:rPr>
              <a:t> -28</a:t>
            </a:r>
            <a:r>
              <a:rPr lang="en-US" altLang="en-US" sz="3000" baseline="30000" dirty="0">
                <a:latin typeface="Century Gothic" panose="020B0502020202020204" pitchFamily="34" charset="0"/>
              </a:rPr>
              <a:t>th</a:t>
            </a:r>
            <a:r>
              <a:rPr lang="en-US" altLang="en-US" sz="3000" dirty="0">
                <a:latin typeface="Century Gothic" panose="020B0502020202020204" pitchFamily="34" charset="0"/>
              </a:rPr>
              <a:t> October</a:t>
            </a:r>
          </a:p>
          <a:p>
            <a:pPr marL="1600200" lvl="2" indent="-685800">
              <a:buClr>
                <a:schemeClr val="accent1"/>
              </a:buClr>
              <a:buSzPct val="75000"/>
              <a:buFont typeface="Wingdings" panose="05000000000000000000" pitchFamily="2" charset="2"/>
              <a:buChar char="v"/>
            </a:pPr>
            <a:r>
              <a:rPr lang="en-US" altLang="en-US" sz="3000" dirty="0">
                <a:latin typeface="Century Gothic" panose="020B0502020202020204" pitchFamily="34" charset="0"/>
              </a:rPr>
              <a:t>Gold Coast 2</a:t>
            </a:r>
            <a:r>
              <a:rPr lang="en-US" altLang="en-US" sz="3000" baseline="30000" dirty="0">
                <a:latin typeface="Century Gothic" panose="020B0502020202020204" pitchFamily="34" charset="0"/>
              </a:rPr>
              <a:t>nd</a:t>
            </a:r>
            <a:r>
              <a:rPr lang="en-US" altLang="en-US" sz="3000" dirty="0">
                <a:latin typeface="Century Gothic" panose="020B0502020202020204" pitchFamily="34" charset="0"/>
              </a:rPr>
              <a:t> – 4</a:t>
            </a:r>
            <a:r>
              <a:rPr lang="en-US" altLang="en-US" sz="3000" baseline="30000" dirty="0">
                <a:latin typeface="Century Gothic" panose="020B0502020202020204" pitchFamily="34" charset="0"/>
              </a:rPr>
              <a:t>th</a:t>
            </a:r>
            <a:r>
              <a:rPr lang="en-US" altLang="en-US" sz="3000" dirty="0">
                <a:latin typeface="Century Gothic" panose="020B0502020202020204" pitchFamily="34" charset="0"/>
              </a:rPr>
              <a:t> November</a:t>
            </a:r>
          </a:p>
          <a:p>
            <a:pPr marL="1600200" lvl="2" indent="-685800">
              <a:buClr>
                <a:schemeClr val="accent1"/>
              </a:buClr>
              <a:buSzPct val="75000"/>
              <a:buFont typeface="Wingdings" panose="05000000000000000000" pitchFamily="2" charset="2"/>
              <a:buChar char="v"/>
            </a:pPr>
            <a:r>
              <a:rPr lang="en-US" altLang="en-US" sz="3000" dirty="0">
                <a:latin typeface="Century Gothic" panose="020B0502020202020204" pitchFamily="34" charset="0"/>
              </a:rPr>
              <a:t>Melbourne 16</a:t>
            </a:r>
            <a:r>
              <a:rPr lang="en-US" altLang="en-US" sz="3000" baseline="30000" dirty="0">
                <a:latin typeface="Century Gothic" panose="020B0502020202020204" pitchFamily="34" charset="0"/>
              </a:rPr>
              <a:t>th</a:t>
            </a:r>
            <a:r>
              <a:rPr lang="en-US" altLang="en-US" sz="3000" dirty="0">
                <a:latin typeface="Century Gothic" panose="020B0502020202020204" pitchFamily="34" charset="0"/>
              </a:rPr>
              <a:t> – 18</a:t>
            </a:r>
            <a:r>
              <a:rPr lang="en-US" altLang="en-US" sz="3000" baseline="30000" dirty="0">
                <a:latin typeface="Century Gothic" panose="020B0502020202020204" pitchFamily="34" charset="0"/>
              </a:rPr>
              <a:t>th</a:t>
            </a:r>
            <a:r>
              <a:rPr lang="en-US" altLang="en-US" sz="3000" dirty="0">
                <a:latin typeface="Century Gothic" panose="020B0502020202020204" pitchFamily="34" charset="0"/>
              </a:rPr>
              <a:t> November</a:t>
            </a:r>
          </a:p>
          <a:p>
            <a:pPr marL="914400" lvl="2">
              <a:buClr>
                <a:schemeClr val="accent1"/>
              </a:buClr>
              <a:buSzPct val="75000"/>
            </a:pPr>
            <a:endParaRPr lang="en-US" altLang="en-US" sz="3000" dirty="0">
              <a:latin typeface="Century Gothic" panose="020B0502020202020204" pitchFamily="34" charset="0"/>
            </a:endParaRPr>
          </a:p>
          <a:p>
            <a:pPr marL="381030" lvl="1" indent="-685800">
              <a:buClr>
                <a:schemeClr val="accent1"/>
              </a:buClr>
              <a:buSzPct val="75000"/>
              <a:buFont typeface="Wingdings 2" panose="05020102010507070707" pitchFamily="18" charset="2"/>
              <a:buChar char=""/>
            </a:pPr>
            <a:r>
              <a:rPr lang="en-US" altLang="en-US" sz="3000" dirty="0">
                <a:solidFill>
                  <a:srgbClr val="FF0000"/>
                </a:solidFill>
                <a:latin typeface="Century Gothic" panose="020B0502020202020204" pitchFamily="34" charset="0"/>
              </a:rPr>
              <a:t>Fast Profits &amp; Extreme Income:</a:t>
            </a:r>
            <a:r>
              <a:rPr lang="en-US" altLang="en-US" sz="3000" dirty="0">
                <a:latin typeface="Century Gothic" panose="020B0502020202020204" pitchFamily="34" charset="0"/>
              </a:rPr>
              <a:t> Quantum – 4</a:t>
            </a:r>
            <a:r>
              <a:rPr lang="en-US" altLang="en-US" sz="3000" baseline="30000" dirty="0">
                <a:latin typeface="Century Gothic" panose="020B0502020202020204" pitchFamily="34" charset="0"/>
              </a:rPr>
              <a:t>th</a:t>
            </a:r>
            <a:r>
              <a:rPr lang="en-US" altLang="en-US" sz="3000" dirty="0">
                <a:latin typeface="Century Gothic" panose="020B0502020202020204" pitchFamily="34" charset="0"/>
              </a:rPr>
              <a:t> – 7</a:t>
            </a:r>
            <a:r>
              <a:rPr lang="en-US" altLang="en-US" sz="3000" baseline="30000" dirty="0">
                <a:latin typeface="Century Gothic" panose="020B0502020202020204" pitchFamily="34" charset="0"/>
              </a:rPr>
              <a:t>th</a:t>
            </a:r>
            <a:r>
              <a:rPr lang="en-US" altLang="en-US" sz="3000" dirty="0">
                <a:latin typeface="Century Gothic" panose="020B0502020202020204" pitchFamily="34" charset="0"/>
              </a:rPr>
              <a:t> Oct</a:t>
            </a:r>
          </a:p>
          <a:p>
            <a:pPr marL="381030" lvl="1" indent="-685800">
              <a:buClr>
                <a:schemeClr val="accent1"/>
              </a:buClr>
              <a:buSzPct val="75000"/>
              <a:buFont typeface="Wingdings 2" panose="05020102010507070707" pitchFamily="18" charset="2"/>
              <a:buChar char=""/>
            </a:pPr>
            <a:r>
              <a:rPr lang="en-US" altLang="en-US" sz="3000" dirty="0">
                <a:solidFill>
                  <a:srgbClr val="FF0000"/>
                </a:solidFill>
                <a:latin typeface="Century Gothic" panose="020B0502020202020204" pitchFamily="34" charset="0"/>
              </a:rPr>
              <a:t>I Love Super Conference – Annual Success Story      Competition: </a:t>
            </a:r>
            <a:r>
              <a:rPr lang="en-US" altLang="en-US" sz="3000" dirty="0">
                <a:latin typeface="Century Gothic" panose="020B0502020202020204" pitchFamily="34" charset="0"/>
              </a:rPr>
              <a:t>9</a:t>
            </a:r>
            <a:r>
              <a:rPr lang="en-US" altLang="en-US" sz="3000" baseline="30000" dirty="0">
                <a:latin typeface="Century Gothic" panose="020B0502020202020204" pitchFamily="34" charset="0"/>
              </a:rPr>
              <a:t>th</a:t>
            </a:r>
            <a:r>
              <a:rPr lang="en-US" altLang="en-US" sz="3000" dirty="0">
                <a:latin typeface="Century Gothic" panose="020B0502020202020204" pitchFamily="34" charset="0"/>
              </a:rPr>
              <a:t> – 11</a:t>
            </a:r>
            <a:r>
              <a:rPr lang="en-US" altLang="en-US" sz="3000" baseline="30000" dirty="0">
                <a:latin typeface="Century Gothic" panose="020B0502020202020204" pitchFamily="34" charset="0"/>
              </a:rPr>
              <a:t>th</a:t>
            </a:r>
            <a:r>
              <a:rPr lang="en-US" altLang="en-US" sz="3000" dirty="0">
                <a:latin typeface="Century Gothic" panose="020B0502020202020204" pitchFamily="34" charset="0"/>
              </a:rPr>
              <a:t> Nov Melbourne – Platinum Accelerator students are encouraged to submit their story. Awesome prizes on offer!!</a:t>
            </a:r>
            <a:endParaRPr lang="en-US" altLang="en-US" sz="3000" dirty="0">
              <a:solidFill>
                <a:srgbClr val="FF0000"/>
              </a:solidFill>
              <a:latin typeface="Century Gothic" panose="020B0502020202020204" pitchFamily="34" charset="0"/>
            </a:endParaRPr>
          </a:p>
          <a:p>
            <a:pPr marL="381030" indent="-685800">
              <a:buClr>
                <a:schemeClr val="accent1"/>
              </a:buClr>
              <a:buSzPct val="75000"/>
              <a:buFont typeface="Wingdings 2" panose="05020102010507070707" pitchFamily="18" charset="2"/>
              <a:buChar char=""/>
            </a:pPr>
            <a:r>
              <a:rPr lang="en-US" altLang="en-US" sz="3000" dirty="0">
                <a:solidFill>
                  <a:srgbClr val="FF0000"/>
                </a:solidFill>
                <a:latin typeface="Century Gothic" panose="020B0502020202020204" pitchFamily="34" charset="0"/>
              </a:rPr>
              <a:t>Platinum National Conference: </a:t>
            </a:r>
            <a:r>
              <a:rPr lang="en-US" altLang="en-US" sz="3000" dirty="0">
                <a:latin typeface="Century Gothic" panose="020B0502020202020204" pitchFamily="34" charset="0"/>
              </a:rPr>
              <a:t>24</a:t>
            </a:r>
            <a:r>
              <a:rPr lang="en-US" altLang="en-US" sz="3000" baseline="30000" dirty="0">
                <a:latin typeface="Century Gothic" panose="020B0502020202020204" pitchFamily="34" charset="0"/>
              </a:rPr>
              <a:t>th</a:t>
            </a:r>
            <a:r>
              <a:rPr lang="en-US" altLang="en-US" sz="3000" dirty="0">
                <a:latin typeface="Century Gothic" panose="020B0502020202020204" pitchFamily="34" charset="0"/>
              </a:rPr>
              <a:t> – 25</a:t>
            </a:r>
            <a:r>
              <a:rPr lang="en-US" altLang="en-US" sz="3000" baseline="30000" dirty="0">
                <a:latin typeface="Century Gothic" panose="020B0502020202020204" pitchFamily="34" charset="0"/>
              </a:rPr>
              <a:t>th</a:t>
            </a:r>
            <a:r>
              <a:rPr lang="en-US" altLang="en-US" sz="3000" dirty="0">
                <a:latin typeface="Century Gothic" panose="020B0502020202020204" pitchFamily="34" charset="0"/>
              </a:rPr>
              <a:t> Nov Sydney</a:t>
            </a:r>
            <a:endParaRPr lang="en-US" altLang="en-US" sz="3000"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156069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bwMode="auto">
          <a:xfrm>
            <a:off x="207433" y="-152404"/>
            <a:ext cx="11790213" cy="128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2) Measure &amp; Confirm Side Setback from House to Driveway Boundary </a:t>
            </a:r>
          </a:p>
        </p:txBody>
      </p:sp>
      <p:grpSp>
        <p:nvGrpSpPr>
          <p:cNvPr id="3" name="Group 2"/>
          <p:cNvGrpSpPr/>
          <p:nvPr/>
        </p:nvGrpSpPr>
        <p:grpSpPr>
          <a:xfrm>
            <a:off x="457197" y="1055062"/>
            <a:ext cx="8665704" cy="4985531"/>
            <a:chOff x="457197" y="1055062"/>
            <a:chExt cx="8665704" cy="4985531"/>
          </a:xfrm>
        </p:grpSpPr>
        <p:pic>
          <p:nvPicPr>
            <p:cNvPr id="10" name="Picture 2" descr="C:\Users\Tamara Read\Documents\My Scans\img023.jpg"/>
            <p:cNvPicPr>
              <a:picLocks noChangeAspect="1" noChangeArrowheads="1"/>
            </p:cNvPicPr>
            <p:nvPr/>
          </p:nvPicPr>
          <p:blipFill rotWithShape="1">
            <a:blip r:embed="rId2">
              <a:extLst>
                <a:ext uri="{28A0092B-C50C-407E-A947-70E740481C1C}">
                  <a14:useLocalDpi xmlns:a14="http://schemas.microsoft.com/office/drawing/2010/main" val="0"/>
                </a:ext>
              </a:extLst>
            </a:blip>
            <a:srcRect l="5958" t="5269" r="24427" b="9167"/>
            <a:stretch/>
          </p:blipFill>
          <p:spPr bwMode="auto">
            <a:xfrm rot="5400000">
              <a:off x="2297283" y="-785024"/>
              <a:ext cx="4985531" cy="866570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1136070" y="4738263"/>
              <a:ext cx="3172691" cy="138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288470" y="4738263"/>
              <a:ext cx="13855" cy="62345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30023" y="4786745"/>
              <a:ext cx="728084" cy="461665"/>
            </a:xfrm>
            <a:prstGeom prst="rect">
              <a:avLst/>
            </a:prstGeom>
            <a:noFill/>
          </p:spPr>
          <p:txBody>
            <a:bodyPr wrap="none" rtlCol="0">
              <a:spAutoFit/>
            </a:bodyPr>
            <a:lstStyle/>
            <a:p>
              <a:r>
                <a:rPr lang="en-US" b="1" dirty="0">
                  <a:solidFill>
                    <a:srgbClr val="FF0000"/>
                  </a:solidFill>
                </a:rPr>
                <a:t>4m</a:t>
              </a:r>
              <a:r>
                <a:rPr lang="en-US" dirty="0"/>
                <a:t> </a:t>
              </a:r>
            </a:p>
          </p:txBody>
        </p:sp>
      </p:grpSp>
      <p:sp>
        <p:nvSpPr>
          <p:cNvPr id="15" name="Content Placeholder 2"/>
          <p:cNvSpPr txBox="1">
            <a:spLocks/>
          </p:cNvSpPr>
          <p:nvPr/>
        </p:nvSpPr>
        <p:spPr>
          <a:xfrm>
            <a:off x="9122901" y="551171"/>
            <a:ext cx="3069099" cy="33368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Clr>
                <a:schemeClr val="accent1"/>
              </a:buClr>
              <a:buSzPct val="75000"/>
            </a:pPr>
            <a:endParaRPr lang="en-US" altLang="en-US" sz="1800" dirty="0">
              <a:latin typeface="Century Gothic" panose="020B0502020202020204" pitchFamily="34" charset="0"/>
            </a:endParaRP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Measure setback off plan</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Scale: 1 cm on map = 2.3 m on ground</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0.8 cm on map = </a:t>
            </a:r>
          </a:p>
          <a:p>
            <a:pPr algn="l">
              <a:buClr>
                <a:schemeClr val="accent1"/>
              </a:buClr>
              <a:buSzPct val="75000"/>
            </a:pPr>
            <a:r>
              <a:rPr lang="en-US" altLang="en-US" dirty="0">
                <a:latin typeface="Century Gothic" panose="020B0502020202020204" pitchFamily="34" charset="0"/>
              </a:rPr>
              <a:t>0.8 x 2.3 Scale = 1.84 m on ground</a:t>
            </a:r>
          </a:p>
        </p:txBody>
      </p:sp>
      <p:grpSp>
        <p:nvGrpSpPr>
          <p:cNvPr id="18" name="Group 17"/>
          <p:cNvGrpSpPr/>
          <p:nvPr/>
        </p:nvGrpSpPr>
        <p:grpSpPr>
          <a:xfrm>
            <a:off x="3491410" y="4373204"/>
            <a:ext cx="1018598" cy="461665"/>
            <a:chOff x="3491410" y="4373204"/>
            <a:chExt cx="1018598" cy="461665"/>
          </a:xfrm>
        </p:grpSpPr>
        <p:sp>
          <p:nvSpPr>
            <p:cNvPr id="16" name="TextBox 15"/>
            <p:cNvSpPr txBox="1"/>
            <p:nvPr/>
          </p:nvSpPr>
          <p:spPr>
            <a:xfrm>
              <a:off x="3519031" y="4373204"/>
              <a:ext cx="990977" cy="461665"/>
            </a:xfrm>
            <a:prstGeom prst="rect">
              <a:avLst/>
            </a:prstGeom>
            <a:noFill/>
          </p:spPr>
          <p:txBody>
            <a:bodyPr wrap="none" rtlCol="0">
              <a:spAutoFit/>
            </a:bodyPr>
            <a:lstStyle/>
            <a:p>
              <a:r>
                <a:rPr lang="en-US" b="1" dirty="0">
                  <a:solidFill>
                    <a:srgbClr val="FF0000"/>
                  </a:solidFill>
                </a:rPr>
                <a:t>1.8m</a:t>
              </a:r>
              <a:r>
                <a:rPr lang="en-US" dirty="0"/>
                <a:t> </a:t>
              </a:r>
            </a:p>
          </p:txBody>
        </p:sp>
        <p:cxnSp>
          <p:nvCxnSpPr>
            <p:cNvPr id="17" name="Straight Arrow Connector 16"/>
            <p:cNvCxnSpPr/>
            <p:nvPr/>
          </p:nvCxnSpPr>
          <p:spPr>
            <a:xfrm>
              <a:off x="3491410" y="4475013"/>
              <a:ext cx="13855" cy="2632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9" name="Content Placeholder 2"/>
          <p:cNvSpPr txBox="1">
            <a:spLocks/>
          </p:cNvSpPr>
          <p:nvPr/>
        </p:nvSpPr>
        <p:spPr>
          <a:xfrm>
            <a:off x="9188344" y="3841648"/>
            <a:ext cx="2754267" cy="23025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Clr>
                <a:schemeClr val="accent1"/>
              </a:buClr>
              <a:buSzPct val="75000"/>
            </a:pPr>
            <a:endParaRPr lang="en-US" altLang="en-US" sz="1800" dirty="0">
              <a:latin typeface="Century Gothic" panose="020B0502020202020204" pitchFamily="34" charset="0"/>
            </a:endParaRPr>
          </a:p>
          <a:p>
            <a:pPr marL="342900" indent="-342900" algn="l">
              <a:buClr>
                <a:schemeClr val="accent1"/>
              </a:buClr>
              <a:buSzPct val="75000"/>
              <a:buFont typeface="Wingdings" panose="05000000000000000000" pitchFamily="2" charset="2"/>
              <a:buChar char="v"/>
            </a:pPr>
            <a:r>
              <a:rPr lang="en-US" altLang="en-US" dirty="0">
                <a:latin typeface="Century Gothic" panose="020B0502020202020204" pitchFamily="34" charset="0"/>
              </a:rPr>
              <a:t>Meets requirement of min. 1.5 m side setback for </a:t>
            </a:r>
            <a:r>
              <a:rPr lang="en-US" altLang="en-US" dirty="0" err="1">
                <a:latin typeface="Century Gothic" panose="020B0502020202020204" pitchFamily="34" charset="0"/>
              </a:rPr>
              <a:t>lowset</a:t>
            </a:r>
            <a:r>
              <a:rPr lang="en-US" altLang="en-US" dirty="0">
                <a:latin typeface="Century Gothic" panose="020B0502020202020204" pitchFamily="34" charset="0"/>
              </a:rPr>
              <a:t> house? </a:t>
            </a:r>
          </a:p>
        </p:txBody>
      </p:sp>
    </p:spTree>
    <p:extLst>
      <p:ext uri="{BB962C8B-B14F-4D97-AF65-F5344CB8AC3E}">
        <p14:creationId xmlns:p14="http://schemas.microsoft.com/office/powerpoint/2010/main" val="326245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bwMode="auto">
          <a:xfrm>
            <a:off x="207433" y="257352"/>
            <a:ext cx="11790213" cy="62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3) Measure Front Lot Frontage</a:t>
            </a:r>
          </a:p>
        </p:txBody>
      </p:sp>
      <p:grpSp>
        <p:nvGrpSpPr>
          <p:cNvPr id="8" name="Group 7"/>
          <p:cNvGrpSpPr/>
          <p:nvPr/>
        </p:nvGrpSpPr>
        <p:grpSpPr>
          <a:xfrm>
            <a:off x="457197" y="1055062"/>
            <a:ext cx="8665704" cy="4985531"/>
            <a:chOff x="457197" y="1055062"/>
            <a:chExt cx="8665704" cy="4985531"/>
          </a:xfrm>
        </p:grpSpPr>
        <p:pic>
          <p:nvPicPr>
            <p:cNvPr id="9" name="Picture 2" descr="C:\Users\Tamara Read\Documents\My Scans\img023.jpg"/>
            <p:cNvPicPr>
              <a:picLocks noChangeAspect="1" noChangeArrowheads="1"/>
            </p:cNvPicPr>
            <p:nvPr/>
          </p:nvPicPr>
          <p:blipFill rotWithShape="1">
            <a:blip r:embed="rId2">
              <a:extLst>
                <a:ext uri="{28A0092B-C50C-407E-A947-70E740481C1C}">
                  <a14:useLocalDpi xmlns:a14="http://schemas.microsoft.com/office/drawing/2010/main" val="0"/>
                </a:ext>
              </a:extLst>
            </a:blip>
            <a:srcRect l="5958" t="5269" r="24427" b="9167"/>
            <a:stretch/>
          </p:blipFill>
          <p:spPr bwMode="auto">
            <a:xfrm rot="5400000">
              <a:off x="2297283" y="-785024"/>
              <a:ext cx="4985531" cy="866570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1136070" y="4738263"/>
              <a:ext cx="3172691" cy="138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88470" y="4738263"/>
              <a:ext cx="13855" cy="62345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0023" y="4786745"/>
              <a:ext cx="728084" cy="461665"/>
            </a:xfrm>
            <a:prstGeom prst="rect">
              <a:avLst/>
            </a:prstGeom>
            <a:noFill/>
          </p:spPr>
          <p:txBody>
            <a:bodyPr wrap="none" rtlCol="0">
              <a:spAutoFit/>
            </a:bodyPr>
            <a:lstStyle/>
            <a:p>
              <a:r>
                <a:rPr lang="en-US" b="1" dirty="0">
                  <a:solidFill>
                    <a:srgbClr val="FF0000"/>
                  </a:solidFill>
                </a:rPr>
                <a:t>4m</a:t>
              </a:r>
              <a:r>
                <a:rPr lang="en-US" dirty="0"/>
                <a:t> </a:t>
              </a:r>
            </a:p>
          </p:txBody>
        </p:sp>
      </p:grpSp>
      <p:grpSp>
        <p:nvGrpSpPr>
          <p:cNvPr id="13" name="Group 12"/>
          <p:cNvGrpSpPr/>
          <p:nvPr/>
        </p:nvGrpSpPr>
        <p:grpSpPr>
          <a:xfrm>
            <a:off x="3491410" y="4373204"/>
            <a:ext cx="1018598" cy="461665"/>
            <a:chOff x="3491410" y="4373204"/>
            <a:chExt cx="1018598" cy="461665"/>
          </a:xfrm>
        </p:grpSpPr>
        <p:sp>
          <p:nvSpPr>
            <p:cNvPr id="14" name="TextBox 13"/>
            <p:cNvSpPr txBox="1"/>
            <p:nvPr/>
          </p:nvSpPr>
          <p:spPr>
            <a:xfrm>
              <a:off x="3519031" y="4373204"/>
              <a:ext cx="990977" cy="461665"/>
            </a:xfrm>
            <a:prstGeom prst="rect">
              <a:avLst/>
            </a:prstGeom>
            <a:noFill/>
          </p:spPr>
          <p:txBody>
            <a:bodyPr wrap="none" rtlCol="0">
              <a:spAutoFit/>
            </a:bodyPr>
            <a:lstStyle/>
            <a:p>
              <a:r>
                <a:rPr lang="en-US" b="1" dirty="0">
                  <a:solidFill>
                    <a:srgbClr val="FF0000"/>
                  </a:solidFill>
                </a:rPr>
                <a:t>1.8m</a:t>
              </a:r>
              <a:r>
                <a:rPr lang="en-US" dirty="0"/>
                <a:t> </a:t>
              </a:r>
            </a:p>
          </p:txBody>
        </p:sp>
        <p:cxnSp>
          <p:nvCxnSpPr>
            <p:cNvPr id="15" name="Straight Arrow Connector 14"/>
            <p:cNvCxnSpPr/>
            <p:nvPr/>
          </p:nvCxnSpPr>
          <p:spPr>
            <a:xfrm>
              <a:off x="3491410" y="4475013"/>
              <a:ext cx="13855" cy="2632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6" name="Content Placeholder 2"/>
          <p:cNvSpPr txBox="1">
            <a:spLocks/>
          </p:cNvSpPr>
          <p:nvPr/>
        </p:nvSpPr>
        <p:spPr>
          <a:xfrm>
            <a:off x="9243379" y="570129"/>
            <a:ext cx="2754267" cy="33368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chemeClr val="accent1"/>
              </a:buClr>
              <a:buSzPct val="75000"/>
              <a:buFont typeface="Arial" panose="020B0604020202020204" pitchFamily="34" charset="0"/>
              <a:buChar char="•"/>
            </a:pPr>
            <a:r>
              <a:rPr lang="en-US" altLang="en-US" dirty="0">
                <a:latin typeface="Century Gothic" panose="020B0502020202020204" pitchFamily="34" charset="0"/>
              </a:rPr>
              <a:t>Measure frontage off plan</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Scale: 1 cm on map = 2.3 m on ground</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8.7 cm on map = </a:t>
            </a:r>
          </a:p>
          <a:p>
            <a:pPr algn="l">
              <a:buClr>
                <a:schemeClr val="accent1"/>
              </a:buClr>
              <a:buSzPct val="75000"/>
            </a:pPr>
            <a:r>
              <a:rPr lang="en-US" altLang="en-US" dirty="0">
                <a:latin typeface="Century Gothic" panose="020B0502020202020204" pitchFamily="34" charset="0"/>
              </a:rPr>
              <a:t>8.7 x 2.3 Scale = 20 m on ground</a:t>
            </a:r>
          </a:p>
        </p:txBody>
      </p:sp>
      <p:grpSp>
        <p:nvGrpSpPr>
          <p:cNvPr id="20" name="Group 19"/>
          <p:cNvGrpSpPr/>
          <p:nvPr/>
        </p:nvGrpSpPr>
        <p:grpSpPr>
          <a:xfrm>
            <a:off x="1136070" y="1773382"/>
            <a:ext cx="973668" cy="2964881"/>
            <a:chOff x="1136070" y="1773382"/>
            <a:chExt cx="973668" cy="2964881"/>
          </a:xfrm>
        </p:grpSpPr>
        <p:cxnSp>
          <p:nvCxnSpPr>
            <p:cNvPr id="17" name="Straight Arrow Connector 16"/>
            <p:cNvCxnSpPr/>
            <p:nvPr/>
          </p:nvCxnSpPr>
          <p:spPr>
            <a:xfrm>
              <a:off x="1136070" y="1773382"/>
              <a:ext cx="152400" cy="2964881"/>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05323" y="2847040"/>
              <a:ext cx="904415" cy="461665"/>
            </a:xfrm>
            <a:prstGeom prst="rect">
              <a:avLst/>
            </a:prstGeom>
            <a:noFill/>
          </p:spPr>
          <p:txBody>
            <a:bodyPr wrap="none" rtlCol="0">
              <a:spAutoFit/>
            </a:bodyPr>
            <a:lstStyle/>
            <a:p>
              <a:r>
                <a:rPr lang="en-US" b="1" dirty="0">
                  <a:solidFill>
                    <a:srgbClr val="FF0000"/>
                  </a:solidFill>
                </a:rPr>
                <a:t>20m</a:t>
              </a:r>
              <a:r>
                <a:rPr lang="en-US" dirty="0"/>
                <a:t> </a:t>
              </a:r>
            </a:p>
          </p:txBody>
        </p:sp>
      </p:grpSp>
      <p:sp>
        <p:nvSpPr>
          <p:cNvPr id="24" name="Content Placeholder 2"/>
          <p:cNvSpPr txBox="1">
            <a:spLocks/>
          </p:cNvSpPr>
          <p:nvPr/>
        </p:nvSpPr>
        <p:spPr>
          <a:xfrm>
            <a:off x="9132926" y="3914772"/>
            <a:ext cx="2754267" cy="220561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Clr>
                <a:schemeClr val="accent1"/>
              </a:buClr>
              <a:buSzPct val="75000"/>
            </a:pPr>
            <a:endParaRPr lang="en-US" altLang="en-US" sz="1800" dirty="0">
              <a:latin typeface="Century Gothic" panose="020B0502020202020204" pitchFamily="34" charset="0"/>
            </a:endParaRPr>
          </a:p>
          <a:p>
            <a:pPr marL="342900" indent="-342900" algn="l">
              <a:buClr>
                <a:schemeClr val="accent1"/>
              </a:buClr>
              <a:buSzPct val="75000"/>
              <a:buFont typeface="Wingdings" panose="05000000000000000000" pitchFamily="2" charset="2"/>
              <a:buChar char="v"/>
            </a:pPr>
            <a:r>
              <a:rPr lang="en-US" altLang="en-US" dirty="0">
                <a:latin typeface="Century Gothic" panose="020B0502020202020204" pitchFamily="34" charset="0"/>
              </a:rPr>
              <a:t>Meets requirement of min. 15 m frontage if lot ≥ 450 m</a:t>
            </a:r>
            <a:r>
              <a:rPr lang="en-US" altLang="en-US" baseline="30000" dirty="0">
                <a:latin typeface="Century Gothic" panose="020B0502020202020204" pitchFamily="34" charset="0"/>
              </a:rPr>
              <a:t>2</a:t>
            </a:r>
            <a:r>
              <a:rPr lang="en-US" altLang="en-US" dirty="0">
                <a:latin typeface="Century Gothic" panose="020B0502020202020204" pitchFamily="34" charset="0"/>
              </a:rPr>
              <a:t>?</a:t>
            </a:r>
            <a:endParaRPr lang="en-US" altLang="en-US" baseline="30000" dirty="0">
              <a:latin typeface="Century Gothic" panose="020B0502020202020204" pitchFamily="34" charset="0"/>
            </a:endParaRPr>
          </a:p>
        </p:txBody>
      </p:sp>
    </p:spTree>
    <p:extLst>
      <p:ext uri="{BB962C8B-B14F-4D97-AF65-F5344CB8AC3E}">
        <p14:creationId xmlns:p14="http://schemas.microsoft.com/office/powerpoint/2010/main" val="79953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grpSp>
        <p:nvGrpSpPr>
          <p:cNvPr id="8" name="Group 7"/>
          <p:cNvGrpSpPr/>
          <p:nvPr/>
        </p:nvGrpSpPr>
        <p:grpSpPr>
          <a:xfrm>
            <a:off x="457197" y="1055062"/>
            <a:ext cx="8665704" cy="4985531"/>
            <a:chOff x="457197" y="1055062"/>
            <a:chExt cx="8665704" cy="4985531"/>
          </a:xfrm>
        </p:grpSpPr>
        <p:pic>
          <p:nvPicPr>
            <p:cNvPr id="9" name="Picture 2" descr="C:\Users\Tamara Read\Documents\My Scans\img023.jpg"/>
            <p:cNvPicPr>
              <a:picLocks noChangeAspect="1" noChangeArrowheads="1"/>
            </p:cNvPicPr>
            <p:nvPr/>
          </p:nvPicPr>
          <p:blipFill rotWithShape="1">
            <a:blip r:embed="rId2">
              <a:extLst>
                <a:ext uri="{28A0092B-C50C-407E-A947-70E740481C1C}">
                  <a14:useLocalDpi xmlns:a14="http://schemas.microsoft.com/office/drawing/2010/main" val="0"/>
                </a:ext>
              </a:extLst>
            </a:blip>
            <a:srcRect l="5958" t="5269" r="24427" b="9167"/>
            <a:stretch/>
          </p:blipFill>
          <p:spPr bwMode="auto">
            <a:xfrm rot="5400000">
              <a:off x="2297283" y="-785024"/>
              <a:ext cx="4985531" cy="866570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1136070" y="4738263"/>
              <a:ext cx="3526192" cy="138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88470" y="4738263"/>
              <a:ext cx="13855" cy="62345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0023" y="4786745"/>
              <a:ext cx="728084" cy="461665"/>
            </a:xfrm>
            <a:prstGeom prst="rect">
              <a:avLst/>
            </a:prstGeom>
            <a:noFill/>
          </p:spPr>
          <p:txBody>
            <a:bodyPr wrap="none" rtlCol="0">
              <a:spAutoFit/>
            </a:bodyPr>
            <a:lstStyle/>
            <a:p>
              <a:r>
                <a:rPr lang="en-US" b="1" dirty="0">
                  <a:solidFill>
                    <a:srgbClr val="FF0000"/>
                  </a:solidFill>
                </a:rPr>
                <a:t>4m</a:t>
              </a:r>
              <a:r>
                <a:rPr lang="en-US" dirty="0"/>
                <a:t> </a:t>
              </a:r>
            </a:p>
          </p:txBody>
        </p:sp>
      </p:grpSp>
      <p:grpSp>
        <p:nvGrpSpPr>
          <p:cNvPr id="13" name="Group 12"/>
          <p:cNvGrpSpPr/>
          <p:nvPr/>
        </p:nvGrpSpPr>
        <p:grpSpPr>
          <a:xfrm>
            <a:off x="3491410" y="4373204"/>
            <a:ext cx="1018598" cy="461665"/>
            <a:chOff x="3491410" y="4373204"/>
            <a:chExt cx="1018598" cy="461665"/>
          </a:xfrm>
        </p:grpSpPr>
        <p:sp>
          <p:nvSpPr>
            <p:cNvPr id="14" name="TextBox 13"/>
            <p:cNvSpPr txBox="1"/>
            <p:nvPr/>
          </p:nvSpPr>
          <p:spPr>
            <a:xfrm>
              <a:off x="3519031" y="4373204"/>
              <a:ext cx="990977" cy="461665"/>
            </a:xfrm>
            <a:prstGeom prst="rect">
              <a:avLst/>
            </a:prstGeom>
            <a:noFill/>
          </p:spPr>
          <p:txBody>
            <a:bodyPr wrap="none" rtlCol="0">
              <a:spAutoFit/>
            </a:bodyPr>
            <a:lstStyle/>
            <a:p>
              <a:r>
                <a:rPr lang="en-US" b="1" dirty="0">
                  <a:solidFill>
                    <a:srgbClr val="FF0000"/>
                  </a:solidFill>
                </a:rPr>
                <a:t>1.8m</a:t>
              </a:r>
              <a:r>
                <a:rPr lang="en-US" dirty="0"/>
                <a:t> </a:t>
              </a:r>
            </a:p>
          </p:txBody>
        </p:sp>
        <p:cxnSp>
          <p:nvCxnSpPr>
            <p:cNvPr id="15" name="Straight Arrow Connector 14"/>
            <p:cNvCxnSpPr/>
            <p:nvPr/>
          </p:nvCxnSpPr>
          <p:spPr>
            <a:xfrm>
              <a:off x="3491410" y="4475013"/>
              <a:ext cx="13855" cy="2632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6" name="Content Placeholder 2"/>
          <p:cNvSpPr txBox="1">
            <a:spLocks/>
          </p:cNvSpPr>
          <p:nvPr/>
        </p:nvSpPr>
        <p:spPr>
          <a:xfrm>
            <a:off x="9188346" y="1773382"/>
            <a:ext cx="3003654" cy="33368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Require min 3 m rear setback</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Scale: 1 m on ground = 0.44 cm on map</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3 m on ground =</a:t>
            </a:r>
          </a:p>
          <a:p>
            <a:pPr algn="l">
              <a:buClr>
                <a:schemeClr val="accent1"/>
              </a:buClr>
              <a:buSzPct val="75000"/>
            </a:pPr>
            <a:r>
              <a:rPr lang="en-US" altLang="en-US" dirty="0">
                <a:latin typeface="Century Gothic" panose="020B0502020202020204" pitchFamily="34" charset="0"/>
              </a:rPr>
              <a:t> 3 x 0.44 Scale = 1.3 cm on map</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Draw subdivision line on map</a:t>
            </a:r>
          </a:p>
        </p:txBody>
      </p:sp>
      <p:grpSp>
        <p:nvGrpSpPr>
          <p:cNvPr id="20" name="Group 19"/>
          <p:cNvGrpSpPr/>
          <p:nvPr/>
        </p:nvGrpSpPr>
        <p:grpSpPr>
          <a:xfrm>
            <a:off x="1136070" y="1773382"/>
            <a:ext cx="973668" cy="2964881"/>
            <a:chOff x="1136070" y="1773382"/>
            <a:chExt cx="973668" cy="2964881"/>
          </a:xfrm>
        </p:grpSpPr>
        <p:cxnSp>
          <p:nvCxnSpPr>
            <p:cNvPr id="17" name="Straight Arrow Connector 16"/>
            <p:cNvCxnSpPr/>
            <p:nvPr/>
          </p:nvCxnSpPr>
          <p:spPr>
            <a:xfrm>
              <a:off x="1136070" y="1773382"/>
              <a:ext cx="152400" cy="2964881"/>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05323" y="2847040"/>
              <a:ext cx="904415" cy="461665"/>
            </a:xfrm>
            <a:prstGeom prst="rect">
              <a:avLst/>
            </a:prstGeom>
            <a:noFill/>
          </p:spPr>
          <p:txBody>
            <a:bodyPr wrap="none" rtlCol="0">
              <a:spAutoFit/>
            </a:bodyPr>
            <a:lstStyle/>
            <a:p>
              <a:r>
                <a:rPr lang="en-US" b="1" dirty="0">
                  <a:solidFill>
                    <a:srgbClr val="FF0000"/>
                  </a:solidFill>
                </a:rPr>
                <a:t>20m</a:t>
              </a:r>
              <a:r>
                <a:rPr lang="en-US" dirty="0"/>
                <a:t> </a:t>
              </a:r>
            </a:p>
          </p:txBody>
        </p:sp>
      </p:grpSp>
      <p:sp>
        <p:nvSpPr>
          <p:cNvPr id="18" name="Title 1"/>
          <p:cNvSpPr txBox="1">
            <a:spLocks/>
          </p:cNvSpPr>
          <p:nvPr/>
        </p:nvSpPr>
        <p:spPr bwMode="auto">
          <a:xfrm>
            <a:off x="207433" y="257352"/>
            <a:ext cx="11790213" cy="62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4) Measure Rear Setback Off Existing House</a:t>
            </a:r>
          </a:p>
        </p:txBody>
      </p:sp>
      <p:grpSp>
        <p:nvGrpSpPr>
          <p:cNvPr id="28" name="Group 27"/>
          <p:cNvGrpSpPr/>
          <p:nvPr/>
        </p:nvGrpSpPr>
        <p:grpSpPr>
          <a:xfrm>
            <a:off x="4215986" y="1773382"/>
            <a:ext cx="1234854" cy="3013363"/>
            <a:chOff x="4215986" y="1773382"/>
            <a:chExt cx="1234854" cy="3013363"/>
          </a:xfrm>
        </p:grpSpPr>
        <p:cxnSp>
          <p:nvCxnSpPr>
            <p:cNvPr id="19" name="Straight Arrow Connector 18"/>
            <p:cNvCxnSpPr/>
            <p:nvPr/>
          </p:nvCxnSpPr>
          <p:spPr>
            <a:xfrm>
              <a:off x="4586062" y="1773382"/>
              <a:ext cx="76200" cy="3013363"/>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719550" y="3697582"/>
              <a:ext cx="731290" cy="461665"/>
            </a:xfrm>
            <a:prstGeom prst="rect">
              <a:avLst/>
            </a:prstGeom>
            <a:noFill/>
          </p:spPr>
          <p:txBody>
            <a:bodyPr wrap="none" rtlCol="0">
              <a:spAutoFit/>
            </a:bodyPr>
            <a:lstStyle/>
            <a:p>
              <a:r>
                <a:rPr lang="en-US" b="1" dirty="0">
                  <a:solidFill>
                    <a:srgbClr val="FF0000"/>
                  </a:solidFill>
                </a:rPr>
                <a:t>3m</a:t>
              </a:r>
              <a:r>
                <a:rPr lang="en-US" dirty="0"/>
                <a:t> </a:t>
              </a:r>
            </a:p>
          </p:txBody>
        </p:sp>
        <p:cxnSp>
          <p:nvCxnSpPr>
            <p:cNvPr id="27" name="Straight Arrow Connector 26"/>
            <p:cNvCxnSpPr/>
            <p:nvPr/>
          </p:nvCxnSpPr>
          <p:spPr>
            <a:xfrm>
              <a:off x="4215986" y="3912887"/>
              <a:ext cx="460131"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250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grpSp>
        <p:nvGrpSpPr>
          <p:cNvPr id="8" name="Group 7"/>
          <p:cNvGrpSpPr/>
          <p:nvPr/>
        </p:nvGrpSpPr>
        <p:grpSpPr>
          <a:xfrm>
            <a:off x="457197" y="1055062"/>
            <a:ext cx="8665704" cy="4985531"/>
            <a:chOff x="457197" y="1055062"/>
            <a:chExt cx="8665704" cy="4985531"/>
          </a:xfrm>
        </p:grpSpPr>
        <p:pic>
          <p:nvPicPr>
            <p:cNvPr id="9" name="Picture 2" descr="C:\Users\Tamara Read\Documents\My Scans\img023.jpg"/>
            <p:cNvPicPr>
              <a:picLocks noChangeAspect="1" noChangeArrowheads="1"/>
            </p:cNvPicPr>
            <p:nvPr/>
          </p:nvPicPr>
          <p:blipFill rotWithShape="1">
            <a:blip r:embed="rId2">
              <a:extLst>
                <a:ext uri="{28A0092B-C50C-407E-A947-70E740481C1C}">
                  <a14:useLocalDpi xmlns:a14="http://schemas.microsoft.com/office/drawing/2010/main" val="0"/>
                </a:ext>
              </a:extLst>
            </a:blip>
            <a:srcRect l="5958" t="5269" r="24427" b="9167"/>
            <a:stretch/>
          </p:blipFill>
          <p:spPr bwMode="auto">
            <a:xfrm rot="5400000">
              <a:off x="2297283" y="-785024"/>
              <a:ext cx="4985531" cy="866570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1136070" y="4738263"/>
              <a:ext cx="3526192" cy="138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88470" y="4738263"/>
              <a:ext cx="13855" cy="62345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0023" y="4786745"/>
              <a:ext cx="728084" cy="461665"/>
            </a:xfrm>
            <a:prstGeom prst="rect">
              <a:avLst/>
            </a:prstGeom>
            <a:noFill/>
          </p:spPr>
          <p:txBody>
            <a:bodyPr wrap="none" rtlCol="0">
              <a:spAutoFit/>
            </a:bodyPr>
            <a:lstStyle/>
            <a:p>
              <a:r>
                <a:rPr lang="en-US" b="1" dirty="0">
                  <a:solidFill>
                    <a:srgbClr val="FF0000"/>
                  </a:solidFill>
                </a:rPr>
                <a:t>4m</a:t>
              </a:r>
              <a:r>
                <a:rPr lang="en-US" dirty="0"/>
                <a:t> </a:t>
              </a:r>
            </a:p>
          </p:txBody>
        </p:sp>
      </p:grpSp>
      <p:grpSp>
        <p:nvGrpSpPr>
          <p:cNvPr id="13" name="Group 12"/>
          <p:cNvGrpSpPr/>
          <p:nvPr/>
        </p:nvGrpSpPr>
        <p:grpSpPr>
          <a:xfrm>
            <a:off x="3491410" y="4373204"/>
            <a:ext cx="1018598" cy="461665"/>
            <a:chOff x="3491410" y="4373204"/>
            <a:chExt cx="1018598" cy="461665"/>
          </a:xfrm>
        </p:grpSpPr>
        <p:sp>
          <p:nvSpPr>
            <p:cNvPr id="14" name="TextBox 13"/>
            <p:cNvSpPr txBox="1"/>
            <p:nvPr/>
          </p:nvSpPr>
          <p:spPr>
            <a:xfrm>
              <a:off x="3519031" y="4373204"/>
              <a:ext cx="990977" cy="461665"/>
            </a:xfrm>
            <a:prstGeom prst="rect">
              <a:avLst/>
            </a:prstGeom>
            <a:noFill/>
          </p:spPr>
          <p:txBody>
            <a:bodyPr wrap="none" rtlCol="0">
              <a:spAutoFit/>
            </a:bodyPr>
            <a:lstStyle/>
            <a:p>
              <a:r>
                <a:rPr lang="en-US" b="1" dirty="0">
                  <a:solidFill>
                    <a:srgbClr val="FF0000"/>
                  </a:solidFill>
                </a:rPr>
                <a:t>1.8m</a:t>
              </a:r>
              <a:r>
                <a:rPr lang="en-US" dirty="0"/>
                <a:t> </a:t>
              </a:r>
            </a:p>
          </p:txBody>
        </p:sp>
        <p:cxnSp>
          <p:nvCxnSpPr>
            <p:cNvPr id="15" name="Straight Arrow Connector 14"/>
            <p:cNvCxnSpPr/>
            <p:nvPr/>
          </p:nvCxnSpPr>
          <p:spPr>
            <a:xfrm>
              <a:off x="3491410" y="4475013"/>
              <a:ext cx="13855" cy="2632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6" name="Content Placeholder 2"/>
          <p:cNvSpPr txBox="1">
            <a:spLocks/>
          </p:cNvSpPr>
          <p:nvPr/>
        </p:nvSpPr>
        <p:spPr>
          <a:xfrm>
            <a:off x="8991601" y="766965"/>
            <a:ext cx="3200399" cy="33368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Measure front lot side boundaries = </a:t>
            </a:r>
          </a:p>
          <a:p>
            <a:pPr algn="l">
              <a:buClr>
                <a:schemeClr val="accent1"/>
              </a:buClr>
              <a:buSzPct val="75000"/>
            </a:pPr>
            <a:r>
              <a:rPr lang="en-US" altLang="en-US" dirty="0">
                <a:latin typeface="Century Gothic" panose="020B0502020202020204" pitchFamily="34" charset="0"/>
              </a:rPr>
              <a:t>10.3 cm &amp; 10.8 cm</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Scale: 1 cm on map = 2.3 m on ground</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10.3 cm x 2.3 scale = 23.7 m &amp; 10.8 cm x 2.3 scale = 24.8 m</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Area = </a:t>
            </a:r>
          </a:p>
          <a:p>
            <a:pPr algn="l">
              <a:buClr>
                <a:schemeClr val="accent1"/>
              </a:buClr>
              <a:buSzPct val="75000"/>
            </a:pPr>
            <a:r>
              <a:rPr lang="en-US" altLang="en-US" dirty="0">
                <a:latin typeface="Century Gothic" panose="020B0502020202020204" pitchFamily="34" charset="0"/>
              </a:rPr>
              <a:t>(23.7 + 24.8)/2 = </a:t>
            </a:r>
            <a:r>
              <a:rPr lang="en-US" altLang="en-US" dirty="0" err="1">
                <a:latin typeface="Century Gothic" panose="020B0502020202020204" pitchFamily="34" charset="0"/>
              </a:rPr>
              <a:t>Avg</a:t>
            </a:r>
            <a:r>
              <a:rPr lang="en-US" altLang="en-US" dirty="0">
                <a:latin typeface="Century Gothic" panose="020B0502020202020204" pitchFamily="34" charset="0"/>
              </a:rPr>
              <a:t> 24.3 m x 20 m = 486 m</a:t>
            </a:r>
            <a:r>
              <a:rPr lang="en-US" altLang="en-US" baseline="30000" dirty="0">
                <a:latin typeface="Century Gothic" panose="020B0502020202020204" pitchFamily="34" charset="0"/>
              </a:rPr>
              <a:t>2</a:t>
            </a:r>
            <a:r>
              <a:rPr lang="en-US" altLang="en-US" dirty="0">
                <a:latin typeface="Century Gothic" panose="020B0502020202020204" pitchFamily="34" charset="0"/>
              </a:rPr>
              <a:t> front lot</a:t>
            </a:r>
          </a:p>
        </p:txBody>
      </p:sp>
      <p:grpSp>
        <p:nvGrpSpPr>
          <p:cNvPr id="20" name="Group 19"/>
          <p:cNvGrpSpPr/>
          <p:nvPr/>
        </p:nvGrpSpPr>
        <p:grpSpPr>
          <a:xfrm>
            <a:off x="1136070" y="1773382"/>
            <a:ext cx="973668" cy="2964881"/>
            <a:chOff x="1136070" y="1773382"/>
            <a:chExt cx="973668" cy="2964881"/>
          </a:xfrm>
        </p:grpSpPr>
        <p:cxnSp>
          <p:nvCxnSpPr>
            <p:cNvPr id="17" name="Straight Arrow Connector 16"/>
            <p:cNvCxnSpPr/>
            <p:nvPr/>
          </p:nvCxnSpPr>
          <p:spPr>
            <a:xfrm>
              <a:off x="1136070" y="1773382"/>
              <a:ext cx="152400" cy="2964881"/>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05323" y="2847040"/>
              <a:ext cx="904415" cy="461665"/>
            </a:xfrm>
            <a:prstGeom prst="rect">
              <a:avLst/>
            </a:prstGeom>
            <a:noFill/>
          </p:spPr>
          <p:txBody>
            <a:bodyPr wrap="none" rtlCol="0">
              <a:spAutoFit/>
            </a:bodyPr>
            <a:lstStyle/>
            <a:p>
              <a:r>
                <a:rPr lang="en-US" b="1" dirty="0">
                  <a:solidFill>
                    <a:srgbClr val="FF0000"/>
                  </a:solidFill>
                </a:rPr>
                <a:t>20m</a:t>
              </a:r>
              <a:r>
                <a:rPr lang="en-US" dirty="0"/>
                <a:t> </a:t>
              </a:r>
            </a:p>
          </p:txBody>
        </p:sp>
      </p:grpSp>
      <p:cxnSp>
        <p:nvCxnSpPr>
          <p:cNvPr id="19" name="Straight Arrow Connector 18"/>
          <p:cNvCxnSpPr/>
          <p:nvPr/>
        </p:nvCxnSpPr>
        <p:spPr>
          <a:xfrm>
            <a:off x="4586062" y="1773382"/>
            <a:ext cx="76200" cy="3013363"/>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719550" y="3697582"/>
            <a:ext cx="731290" cy="461665"/>
          </a:xfrm>
          <a:prstGeom prst="rect">
            <a:avLst/>
          </a:prstGeom>
          <a:noFill/>
        </p:spPr>
        <p:txBody>
          <a:bodyPr wrap="none" rtlCol="0">
            <a:spAutoFit/>
          </a:bodyPr>
          <a:lstStyle/>
          <a:p>
            <a:r>
              <a:rPr lang="en-US" b="1" dirty="0">
                <a:solidFill>
                  <a:srgbClr val="FF0000"/>
                </a:solidFill>
              </a:rPr>
              <a:t>3m</a:t>
            </a:r>
            <a:r>
              <a:rPr lang="en-US" dirty="0"/>
              <a:t> </a:t>
            </a:r>
          </a:p>
        </p:txBody>
      </p:sp>
      <p:cxnSp>
        <p:nvCxnSpPr>
          <p:cNvPr id="27" name="Straight Arrow Connector 26"/>
          <p:cNvCxnSpPr/>
          <p:nvPr/>
        </p:nvCxnSpPr>
        <p:spPr>
          <a:xfrm>
            <a:off x="4215986" y="3912887"/>
            <a:ext cx="460131"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421553" y="4738263"/>
            <a:ext cx="1164101" cy="461665"/>
          </a:xfrm>
          <a:prstGeom prst="rect">
            <a:avLst/>
          </a:prstGeom>
          <a:noFill/>
        </p:spPr>
        <p:txBody>
          <a:bodyPr wrap="none" rtlCol="0">
            <a:spAutoFit/>
          </a:bodyPr>
          <a:lstStyle/>
          <a:p>
            <a:r>
              <a:rPr lang="en-US" b="1" dirty="0">
                <a:solidFill>
                  <a:srgbClr val="FF0000"/>
                </a:solidFill>
              </a:rPr>
              <a:t>23.7m</a:t>
            </a:r>
            <a:r>
              <a:rPr lang="en-US" dirty="0"/>
              <a:t> </a:t>
            </a:r>
          </a:p>
        </p:txBody>
      </p:sp>
      <p:grpSp>
        <p:nvGrpSpPr>
          <p:cNvPr id="2" name="Group 1"/>
          <p:cNvGrpSpPr/>
          <p:nvPr/>
        </p:nvGrpSpPr>
        <p:grpSpPr>
          <a:xfrm>
            <a:off x="914400" y="1346335"/>
            <a:ext cx="3671662" cy="461665"/>
            <a:chOff x="914400" y="1346335"/>
            <a:chExt cx="3671662" cy="461665"/>
          </a:xfrm>
        </p:grpSpPr>
        <p:sp>
          <p:nvSpPr>
            <p:cNvPr id="23" name="TextBox 22"/>
            <p:cNvSpPr txBox="1"/>
            <p:nvPr/>
          </p:nvSpPr>
          <p:spPr>
            <a:xfrm>
              <a:off x="2421554" y="1346335"/>
              <a:ext cx="1164101" cy="461665"/>
            </a:xfrm>
            <a:prstGeom prst="rect">
              <a:avLst/>
            </a:prstGeom>
            <a:noFill/>
          </p:spPr>
          <p:txBody>
            <a:bodyPr wrap="none" rtlCol="0">
              <a:spAutoFit/>
            </a:bodyPr>
            <a:lstStyle/>
            <a:p>
              <a:r>
                <a:rPr lang="en-US" b="1" dirty="0">
                  <a:solidFill>
                    <a:srgbClr val="FF0000"/>
                  </a:solidFill>
                </a:rPr>
                <a:t>24.8m</a:t>
              </a:r>
              <a:r>
                <a:rPr lang="en-US" dirty="0"/>
                <a:t> </a:t>
              </a:r>
            </a:p>
          </p:txBody>
        </p:sp>
        <p:cxnSp>
          <p:nvCxnSpPr>
            <p:cNvPr id="29" name="Straight Arrow Connector 28"/>
            <p:cNvCxnSpPr/>
            <p:nvPr/>
          </p:nvCxnSpPr>
          <p:spPr>
            <a:xfrm flipH="1">
              <a:off x="914400" y="1808000"/>
              <a:ext cx="3671662"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2199864" y="1889925"/>
            <a:ext cx="1552028" cy="830997"/>
          </a:xfrm>
          <a:prstGeom prst="rect">
            <a:avLst/>
          </a:prstGeom>
          <a:noFill/>
        </p:spPr>
        <p:txBody>
          <a:bodyPr wrap="none" rtlCol="0">
            <a:spAutoFit/>
          </a:bodyPr>
          <a:lstStyle/>
          <a:p>
            <a:pPr algn="ctr"/>
            <a:r>
              <a:rPr lang="en-US" b="1" dirty="0">
                <a:solidFill>
                  <a:srgbClr val="FF0000"/>
                </a:solidFill>
              </a:rPr>
              <a:t>486m</a:t>
            </a:r>
            <a:r>
              <a:rPr lang="en-US" b="1" baseline="30000" dirty="0">
                <a:solidFill>
                  <a:srgbClr val="FF0000"/>
                </a:solidFill>
              </a:rPr>
              <a:t>2</a:t>
            </a:r>
          </a:p>
          <a:p>
            <a:pPr algn="ctr"/>
            <a:r>
              <a:rPr lang="en-US" b="1" baseline="30000" dirty="0">
                <a:solidFill>
                  <a:srgbClr val="FF0000"/>
                </a:solidFill>
              </a:rPr>
              <a:t>Front lot land</a:t>
            </a:r>
            <a:r>
              <a:rPr lang="en-US" dirty="0"/>
              <a:t> </a:t>
            </a:r>
          </a:p>
        </p:txBody>
      </p:sp>
      <p:sp>
        <p:nvSpPr>
          <p:cNvPr id="32" name="Title 1"/>
          <p:cNvSpPr txBox="1">
            <a:spLocks/>
          </p:cNvSpPr>
          <p:nvPr/>
        </p:nvSpPr>
        <p:spPr bwMode="auto">
          <a:xfrm>
            <a:off x="207433" y="673002"/>
            <a:ext cx="11790213" cy="62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5) Calculate Front Lot Area Off Min. Requirements &amp; Mark Boundary</a:t>
            </a:r>
          </a:p>
        </p:txBody>
      </p:sp>
    </p:spTree>
    <p:extLst>
      <p:ext uri="{BB962C8B-B14F-4D97-AF65-F5344CB8AC3E}">
        <p14:creationId xmlns:p14="http://schemas.microsoft.com/office/powerpoint/2010/main" val="105136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grpSp>
        <p:nvGrpSpPr>
          <p:cNvPr id="8" name="Group 7"/>
          <p:cNvGrpSpPr/>
          <p:nvPr/>
        </p:nvGrpSpPr>
        <p:grpSpPr>
          <a:xfrm>
            <a:off x="457197" y="1068917"/>
            <a:ext cx="8665704" cy="4985531"/>
            <a:chOff x="457197" y="1055062"/>
            <a:chExt cx="8665704" cy="4985531"/>
          </a:xfrm>
        </p:grpSpPr>
        <p:pic>
          <p:nvPicPr>
            <p:cNvPr id="9" name="Picture 2" descr="C:\Users\Tamara Read\Documents\My Scans\img023.jpg"/>
            <p:cNvPicPr>
              <a:picLocks noChangeAspect="1" noChangeArrowheads="1"/>
            </p:cNvPicPr>
            <p:nvPr/>
          </p:nvPicPr>
          <p:blipFill rotWithShape="1">
            <a:blip r:embed="rId2">
              <a:extLst>
                <a:ext uri="{28A0092B-C50C-407E-A947-70E740481C1C}">
                  <a14:useLocalDpi xmlns:a14="http://schemas.microsoft.com/office/drawing/2010/main" val="0"/>
                </a:ext>
              </a:extLst>
            </a:blip>
            <a:srcRect l="5958" t="5269" r="24427" b="9167"/>
            <a:stretch/>
          </p:blipFill>
          <p:spPr bwMode="auto">
            <a:xfrm rot="5400000">
              <a:off x="2297283" y="-785024"/>
              <a:ext cx="4985531" cy="866570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1136070" y="4738263"/>
              <a:ext cx="3526192" cy="138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88470" y="4738263"/>
              <a:ext cx="13855" cy="62345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0023" y="4786745"/>
              <a:ext cx="728084" cy="461665"/>
            </a:xfrm>
            <a:prstGeom prst="rect">
              <a:avLst/>
            </a:prstGeom>
            <a:noFill/>
          </p:spPr>
          <p:txBody>
            <a:bodyPr wrap="none" rtlCol="0">
              <a:spAutoFit/>
            </a:bodyPr>
            <a:lstStyle/>
            <a:p>
              <a:r>
                <a:rPr lang="en-US" b="1" dirty="0">
                  <a:solidFill>
                    <a:srgbClr val="FF0000"/>
                  </a:solidFill>
                </a:rPr>
                <a:t>4m</a:t>
              </a:r>
              <a:r>
                <a:rPr lang="en-US" dirty="0"/>
                <a:t> </a:t>
              </a:r>
            </a:p>
          </p:txBody>
        </p:sp>
      </p:grpSp>
      <p:grpSp>
        <p:nvGrpSpPr>
          <p:cNvPr id="13" name="Group 12"/>
          <p:cNvGrpSpPr/>
          <p:nvPr/>
        </p:nvGrpSpPr>
        <p:grpSpPr>
          <a:xfrm>
            <a:off x="3491410" y="4373204"/>
            <a:ext cx="1018598" cy="461665"/>
            <a:chOff x="3491410" y="4373204"/>
            <a:chExt cx="1018598" cy="461665"/>
          </a:xfrm>
        </p:grpSpPr>
        <p:sp>
          <p:nvSpPr>
            <p:cNvPr id="14" name="TextBox 13"/>
            <p:cNvSpPr txBox="1"/>
            <p:nvPr/>
          </p:nvSpPr>
          <p:spPr>
            <a:xfrm>
              <a:off x="3519031" y="4373204"/>
              <a:ext cx="990977" cy="461665"/>
            </a:xfrm>
            <a:prstGeom prst="rect">
              <a:avLst/>
            </a:prstGeom>
            <a:noFill/>
          </p:spPr>
          <p:txBody>
            <a:bodyPr wrap="none" rtlCol="0">
              <a:spAutoFit/>
            </a:bodyPr>
            <a:lstStyle/>
            <a:p>
              <a:r>
                <a:rPr lang="en-US" b="1" dirty="0">
                  <a:solidFill>
                    <a:srgbClr val="FF0000"/>
                  </a:solidFill>
                </a:rPr>
                <a:t>1.8m</a:t>
              </a:r>
              <a:r>
                <a:rPr lang="en-US" dirty="0"/>
                <a:t> </a:t>
              </a:r>
            </a:p>
          </p:txBody>
        </p:sp>
        <p:cxnSp>
          <p:nvCxnSpPr>
            <p:cNvPr id="15" name="Straight Arrow Connector 14"/>
            <p:cNvCxnSpPr/>
            <p:nvPr/>
          </p:nvCxnSpPr>
          <p:spPr>
            <a:xfrm>
              <a:off x="3491410" y="4475013"/>
              <a:ext cx="13855" cy="2632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6" name="Content Placeholder 2"/>
          <p:cNvSpPr txBox="1">
            <a:spLocks/>
          </p:cNvSpPr>
          <p:nvPr/>
        </p:nvSpPr>
        <p:spPr>
          <a:xfrm>
            <a:off x="9188344" y="603727"/>
            <a:ext cx="3003655" cy="522696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Clr>
                <a:schemeClr val="accent1"/>
              </a:buClr>
              <a:buSzPct val="75000"/>
            </a:pPr>
            <a:endParaRPr lang="en-US" altLang="en-US" sz="1800" dirty="0">
              <a:latin typeface="Century Gothic" panose="020B0502020202020204" pitchFamily="34" charset="0"/>
            </a:endParaRP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Measure existing house on map =</a:t>
            </a:r>
          </a:p>
          <a:p>
            <a:pPr algn="l">
              <a:buClr>
                <a:schemeClr val="accent1"/>
              </a:buClr>
              <a:buSzPct val="75000"/>
            </a:pPr>
            <a:r>
              <a:rPr lang="en-US" altLang="en-US" dirty="0">
                <a:latin typeface="Century Gothic" panose="020B0502020202020204" pitchFamily="34" charset="0"/>
              </a:rPr>
              <a:t>5.7 cm x 4.5 cm </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Scale: 1 cm on map = 2.3 m on ground</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5.7 cm x 2.3 scale = 13.1 m </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4.5 cm x 2.3 scale = 10.4 m</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House area =</a:t>
            </a:r>
          </a:p>
          <a:p>
            <a:pPr algn="l">
              <a:buClr>
                <a:schemeClr val="accent1"/>
              </a:buClr>
              <a:buSzPct val="75000"/>
            </a:pPr>
            <a:r>
              <a:rPr lang="en-US" altLang="en-US" dirty="0">
                <a:latin typeface="Century Gothic" panose="020B0502020202020204" pitchFamily="34" charset="0"/>
              </a:rPr>
              <a:t>13.1 m x 10.4 m = 136.2 m</a:t>
            </a:r>
            <a:r>
              <a:rPr lang="en-US" altLang="en-US" baseline="30000" dirty="0">
                <a:latin typeface="Century Gothic" panose="020B0502020202020204" pitchFamily="34" charset="0"/>
              </a:rPr>
              <a:t>2 </a:t>
            </a:r>
          </a:p>
        </p:txBody>
      </p:sp>
      <p:grpSp>
        <p:nvGrpSpPr>
          <p:cNvPr id="20" name="Group 19"/>
          <p:cNvGrpSpPr/>
          <p:nvPr/>
        </p:nvGrpSpPr>
        <p:grpSpPr>
          <a:xfrm>
            <a:off x="1136070" y="1773382"/>
            <a:ext cx="973668" cy="2964881"/>
            <a:chOff x="1136070" y="1773382"/>
            <a:chExt cx="973668" cy="2964881"/>
          </a:xfrm>
        </p:grpSpPr>
        <p:cxnSp>
          <p:nvCxnSpPr>
            <p:cNvPr id="17" name="Straight Arrow Connector 16"/>
            <p:cNvCxnSpPr/>
            <p:nvPr/>
          </p:nvCxnSpPr>
          <p:spPr>
            <a:xfrm>
              <a:off x="1136070" y="1773382"/>
              <a:ext cx="152400" cy="2964881"/>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05323" y="2847040"/>
              <a:ext cx="904415" cy="461665"/>
            </a:xfrm>
            <a:prstGeom prst="rect">
              <a:avLst/>
            </a:prstGeom>
            <a:noFill/>
          </p:spPr>
          <p:txBody>
            <a:bodyPr wrap="none" rtlCol="0">
              <a:spAutoFit/>
            </a:bodyPr>
            <a:lstStyle/>
            <a:p>
              <a:r>
                <a:rPr lang="en-US" b="1" dirty="0">
                  <a:solidFill>
                    <a:srgbClr val="FF0000"/>
                  </a:solidFill>
                </a:rPr>
                <a:t>20m</a:t>
              </a:r>
              <a:r>
                <a:rPr lang="en-US" dirty="0"/>
                <a:t> </a:t>
              </a:r>
            </a:p>
          </p:txBody>
        </p:sp>
      </p:grpSp>
      <p:cxnSp>
        <p:nvCxnSpPr>
          <p:cNvPr id="19" name="Straight Arrow Connector 18"/>
          <p:cNvCxnSpPr/>
          <p:nvPr/>
        </p:nvCxnSpPr>
        <p:spPr>
          <a:xfrm>
            <a:off x="4586062" y="1773382"/>
            <a:ext cx="76200" cy="3013363"/>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719550" y="3697582"/>
            <a:ext cx="731290" cy="461665"/>
          </a:xfrm>
          <a:prstGeom prst="rect">
            <a:avLst/>
          </a:prstGeom>
          <a:noFill/>
        </p:spPr>
        <p:txBody>
          <a:bodyPr wrap="none" rtlCol="0">
            <a:spAutoFit/>
          </a:bodyPr>
          <a:lstStyle/>
          <a:p>
            <a:r>
              <a:rPr lang="en-US" b="1" dirty="0">
                <a:solidFill>
                  <a:srgbClr val="FF0000"/>
                </a:solidFill>
              </a:rPr>
              <a:t>3m</a:t>
            </a:r>
            <a:r>
              <a:rPr lang="en-US" dirty="0"/>
              <a:t> </a:t>
            </a:r>
          </a:p>
        </p:txBody>
      </p:sp>
      <p:cxnSp>
        <p:nvCxnSpPr>
          <p:cNvPr id="27" name="Straight Arrow Connector 26"/>
          <p:cNvCxnSpPr/>
          <p:nvPr/>
        </p:nvCxnSpPr>
        <p:spPr>
          <a:xfrm>
            <a:off x="4215986" y="3912887"/>
            <a:ext cx="460131"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bwMode="auto">
          <a:xfrm>
            <a:off x="207434" y="118802"/>
            <a:ext cx="9435330" cy="62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6a) Measure Footprint of Existing House</a:t>
            </a:r>
          </a:p>
        </p:txBody>
      </p:sp>
      <p:grpSp>
        <p:nvGrpSpPr>
          <p:cNvPr id="2" name="Group 1"/>
          <p:cNvGrpSpPr/>
          <p:nvPr/>
        </p:nvGrpSpPr>
        <p:grpSpPr>
          <a:xfrm>
            <a:off x="2030397" y="2869388"/>
            <a:ext cx="1984122" cy="1605625"/>
            <a:chOff x="2030397" y="2869388"/>
            <a:chExt cx="1984122" cy="1605625"/>
          </a:xfrm>
        </p:grpSpPr>
        <p:cxnSp>
          <p:nvCxnSpPr>
            <p:cNvPr id="23" name="Straight Arrow Connector 22"/>
            <p:cNvCxnSpPr/>
            <p:nvPr/>
          </p:nvCxnSpPr>
          <p:spPr>
            <a:xfrm>
              <a:off x="3047997" y="2869388"/>
              <a:ext cx="0" cy="1605625"/>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030397" y="3824600"/>
              <a:ext cx="1984122"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2585875" y="2519902"/>
            <a:ext cx="1579746" cy="1362235"/>
            <a:chOff x="2585875" y="2519902"/>
            <a:chExt cx="1579746" cy="1362235"/>
          </a:xfrm>
        </p:grpSpPr>
        <p:sp>
          <p:nvSpPr>
            <p:cNvPr id="28" name="TextBox 27"/>
            <p:cNvSpPr txBox="1"/>
            <p:nvPr/>
          </p:nvSpPr>
          <p:spPr>
            <a:xfrm>
              <a:off x="2585875" y="2519902"/>
              <a:ext cx="1164101" cy="461665"/>
            </a:xfrm>
            <a:prstGeom prst="rect">
              <a:avLst/>
            </a:prstGeom>
            <a:noFill/>
          </p:spPr>
          <p:txBody>
            <a:bodyPr wrap="none" rtlCol="0">
              <a:spAutoFit/>
            </a:bodyPr>
            <a:lstStyle/>
            <a:p>
              <a:r>
                <a:rPr lang="en-US" b="1" dirty="0">
                  <a:solidFill>
                    <a:srgbClr val="FF0000"/>
                  </a:solidFill>
                </a:rPr>
                <a:t>10.4m</a:t>
              </a:r>
              <a:r>
                <a:rPr lang="en-US" dirty="0"/>
                <a:t> </a:t>
              </a:r>
            </a:p>
          </p:txBody>
        </p:sp>
        <p:sp>
          <p:nvSpPr>
            <p:cNvPr id="29" name="TextBox 28"/>
            <p:cNvSpPr txBox="1"/>
            <p:nvPr/>
          </p:nvSpPr>
          <p:spPr>
            <a:xfrm>
              <a:off x="3001520" y="3420472"/>
              <a:ext cx="1164101" cy="461665"/>
            </a:xfrm>
            <a:prstGeom prst="rect">
              <a:avLst/>
            </a:prstGeom>
            <a:noFill/>
          </p:spPr>
          <p:txBody>
            <a:bodyPr wrap="none" rtlCol="0">
              <a:spAutoFit/>
            </a:bodyPr>
            <a:lstStyle/>
            <a:p>
              <a:r>
                <a:rPr lang="en-US" b="1" dirty="0">
                  <a:solidFill>
                    <a:srgbClr val="FF0000"/>
                  </a:solidFill>
                </a:rPr>
                <a:t>13.1m</a:t>
              </a:r>
              <a:r>
                <a:rPr lang="en-US" dirty="0"/>
                <a:t> </a:t>
              </a:r>
            </a:p>
          </p:txBody>
        </p:sp>
      </p:grpSp>
      <p:cxnSp>
        <p:nvCxnSpPr>
          <p:cNvPr id="31" name="Straight Arrow Connector 30"/>
          <p:cNvCxnSpPr/>
          <p:nvPr/>
        </p:nvCxnSpPr>
        <p:spPr>
          <a:xfrm flipH="1">
            <a:off x="914400" y="1808000"/>
            <a:ext cx="3671662"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421554" y="1346335"/>
            <a:ext cx="1250663" cy="461665"/>
          </a:xfrm>
          <a:prstGeom prst="rect">
            <a:avLst/>
          </a:prstGeom>
          <a:noFill/>
        </p:spPr>
        <p:txBody>
          <a:bodyPr wrap="none" rtlCol="0">
            <a:spAutoFit/>
          </a:bodyPr>
          <a:lstStyle/>
          <a:p>
            <a:r>
              <a:rPr lang="en-US" b="1" dirty="0">
                <a:solidFill>
                  <a:srgbClr val="FF0000"/>
                </a:solidFill>
              </a:rPr>
              <a:t>24.8 m</a:t>
            </a:r>
            <a:r>
              <a:rPr lang="en-US" dirty="0"/>
              <a:t> </a:t>
            </a:r>
          </a:p>
        </p:txBody>
      </p:sp>
      <p:sp>
        <p:nvSpPr>
          <p:cNvPr id="30" name="TextBox 29"/>
          <p:cNvSpPr txBox="1"/>
          <p:nvPr/>
        </p:nvSpPr>
        <p:spPr>
          <a:xfrm>
            <a:off x="3218380" y="1809021"/>
            <a:ext cx="1367682" cy="830997"/>
          </a:xfrm>
          <a:prstGeom prst="rect">
            <a:avLst/>
          </a:prstGeom>
          <a:noFill/>
        </p:spPr>
        <p:txBody>
          <a:bodyPr wrap="none" rtlCol="0">
            <a:spAutoFit/>
          </a:bodyPr>
          <a:lstStyle/>
          <a:p>
            <a:r>
              <a:rPr lang="en-US" b="1" dirty="0">
                <a:solidFill>
                  <a:srgbClr val="FF0000"/>
                </a:solidFill>
              </a:rPr>
              <a:t>136.2m</a:t>
            </a:r>
            <a:r>
              <a:rPr lang="en-US" b="1" baseline="30000" dirty="0">
                <a:solidFill>
                  <a:srgbClr val="FF0000"/>
                </a:solidFill>
              </a:rPr>
              <a:t>2</a:t>
            </a:r>
          </a:p>
          <a:p>
            <a:r>
              <a:rPr lang="en-US" b="1" baseline="30000" dirty="0">
                <a:solidFill>
                  <a:srgbClr val="FF0000"/>
                </a:solidFill>
              </a:rPr>
              <a:t>house</a:t>
            </a:r>
            <a:r>
              <a:rPr lang="en-US" dirty="0"/>
              <a:t> </a:t>
            </a:r>
          </a:p>
        </p:txBody>
      </p:sp>
    </p:spTree>
    <p:extLst>
      <p:ext uri="{BB962C8B-B14F-4D97-AF65-F5344CB8AC3E}">
        <p14:creationId xmlns:p14="http://schemas.microsoft.com/office/powerpoint/2010/main" val="34999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grpSp>
        <p:nvGrpSpPr>
          <p:cNvPr id="8" name="Group 7"/>
          <p:cNvGrpSpPr/>
          <p:nvPr/>
        </p:nvGrpSpPr>
        <p:grpSpPr>
          <a:xfrm>
            <a:off x="457197" y="1055062"/>
            <a:ext cx="8665704" cy="4985531"/>
            <a:chOff x="457197" y="1055062"/>
            <a:chExt cx="8665704" cy="4985531"/>
          </a:xfrm>
        </p:grpSpPr>
        <p:pic>
          <p:nvPicPr>
            <p:cNvPr id="9" name="Picture 2" descr="C:\Users\Tamara Read\Documents\My Scans\img023.jpg"/>
            <p:cNvPicPr>
              <a:picLocks noChangeAspect="1" noChangeArrowheads="1"/>
            </p:cNvPicPr>
            <p:nvPr/>
          </p:nvPicPr>
          <p:blipFill rotWithShape="1">
            <a:blip r:embed="rId2">
              <a:extLst>
                <a:ext uri="{28A0092B-C50C-407E-A947-70E740481C1C}">
                  <a14:useLocalDpi xmlns:a14="http://schemas.microsoft.com/office/drawing/2010/main" val="0"/>
                </a:ext>
              </a:extLst>
            </a:blip>
            <a:srcRect l="5958" t="5269" r="24427" b="9167"/>
            <a:stretch/>
          </p:blipFill>
          <p:spPr bwMode="auto">
            <a:xfrm rot="5400000">
              <a:off x="2297283" y="-785024"/>
              <a:ext cx="4985531" cy="866570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1136070" y="4738263"/>
              <a:ext cx="3526192" cy="138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88470" y="4738263"/>
              <a:ext cx="13855" cy="62345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0023" y="4786745"/>
              <a:ext cx="728084" cy="461665"/>
            </a:xfrm>
            <a:prstGeom prst="rect">
              <a:avLst/>
            </a:prstGeom>
            <a:noFill/>
          </p:spPr>
          <p:txBody>
            <a:bodyPr wrap="none" rtlCol="0">
              <a:spAutoFit/>
            </a:bodyPr>
            <a:lstStyle/>
            <a:p>
              <a:r>
                <a:rPr lang="en-US" b="1" dirty="0">
                  <a:solidFill>
                    <a:srgbClr val="FF0000"/>
                  </a:solidFill>
                </a:rPr>
                <a:t>4m</a:t>
              </a:r>
              <a:r>
                <a:rPr lang="en-US" dirty="0"/>
                <a:t> </a:t>
              </a:r>
            </a:p>
          </p:txBody>
        </p:sp>
      </p:grpSp>
      <p:grpSp>
        <p:nvGrpSpPr>
          <p:cNvPr id="13" name="Group 12"/>
          <p:cNvGrpSpPr/>
          <p:nvPr/>
        </p:nvGrpSpPr>
        <p:grpSpPr>
          <a:xfrm>
            <a:off x="3491410" y="4373204"/>
            <a:ext cx="1018598" cy="461665"/>
            <a:chOff x="3491410" y="4373204"/>
            <a:chExt cx="1018598" cy="461665"/>
          </a:xfrm>
        </p:grpSpPr>
        <p:sp>
          <p:nvSpPr>
            <p:cNvPr id="14" name="TextBox 13"/>
            <p:cNvSpPr txBox="1"/>
            <p:nvPr/>
          </p:nvSpPr>
          <p:spPr>
            <a:xfrm>
              <a:off x="3519031" y="4373204"/>
              <a:ext cx="990977" cy="461665"/>
            </a:xfrm>
            <a:prstGeom prst="rect">
              <a:avLst/>
            </a:prstGeom>
            <a:noFill/>
          </p:spPr>
          <p:txBody>
            <a:bodyPr wrap="none" rtlCol="0">
              <a:spAutoFit/>
            </a:bodyPr>
            <a:lstStyle/>
            <a:p>
              <a:r>
                <a:rPr lang="en-US" b="1" dirty="0">
                  <a:solidFill>
                    <a:srgbClr val="FF0000"/>
                  </a:solidFill>
                </a:rPr>
                <a:t>1.8m</a:t>
              </a:r>
              <a:r>
                <a:rPr lang="en-US" dirty="0"/>
                <a:t> </a:t>
              </a:r>
            </a:p>
          </p:txBody>
        </p:sp>
        <p:cxnSp>
          <p:nvCxnSpPr>
            <p:cNvPr id="15" name="Straight Arrow Connector 14"/>
            <p:cNvCxnSpPr/>
            <p:nvPr/>
          </p:nvCxnSpPr>
          <p:spPr>
            <a:xfrm>
              <a:off x="3491410" y="4475013"/>
              <a:ext cx="13855" cy="2632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6" name="Content Placeholder 2"/>
          <p:cNvSpPr txBox="1">
            <a:spLocks/>
          </p:cNvSpPr>
          <p:nvPr/>
        </p:nvSpPr>
        <p:spPr>
          <a:xfrm>
            <a:off x="9122901" y="1290562"/>
            <a:ext cx="3200399" cy="11118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 Site Cover = (house area / land area) x 100</a:t>
            </a:r>
          </a:p>
          <a:p>
            <a:pPr marL="342900" indent="-342900" algn="l">
              <a:buClr>
                <a:schemeClr val="accent1"/>
              </a:buClr>
              <a:buSzPct val="75000"/>
              <a:buFont typeface="Arial" panose="020B0604020202020204" pitchFamily="34" charset="0"/>
              <a:buChar char="•"/>
            </a:pPr>
            <a:r>
              <a:rPr lang="en-US" altLang="en-US" dirty="0" err="1">
                <a:latin typeface="Century Gothic" panose="020B0502020202020204" pitchFamily="34" charset="0"/>
              </a:rPr>
              <a:t>Calc</a:t>
            </a:r>
            <a:r>
              <a:rPr lang="en-US" altLang="en-US" dirty="0">
                <a:latin typeface="Century Gothic" panose="020B0502020202020204" pitchFamily="34" charset="0"/>
              </a:rPr>
              <a:t> = </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House @ 136.2 m</a:t>
            </a:r>
            <a:r>
              <a:rPr lang="en-US" altLang="en-US" baseline="30000" dirty="0">
                <a:latin typeface="Century Gothic" panose="020B0502020202020204" pitchFamily="34" charset="0"/>
              </a:rPr>
              <a:t>2</a:t>
            </a:r>
            <a:r>
              <a:rPr lang="en-US" altLang="en-US" dirty="0">
                <a:latin typeface="Century Gothic" panose="020B0502020202020204" pitchFamily="34" charset="0"/>
              </a:rPr>
              <a:t> / 486 m</a:t>
            </a:r>
            <a:r>
              <a:rPr lang="en-US" altLang="en-US" baseline="30000" dirty="0">
                <a:latin typeface="Century Gothic" panose="020B0502020202020204" pitchFamily="34" charset="0"/>
              </a:rPr>
              <a:t>2</a:t>
            </a:r>
            <a:r>
              <a:rPr lang="en-US" altLang="en-US" dirty="0">
                <a:latin typeface="Century Gothic" panose="020B0502020202020204" pitchFamily="34" charset="0"/>
              </a:rPr>
              <a:t> land =  28% site cover</a:t>
            </a:r>
          </a:p>
        </p:txBody>
      </p:sp>
      <p:grpSp>
        <p:nvGrpSpPr>
          <p:cNvPr id="20" name="Group 19"/>
          <p:cNvGrpSpPr/>
          <p:nvPr/>
        </p:nvGrpSpPr>
        <p:grpSpPr>
          <a:xfrm>
            <a:off x="1136070" y="1773382"/>
            <a:ext cx="973668" cy="2964881"/>
            <a:chOff x="1136070" y="1773382"/>
            <a:chExt cx="973668" cy="2964881"/>
          </a:xfrm>
        </p:grpSpPr>
        <p:cxnSp>
          <p:nvCxnSpPr>
            <p:cNvPr id="17" name="Straight Arrow Connector 16"/>
            <p:cNvCxnSpPr/>
            <p:nvPr/>
          </p:nvCxnSpPr>
          <p:spPr>
            <a:xfrm>
              <a:off x="1136070" y="1773382"/>
              <a:ext cx="152400" cy="2964881"/>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05323" y="2847040"/>
              <a:ext cx="904415" cy="461665"/>
            </a:xfrm>
            <a:prstGeom prst="rect">
              <a:avLst/>
            </a:prstGeom>
            <a:noFill/>
          </p:spPr>
          <p:txBody>
            <a:bodyPr wrap="none" rtlCol="0">
              <a:spAutoFit/>
            </a:bodyPr>
            <a:lstStyle/>
            <a:p>
              <a:r>
                <a:rPr lang="en-US" b="1" dirty="0">
                  <a:solidFill>
                    <a:srgbClr val="FF0000"/>
                  </a:solidFill>
                </a:rPr>
                <a:t>20m</a:t>
              </a:r>
              <a:r>
                <a:rPr lang="en-US" dirty="0"/>
                <a:t> </a:t>
              </a:r>
            </a:p>
          </p:txBody>
        </p:sp>
      </p:grpSp>
      <p:cxnSp>
        <p:nvCxnSpPr>
          <p:cNvPr id="19" name="Straight Arrow Connector 18"/>
          <p:cNvCxnSpPr/>
          <p:nvPr/>
        </p:nvCxnSpPr>
        <p:spPr>
          <a:xfrm>
            <a:off x="4586062" y="1773382"/>
            <a:ext cx="76200" cy="3013363"/>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719550" y="3697582"/>
            <a:ext cx="731290" cy="461665"/>
          </a:xfrm>
          <a:prstGeom prst="rect">
            <a:avLst/>
          </a:prstGeom>
          <a:noFill/>
        </p:spPr>
        <p:txBody>
          <a:bodyPr wrap="none" rtlCol="0">
            <a:spAutoFit/>
          </a:bodyPr>
          <a:lstStyle/>
          <a:p>
            <a:r>
              <a:rPr lang="en-US" b="1" dirty="0">
                <a:solidFill>
                  <a:srgbClr val="FF0000"/>
                </a:solidFill>
              </a:rPr>
              <a:t>3m</a:t>
            </a:r>
            <a:r>
              <a:rPr lang="en-US" dirty="0"/>
              <a:t> </a:t>
            </a:r>
          </a:p>
        </p:txBody>
      </p:sp>
      <p:cxnSp>
        <p:nvCxnSpPr>
          <p:cNvPr id="27" name="Straight Arrow Connector 26"/>
          <p:cNvCxnSpPr/>
          <p:nvPr/>
        </p:nvCxnSpPr>
        <p:spPr>
          <a:xfrm>
            <a:off x="4215986" y="3912887"/>
            <a:ext cx="460131"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bwMode="auto">
          <a:xfrm>
            <a:off x="207433" y="312759"/>
            <a:ext cx="10474420" cy="62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6b) Calculate % Site Cover of Existing House</a:t>
            </a:r>
          </a:p>
        </p:txBody>
      </p:sp>
      <p:sp>
        <p:nvSpPr>
          <p:cNvPr id="23" name="TextBox 22"/>
          <p:cNvSpPr txBox="1"/>
          <p:nvPr/>
        </p:nvSpPr>
        <p:spPr>
          <a:xfrm>
            <a:off x="2421554" y="1346335"/>
            <a:ext cx="1164101" cy="461665"/>
          </a:xfrm>
          <a:prstGeom prst="rect">
            <a:avLst/>
          </a:prstGeom>
          <a:noFill/>
        </p:spPr>
        <p:txBody>
          <a:bodyPr wrap="none" rtlCol="0">
            <a:spAutoFit/>
          </a:bodyPr>
          <a:lstStyle/>
          <a:p>
            <a:r>
              <a:rPr lang="en-US" b="1" dirty="0">
                <a:solidFill>
                  <a:srgbClr val="FF0000"/>
                </a:solidFill>
              </a:rPr>
              <a:t>24.8m</a:t>
            </a:r>
            <a:r>
              <a:rPr lang="en-US" dirty="0"/>
              <a:t> </a:t>
            </a:r>
          </a:p>
        </p:txBody>
      </p:sp>
      <p:sp>
        <p:nvSpPr>
          <p:cNvPr id="25" name="TextBox 24"/>
          <p:cNvSpPr txBox="1"/>
          <p:nvPr/>
        </p:nvSpPr>
        <p:spPr>
          <a:xfrm>
            <a:off x="2421553" y="4738263"/>
            <a:ext cx="1164101" cy="461665"/>
          </a:xfrm>
          <a:prstGeom prst="rect">
            <a:avLst/>
          </a:prstGeom>
          <a:noFill/>
        </p:spPr>
        <p:txBody>
          <a:bodyPr wrap="none" rtlCol="0">
            <a:spAutoFit/>
          </a:bodyPr>
          <a:lstStyle/>
          <a:p>
            <a:r>
              <a:rPr lang="en-US" b="1" dirty="0">
                <a:solidFill>
                  <a:srgbClr val="FF0000"/>
                </a:solidFill>
              </a:rPr>
              <a:t>23.7m</a:t>
            </a:r>
            <a:r>
              <a:rPr lang="en-US" dirty="0"/>
              <a:t> </a:t>
            </a:r>
          </a:p>
        </p:txBody>
      </p:sp>
      <p:sp>
        <p:nvSpPr>
          <p:cNvPr id="28" name="TextBox 27"/>
          <p:cNvSpPr txBox="1"/>
          <p:nvPr/>
        </p:nvSpPr>
        <p:spPr>
          <a:xfrm>
            <a:off x="2573954" y="3316995"/>
            <a:ext cx="1367682" cy="830997"/>
          </a:xfrm>
          <a:prstGeom prst="rect">
            <a:avLst/>
          </a:prstGeom>
          <a:noFill/>
        </p:spPr>
        <p:txBody>
          <a:bodyPr wrap="none" rtlCol="0">
            <a:spAutoFit/>
          </a:bodyPr>
          <a:lstStyle/>
          <a:p>
            <a:r>
              <a:rPr lang="en-US" b="1" dirty="0">
                <a:solidFill>
                  <a:srgbClr val="FF0000"/>
                </a:solidFill>
              </a:rPr>
              <a:t>136.2m</a:t>
            </a:r>
            <a:r>
              <a:rPr lang="en-US" b="1" baseline="30000" dirty="0">
                <a:solidFill>
                  <a:srgbClr val="FF0000"/>
                </a:solidFill>
              </a:rPr>
              <a:t>2</a:t>
            </a:r>
          </a:p>
          <a:p>
            <a:r>
              <a:rPr lang="en-US" b="1" baseline="30000" dirty="0">
                <a:solidFill>
                  <a:srgbClr val="FF0000"/>
                </a:solidFill>
              </a:rPr>
              <a:t>house</a:t>
            </a:r>
            <a:r>
              <a:rPr lang="en-US" dirty="0"/>
              <a:t> </a:t>
            </a:r>
          </a:p>
        </p:txBody>
      </p:sp>
      <p:cxnSp>
        <p:nvCxnSpPr>
          <p:cNvPr id="29" name="Straight Arrow Connector 28"/>
          <p:cNvCxnSpPr/>
          <p:nvPr/>
        </p:nvCxnSpPr>
        <p:spPr>
          <a:xfrm flipH="1">
            <a:off x="914400" y="1808000"/>
            <a:ext cx="3671662"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241429" y="1986910"/>
            <a:ext cx="1552028" cy="830997"/>
          </a:xfrm>
          <a:prstGeom prst="rect">
            <a:avLst/>
          </a:prstGeom>
          <a:noFill/>
        </p:spPr>
        <p:txBody>
          <a:bodyPr wrap="none" rtlCol="0">
            <a:spAutoFit/>
          </a:bodyPr>
          <a:lstStyle/>
          <a:p>
            <a:pPr algn="ctr"/>
            <a:r>
              <a:rPr lang="en-US" b="1" dirty="0">
                <a:solidFill>
                  <a:srgbClr val="FF0000"/>
                </a:solidFill>
              </a:rPr>
              <a:t>486m</a:t>
            </a:r>
            <a:r>
              <a:rPr lang="en-US" b="1" baseline="30000" dirty="0">
                <a:solidFill>
                  <a:srgbClr val="FF0000"/>
                </a:solidFill>
              </a:rPr>
              <a:t>2</a:t>
            </a:r>
          </a:p>
          <a:p>
            <a:pPr algn="ctr"/>
            <a:r>
              <a:rPr lang="en-US" b="1" baseline="30000" dirty="0">
                <a:solidFill>
                  <a:srgbClr val="FF0000"/>
                </a:solidFill>
              </a:rPr>
              <a:t>Front lot land</a:t>
            </a:r>
            <a:r>
              <a:rPr lang="en-US" dirty="0"/>
              <a:t> </a:t>
            </a:r>
          </a:p>
        </p:txBody>
      </p:sp>
      <p:sp>
        <p:nvSpPr>
          <p:cNvPr id="33" name="Content Placeholder 2"/>
          <p:cNvSpPr txBox="1">
            <a:spLocks/>
          </p:cNvSpPr>
          <p:nvPr/>
        </p:nvSpPr>
        <p:spPr>
          <a:xfrm>
            <a:off x="9122901" y="3559220"/>
            <a:ext cx="2754267" cy="220561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Clr>
                <a:schemeClr val="accent1"/>
              </a:buClr>
              <a:buSzPct val="75000"/>
            </a:pPr>
            <a:endParaRPr lang="en-US" altLang="en-US" sz="1800" dirty="0">
              <a:latin typeface="Century Gothic" panose="020B0502020202020204" pitchFamily="34" charset="0"/>
            </a:endParaRPr>
          </a:p>
          <a:p>
            <a:pPr marL="342900" indent="-342900" algn="l">
              <a:buClr>
                <a:schemeClr val="accent1"/>
              </a:buClr>
              <a:buSzPct val="75000"/>
              <a:buFont typeface="Wingdings" panose="05000000000000000000" pitchFamily="2" charset="2"/>
              <a:buChar char="v"/>
            </a:pPr>
            <a:r>
              <a:rPr lang="en-US" altLang="en-US" dirty="0">
                <a:latin typeface="Century Gothic" panose="020B0502020202020204" pitchFamily="34" charset="0"/>
              </a:rPr>
              <a:t>Meets requirement of max. 50% site cover of dwelling?</a:t>
            </a:r>
            <a:endParaRPr lang="en-US" altLang="en-US" baseline="30000" dirty="0">
              <a:latin typeface="Century Gothic" panose="020B0502020202020204" pitchFamily="34" charset="0"/>
            </a:endParaRPr>
          </a:p>
        </p:txBody>
      </p:sp>
    </p:spTree>
    <p:extLst>
      <p:ext uri="{BB962C8B-B14F-4D97-AF65-F5344CB8AC3E}">
        <p14:creationId xmlns:p14="http://schemas.microsoft.com/office/powerpoint/2010/main" val="76168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grpSp>
        <p:nvGrpSpPr>
          <p:cNvPr id="8" name="Group 7"/>
          <p:cNvGrpSpPr/>
          <p:nvPr/>
        </p:nvGrpSpPr>
        <p:grpSpPr>
          <a:xfrm>
            <a:off x="457197" y="1055062"/>
            <a:ext cx="8665704" cy="4985531"/>
            <a:chOff x="457197" y="1055062"/>
            <a:chExt cx="8665704" cy="4985531"/>
          </a:xfrm>
        </p:grpSpPr>
        <p:pic>
          <p:nvPicPr>
            <p:cNvPr id="9" name="Picture 2" descr="C:\Users\Tamara Read\Documents\My Scans\img023.jpg"/>
            <p:cNvPicPr>
              <a:picLocks noChangeAspect="1" noChangeArrowheads="1"/>
            </p:cNvPicPr>
            <p:nvPr/>
          </p:nvPicPr>
          <p:blipFill rotWithShape="1">
            <a:blip r:embed="rId2">
              <a:extLst>
                <a:ext uri="{28A0092B-C50C-407E-A947-70E740481C1C}">
                  <a14:useLocalDpi xmlns:a14="http://schemas.microsoft.com/office/drawing/2010/main" val="0"/>
                </a:ext>
              </a:extLst>
            </a:blip>
            <a:srcRect l="5958" t="5269" r="24427" b="9167"/>
            <a:stretch/>
          </p:blipFill>
          <p:spPr bwMode="auto">
            <a:xfrm rot="5400000">
              <a:off x="2297283" y="-785024"/>
              <a:ext cx="4985531" cy="866570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1136070" y="4738263"/>
              <a:ext cx="3526192" cy="138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88470" y="4738263"/>
              <a:ext cx="13855" cy="62345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0023" y="4786745"/>
              <a:ext cx="728084" cy="461665"/>
            </a:xfrm>
            <a:prstGeom prst="rect">
              <a:avLst/>
            </a:prstGeom>
            <a:noFill/>
          </p:spPr>
          <p:txBody>
            <a:bodyPr wrap="none" rtlCol="0">
              <a:spAutoFit/>
            </a:bodyPr>
            <a:lstStyle/>
            <a:p>
              <a:r>
                <a:rPr lang="en-US" b="1" dirty="0">
                  <a:solidFill>
                    <a:srgbClr val="FF0000"/>
                  </a:solidFill>
                </a:rPr>
                <a:t>4m</a:t>
              </a:r>
              <a:r>
                <a:rPr lang="en-US" dirty="0"/>
                <a:t> </a:t>
              </a:r>
            </a:p>
          </p:txBody>
        </p:sp>
      </p:grpSp>
      <p:grpSp>
        <p:nvGrpSpPr>
          <p:cNvPr id="13" name="Group 12"/>
          <p:cNvGrpSpPr/>
          <p:nvPr/>
        </p:nvGrpSpPr>
        <p:grpSpPr>
          <a:xfrm>
            <a:off x="3491410" y="4373204"/>
            <a:ext cx="1018598" cy="461665"/>
            <a:chOff x="3491410" y="4373204"/>
            <a:chExt cx="1018598" cy="461665"/>
          </a:xfrm>
        </p:grpSpPr>
        <p:sp>
          <p:nvSpPr>
            <p:cNvPr id="14" name="TextBox 13"/>
            <p:cNvSpPr txBox="1"/>
            <p:nvPr/>
          </p:nvSpPr>
          <p:spPr>
            <a:xfrm>
              <a:off x="3519031" y="4373204"/>
              <a:ext cx="990977" cy="461665"/>
            </a:xfrm>
            <a:prstGeom prst="rect">
              <a:avLst/>
            </a:prstGeom>
            <a:noFill/>
          </p:spPr>
          <p:txBody>
            <a:bodyPr wrap="none" rtlCol="0">
              <a:spAutoFit/>
            </a:bodyPr>
            <a:lstStyle/>
            <a:p>
              <a:r>
                <a:rPr lang="en-US" b="1" dirty="0">
                  <a:solidFill>
                    <a:srgbClr val="FF0000"/>
                  </a:solidFill>
                </a:rPr>
                <a:t>1.8m</a:t>
              </a:r>
              <a:r>
                <a:rPr lang="en-US" dirty="0"/>
                <a:t> </a:t>
              </a:r>
            </a:p>
          </p:txBody>
        </p:sp>
        <p:cxnSp>
          <p:nvCxnSpPr>
            <p:cNvPr id="15" name="Straight Arrow Connector 14"/>
            <p:cNvCxnSpPr/>
            <p:nvPr/>
          </p:nvCxnSpPr>
          <p:spPr>
            <a:xfrm>
              <a:off x="3491410" y="4475013"/>
              <a:ext cx="13855" cy="2632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136070" y="1773382"/>
            <a:ext cx="973668" cy="2964881"/>
            <a:chOff x="1136070" y="1773382"/>
            <a:chExt cx="973668" cy="2964881"/>
          </a:xfrm>
        </p:grpSpPr>
        <p:cxnSp>
          <p:nvCxnSpPr>
            <p:cNvPr id="17" name="Straight Arrow Connector 16"/>
            <p:cNvCxnSpPr/>
            <p:nvPr/>
          </p:nvCxnSpPr>
          <p:spPr>
            <a:xfrm>
              <a:off x="1136070" y="1773382"/>
              <a:ext cx="152400" cy="2964881"/>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05323" y="2847040"/>
              <a:ext cx="904415" cy="461665"/>
            </a:xfrm>
            <a:prstGeom prst="rect">
              <a:avLst/>
            </a:prstGeom>
            <a:noFill/>
          </p:spPr>
          <p:txBody>
            <a:bodyPr wrap="none" rtlCol="0">
              <a:spAutoFit/>
            </a:bodyPr>
            <a:lstStyle/>
            <a:p>
              <a:r>
                <a:rPr lang="en-US" b="1" dirty="0">
                  <a:solidFill>
                    <a:srgbClr val="FF0000"/>
                  </a:solidFill>
                </a:rPr>
                <a:t>20m</a:t>
              </a:r>
              <a:r>
                <a:rPr lang="en-US" dirty="0"/>
                <a:t> </a:t>
              </a:r>
            </a:p>
          </p:txBody>
        </p:sp>
      </p:grpSp>
      <p:cxnSp>
        <p:nvCxnSpPr>
          <p:cNvPr id="19" name="Straight Arrow Connector 18"/>
          <p:cNvCxnSpPr/>
          <p:nvPr/>
        </p:nvCxnSpPr>
        <p:spPr>
          <a:xfrm>
            <a:off x="4586062" y="1773382"/>
            <a:ext cx="76200" cy="3013363"/>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719550" y="3697582"/>
            <a:ext cx="731290" cy="461665"/>
          </a:xfrm>
          <a:prstGeom prst="rect">
            <a:avLst/>
          </a:prstGeom>
          <a:noFill/>
        </p:spPr>
        <p:txBody>
          <a:bodyPr wrap="none" rtlCol="0">
            <a:spAutoFit/>
          </a:bodyPr>
          <a:lstStyle/>
          <a:p>
            <a:r>
              <a:rPr lang="en-US" b="1" dirty="0">
                <a:solidFill>
                  <a:srgbClr val="FF0000"/>
                </a:solidFill>
              </a:rPr>
              <a:t>3m</a:t>
            </a:r>
            <a:r>
              <a:rPr lang="en-US" dirty="0"/>
              <a:t> </a:t>
            </a:r>
          </a:p>
        </p:txBody>
      </p:sp>
      <p:cxnSp>
        <p:nvCxnSpPr>
          <p:cNvPr id="27" name="Straight Arrow Connector 26"/>
          <p:cNvCxnSpPr/>
          <p:nvPr/>
        </p:nvCxnSpPr>
        <p:spPr>
          <a:xfrm>
            <a:off x="4215986" y="3912887"/>
            <a:ext cx="460131"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21554" y="1346335"/>
            <a:ext cx="1164101" cy="461665"/>
          </a:xfrm>
          <a:prstGeom prst="rect">
            <a:avLst/>
          </a:prstGeom>
          <a:noFill/>
        </p:spPr>
        <p:txBody>
          <a:bodyPr wrap="none" rtlCol="0">
            <a:spAutoFit/>
          </a:bodyPr>
          <a:lstStyle/>
          <a:p>
            <a:r>
              <a:rPr lang="en-US" b="1" dirty="0">
                <a:solidFill>
                  <a:srgbClr val="FF0000"/>
                </a:solidFill>
              </a:rPr>
              <a:t>24.8m</a:t>
            </a:r>
            <a:r>
              <a:rPr lang="en-US" dirty="0"/>
              <a:t> </a:t>
            </a:r>
          </a:p>
        </p:txBody>
      </p:sp>
      <p:sp>
        <p:nvSpPr>
          <p:cNvPr id="25" name="TextBox 24"/>
          <p:cNvSpPr txBox="1"/>
          <p:nvPr/>
        </p:nvSpPr>
        <p:spPr>
          <a:xfrm>
            <a:off x="2421553" y="4738263"/>
            <a:ext cx="1164101" cy="461665"/>
          </a:xfrm>
          <a:prstGeom prst="rect">
            <a:avLst/>
          </a:prstGeom>
          <a:noFill/>
        </p:spPr>
        <p:txBody>
          <a:bodyPr wrap="none" rtlCol="0">
            <a:spAutoFit/>
          </a:bodyPr>
          <a:lstStyle/>
          <a:p>
            <a:r>
              <a:rPr lang="en-US" b="1" dirty="0">
                <a:solidFill>
                  <a:srgbClr val="FF0000"/>
                </a:solidFill>
              </a:rPr>
              <a:t>23.7m</a:t>
            </a:r>
            <a:r>
              <a:rPr lang="en-US" dirty="0"/>
              <a:t> </a:t>
            </a:r>
          </a:p>
        </p:txBody>
      </p:sp>
      <p:cxnSp>
        <p:nvCxnSpPr>
          <p:cNvPr id="29" name="Straight Arrow Connector 28"/>
          <p:cNvCxnSpPr/>
          <p:nvPr/>
        </p:nvCxnSpPr>
        <p:spPr>
          <a:xfrm flipH="1">
            <a:off x="914400" y="1808000"/>
            <a:ext cx="3671662"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itle 1"/>
          <p:cNvSpPr txBox="1">
            <a:spLocks/>
          </p:cNvSpPr>
          <p:nvPr/>
        </p:nvSpPr>
        <p:spPr bwMode="auto">
          <a:xfrm>
            <a:off x="207433" y="673002"/>
            <a:ext cx="11790213" cy="62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7) Calculate Rear Lot Area </a:t>
            </a:r>
          </a:p>
          <a:p>
            <a:pPr defTabSz="914400" eaLnBrk="1" fontAlgn="base" hangingPunct="1">
              <a:spcBef>
                <a:spcPct val="0"/>
              </a:spcBef>
              <a:spcAft>
                <a:spcPct val="0"/>
              </a:spcAft>
              <a:buClrTx/>
              <a:buSzTx/>
              <a:buFontTx/>
              <a:buNone/>
            </a:pPr>
            <a:r>
              <a:rPr lang="en-US" altLang="en-US" sz="3600" b="1" dirty="0">
                <a:solidFill>
                  <a:prstClr val="black"/>
                </a:solidFill>
              </a:rPr>
              <a:t>(Excl. Driveway) Off Min. Requirements</a:t>
            </a:r>
          </a:p>
        </p:txBody>
      </p:sp>
      <p:sp>
        <p:nvSpPr>
          <p:cNvPr id="37" name="Content Placeholder 2"/>
          <p:cNvSpPr txBox="1">
            <a:spLocks/>
          </p:cNvSpPr>
          <p:nvPr/>
        </p:nvSpPr>
        <p:spPr>
          <a:xfrm>
            <a:off x="8991601" y="1026"/>
            <a:ext cx="3200399" cy="33368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Rear lot side boundaries measure = </a:t>
            </a:r>
          </a:p>
          <a:p>
            <a:pPr algn="l">
              <a:buClr>
                <a:schemeClr val="accent1"/>
              </a:buClr>
              <a:buSzPct val="75000"/>
            </a:pPr>
            <a:r>
              <a:rPr lang="en-US" altLang="en-US" dirty="0">
                <a:latin typeface="Century Gothic" panose="020B0502020202020204" pitchFamily="34" charset="0"/>
              </a:rPr>
              <a:t>  11 cm &amp; 11.7 cm</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Scale: 1 cm on map = 2.3 m on ground</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11 cm x 2.3 scale = 25.3 m</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11.7 cm x 2.3 scale = 26.9 m</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Area = </a:t>
            </a:r>
          </a:p>
          <a:p>
            <a:pPr algn="l">
              <a:buClr>
                <a:schemeClr val="accent1"/>
              </a:buClr>
              <a:buSzPct val="75000"/>
            </a:pPr>
            <a:r>
              <a:rPr lang="en-US" altLang="en-US" dirty="0">
                <a:latin typeface="Century Gothic" panose="020B0502020202020204" pitchFamily="34" charset="0"/>
              </a:rPr>
              <a:t>(25.3 + 26.9)/2 = </a:t>
            </a:r>
            <a:r>
              <a:rPr lang="en-US" altLang="en-US" dirty="0" err="1">
                <a:latin typeface="Century Gothic" panose="020B0502020202020204" pitchFamily="34" charset="0"/>
              </a:rPr>
              <a:t>Avg</a:t>
            </a:r>
            <a:r>
              <a:rPr lang="en-US" altLang="en-US" dirty="0">
                <a:latin typeface="Century Gothic" panose="020B0502020202020204" pitchFamily="34" charset="0"/>
              </a:rPr>
              <a:t> 26.1 m x 24 m = 626.4 m</a:t>
            </a:r>
            <a:r>
              <a:rPr lang="en-US" altLang="en-US" baseline="30000" dirty="0">
                <a:latin typeface="Century Gothic" panose="020B0502020202020204" pitchFamily="34" charset="0"/>
              </a:rPr>
              <a:t>2</a:t>
            </a:r>
            <a:r>
              <a:rPr lang="en-US" altLang="en-US" dirty="0">
                <a:latin typeface="Century Gothic" panose="020B0502020202020204" pitchFamily="34" charset="0"/>
              </a:rPr>
              <a:t> rear lot (Excl. driveway)</a:t>
            </a:r>
          </a:p>
        </p:txBody>
      </p:sp>
      <p:sp>
        <p:nvSpPr>
          <p:cNvPr id="32" name="TextBox 31"/>
          <p:cNvSpPr txBox="1"/>
          <p:nvPr/>
        </p:nvSpPr>
        <p:spPr>
          <a:xfrm>
            <a:off x="6102539" y="1346334"/>
            <a:ext cx="1164101" cy="461665"/>
          </a:xfrm>
          <a:prstGeom prst="rect">
            <a:avLst/>
          </a:prstGeom>
          <a:noFill/>
        </p:spPr>
        <p:txBody>
          <a:bodyPr wrap="none" rtlCol="0">
            <a:spAutoFit/>
          </a:bodyPr>
          <a:lstStyle/>
          <a:p>
            <a:r>
              <a:rPr lang="en-US" b="1" dirty="0">
                <a:solidFill>
                  <a:srgbClr val="FF0000"/>
                </a:solidFill>
              </a:rPr>
              <a:t>25.3m</a:t>
            </a:r>
            <a:r>
              <a:rPr lang="en-US" dirty="0"/>
              <a:t> </a:t>
            </a:r>
          </a:p>
        </p:txBody>
      </p:sp>
      <p:sp>
        <p:nvSpPr>
          <p:cNvPr id="35" name="TextBox 34"/>
          <p:cNvSpPr txBox="1"/>
          <p:nvPr/>
        </p:nvSpPr>
        <p:spPr>
          <a:xfrm>
            <a:off x="5998087" y="4834869"/>
            <a:ext cx="1164101" cy="461665"/>
          </a:xfrm>
          <a:prstGeom prst="rect">
            <a:avLst/>
          </a:prstGeom>
          <a:noFill/>
        </p:spPr>
        <p:txBody>
          <a:bodyPr wrap="none" rtlCol="0">
            <a:spAutoFit/>
          </a:bodyPr>
          <a:lstStyle/>
          <a:p>
            <a:r>
              <a:rPr lang="en-US" b="1" dirty="0">
                <a:solidFill>
                  <a:srgbClr val="FF0000"/>
                </a:solidFill>
              </a:rPr>
              <a:t>26.9m</a:t>
            </a:r>
            <a:r>
              <a:rPr lang="en-US" dirty="0"/>
              <a:t> </a:t>
            </a:r>
          </a:p>
        </p:txBody>
      </p:sp>
      <p:grpSp>
        <p:nvGrpSpPr>
          <p:cNvPr id="3" name="Group 2"/>
          <p:cNvGrpSpPr/>
          <p:nvPr/>
        </p:nvGrpSpPr>
        <p:grpSpPr>
          <a:xfrm>
            <a:off x="4595385" y="1750842"/>
            <a:ext cx="4049851" cy="3610875"/>
            <a:chOff x="4595385" y="1750842"/>
            <a:chExt cx="4049851" cy="3610875"/>
          </a:xfrm>
        </p:grpSpPr>
        <p:cxnSp>
          <p:nvCxnSpPr>
            <p:cNvPr id="34" name="Straight Arrow Connector 33"/>
            <p:cNvCxnSpPr/>
            <p:nvPr/>
          </p:nvCxnSpPr>
          <p:spPr>
            <a:xfrm flipH="1">
              <a:off x="4595385" y="1808000"/>
              <a:ext cx="380047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8353591" y="1750842"/>
              <a:ext cx="291645" cy="3610875"/>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5225444" y="3255822"/>
            <a:ext cx="3150222" cy="830997"/>
          </a:xfrm>
          <a:prstGeom prst="rect">
            <a:avLst/>
          </a:prstGeom>
          <a:noFill/>
        </p:spPr>
        <p:txBody>
          <a:bodyPr wrap="none" rtlCol="0">
            <a:spAutoFit/>
          </a:bodyPr>
          <a:lstStyle/>
          <a:p>
            <a:pPr algn="ctr"/>
            <a:r>
              <a:rPr lang="en-US" b="1" dirty="0">
                <a:solidFill>
                  <a:srgbClr val="FF0000"/>
                </a:solidFill>
              </a:rPr>
              <a:t>626.4m</a:t>
            </a:r>
            <a:r>
              <a:rPr lang="en-US" b="1" baseline="30000" dirty="0">
                <a:solidFill>
                  <a:srgbClr val="FF0000"/>
                </a:solidFill>
              </a:rPr>
              <a:t>2</a:t>
            </a:r>
          </a:p>
          <a:p>
            <a:pPr algn="ctr"/>
            <a:r>
              <a:rPr lang="en-US" b="1" baseline="30000" dirty="0">
                <a:solidFill>
                  <a:srgbClr val="FF0000"/>
                </a:solidFill>
              </a:rPr>
              <a:t>Rear</a:t>
            </a:r>
            <a:r>
              <a:rPr lang="en-US" b="1" dirty="0">
                <a:solidFill>
                  <a:srgbClr val="FF0000"/>
                </a:solidFill>
              </a:rPr>
              <a:t> </a:t>
            </a:r>
            <a:r>
              <a:rPr lang="en-US" b="1" baseline="30000" dirty="0">
                <a:solidFill>
                  <a:srgbClr val="FF0000"/>
                </a:solidFill>
              </a:rPr>
              <a:t>Lot Land (</a:t>
            </a:r>
            <a:r>
              <a:rPr lang="en-US" b="1" baseline="30000" dirty="0" err="1">
                <a:solidFill>
                  <a:srgbClr val="FF0000"/>
                </a:solidFill>
              </a:rPr>
              <a:t>Excl</a:t>
            </a:r>
            <a:r>
              <a:rPr lang="en-US" b="1" baseline="30000" dirty="0">
                <a:solidFill>
                  <a:srgbClr val="FF0000"/>
                </a:solidFill>
              </a:rPr>
              <a:t> Driveway)</a:t>
            </a:r>
            <a:endParaRPr lang="en-US" dirty="0"/>
          </a:p>
        </p:txBody>
      </p:sp>
      <p:sp>
        <p:nvSpPr>
          <p:cNvPr id="39" name="Content Placeholder 2"/>
          <p:cNvSpPr txBox="1">
            <a:spLocks/>
          </p:cNvSpPr>
          <p:nvPr/>
        </p:nvSpPr>
        <p:spPr>
          <a:xfrm>
            <a:off x="1946214" y="5432315"/>
            <a:ext cx="7045386" cy="497430"/>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chemeClr val="accent1"/>
              </a:buClr>
              <a:buSzPct val="75000"/>
              <a:buFont typeface="Wingdings" panose="05000000000000000000" pitchFamily="2" charset="2"/>
              <a:buChar char="v"/>
            </a:pPr>
            <a:r>
              <a:rPr lang="en-US" altLang="en-US" dirty="0">
                <a:latin typeface="Century Gothic" panose="020B0502020202020204" pitchFamily="34" charset="0"/>
              </a:rPr>
              <a:t>Meets requirement of min. 600 m</a:t>
            </a:r>
            <a:r>
              <a:rPr lang="en-US" altLang="en-US" baseline="30000" dirty="0">
                <a:latin typeface="Century Gothic" panose="020B0502020202020204" pitchFamily="34" charset="0"/>
              </a:rPr>
              <a:t>2</a:t>
            </a:r>
            <a:r>
              <a:rPr lang="en-US" altLang="en-US" dirty="0">
                <a:latin typeface="Century Gothic" panose="020B0502020202020204" pitchFamily="34" charset="0"/>
              </a:rPr>
              <a:t> rear lot?</a:t>
            </a:r>
            <a:endParaRPr lang="en-US" altLang="en-US" baseline="30000" dirty="0">
              <a:latin typeface="Century Gothic" panose="020B0502020202020204" pitchFamily="34" charset="0"/>
            </a:endParaRPr>
          </a:p>
        </p:txBody>
      </p:sp>
    </p:spTree>
    <p:extLst>
      <p:ext uri="{BB962C8B-B14F-4D97-AF65-F5344CB8AC3E}">
        <p14:creationId xmlns:p14="http://schemas.microsoft.com/office/powerpoint/2010/main" val="419162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8" grpId="0"/>
      <p:bldP spid="3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grpSp>
        <p:nvGrpSpPr>
          <p:cNvPr id="8" name="Group 7"/>
          <p:cNvGrpSpPr/>
          <p:nvPr/>
        </p:nvGrpSpPr>
        <p:grpSpPr>
          <a:xfrm>
            <a:off x="457197" y="1055062"/>
            <a:ext cx="8665704" cy="4985531"/>
            <a:chOff x="457197" y="1055062"/>
            <a:chExt cx="8665704" cy="4985531"/>
          </a:xfrm>
        </p:grpSpPr>
        <p:pic>
          <p:nvPicPr>
            <p:cNvPr id="9" name="Picture 2" descr="C:\Users\Tamara Read\Documents\My Scans\img023.jpg"/>
            <p:cNvPicPr>
              <a:picLocks noChangeAspect="1" noChangeArrowheads="1"/>
            </p:cNvPicPr>
            <p:nvPr/>
          </p:nvPicPr>
          <p:blipFill rotWithShape="1">
            <a:blip r:embed="rId2">
              <a:extLst>
                <a:ext uri="{28A0092B-C50C-407E-A947-70E740481C1C}">
                  <a14:useLocalDpi xmlns:a14="http://schemas.microsoft.com/office/drawing/2010/main" val="0"/>
                </a:ext>
              </a:extLst>
            </a:blip>
            <a:srcRect l="5958" t="5269" r="24427" b="9167"/>
            <a:stretch/>
          </p:blipFill>
          <p:spPr bwMode="auto">
            <a:xfrm rot="5400000">
              <a:off x="2297283" y="-785024"/>
              <a:ext cx="4985531" cy="866570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1136070" y="4738263"/>
              <a:ext cx="3526192" cy="138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88470" y="4738263"/>
              <a:ext cx="13855" cy="62345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0023" y="4786745"/>
              <a:ext cx="728084" cy="461665"/>
            </a:xfrm>
            <a:prstGeom prst="rect">
              <a:avLst/>
            </a:prstGeom>
            <a:noFill/>
          </p:spPr>
          <p:txBody>
            <a:bodyPr wrap="none" rtlCol="0">
              <a:spAutoFit/>
            </a:bodyPr>
            <a:lstStyle/>
            <a:p>
              <a:r>
                <a:rPr lang="en-US" b="1" dirty="0">
                  <a:solidFill>
                    <a:srgbClr val="FF0000"/>
                  </a:solidFill>
                </a:rPr>
                <a:t>4m</a:t>
              </a:r>
              <a:r>
                <a:rPr lang="en-US" dirty="0"/>
                <a:t> </a:t>
              </a:r>
            </a:p>
          </p:txBody>
        </p:sp>
      </p:grpSp>
      <p:grpSp>
        <p:nvGrpSpPr>
          <p:cNvPr id="13" name="Group 12"/>
          <p:cNvGrpSpPr/>
          <p:nvPr/>
        </p:nvGrpSpPr>
        <p:grpSpPr>
          <a:xfrm>
            <a:off x="3491410" y="4373204"/>
            <a:ext cx="1018598" cy="461665"/>
            <a:chOff x="3491410" y="4373204"/>
            <a:chExt cx="1018598" cy="461665"/>
          </a:xfrm>
        </p:grpSpPr>
        <p:sp>
          <p:nvSpPr>
            <p:cNvPr id="14" name="TextBox 13"/>
            <p:cNvSpPr txBox="1"/>
            <p:nvPr/>
          </p:nvSpPr>
          <p:spPr>
            <a:xfrm>
              <a:off x="3519031" y="4373204"/>
              <a:ext cx="990977" cy="461665"/>
            </a:xfrm>
            <a:prstGeom prst="rect">
              <a:avLst/>
            </a:prstGeom>
            <a:noFill/>
          </p:spPr>
          <p:txBody>
            <a:bodyPr wrap="none" rtlCol="0">
              <a:spAutoFit/>
            </a:bodyPr>
            <a:lstStyle/>
            <a:p>
              <a:r>
                <a:rPr lang="en-US" b="1" dirty="0">
                  <a:solidFill>
                    <a:srgbClr val="FF0000"/>
                  </a:solidFill>
                </a:rPr>
                <a:t>1.8m</a:t>
              </a:r>
              <a:r>
                <a:rPr lang="en-US" dirty="0"/>
                <a:t> </a:t>
              </a:r>
            </a:p>
          </p:txBody>
        </p:sp>
        <p:cxnSp>
          <p:nvCxnSpPr>
            <p:cNvPr id="15" name="Straight Arrow Connector 14"/>
            <p:cNvCxnSpPr/>
            <p:nvPr/>
          </p:nvCxnSpPr>
          <p:spPr>
            <a:xfrm>
              <a:off x="3491410" y="4475013"/>
              <a:ext cx="13855" cy="2632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136070" y="1773382"/>
            <a:ext cx="973668" cy="2964881"/>
            <a:chOff x="1136070" y="1773382"/>
            <a:chExt cx="973668" cy="2964881"/>
          </a:xfrm>
        </p:grpSpPr>
        <p:cxnSp>
          <p:nvCxnSpPr>
            <p:cNvPr id="17" name="Straight Arrow Connector 16"/>
            <p:cNvCxnSpPr/>
            <p:nvPr/>
          </p:nvCxnSpPr>
          <p:spPr>
            <a:xfrm>
              <a:off x="1136070" y="1773382"/>
              <a:ext cx="152400" cy="2964881"/>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05323" y="2847040"/>
              <a:ext cx="904415" cy="461665"/>
            </a:xfrm>
            <a:prstGeom prst="rect">
              <a:avLst/>
            </a:prstGeom>
            <a:noFill/>
          </p:spPr>
          <p:txBody>
            <a:bodyPr wrap="none" rtlCol="0">
              <a:spAutoFit/>
            </a:bodyPr>
            <a:lstStyle/>
            <a:p>
              <a:r>
                <a:rPr lang="en-US" b="1" dirty="0">
                  <a:solidFill>
                    <a:srgbClr val="FF0000"/>
                  </a:solidFill>
                </a:rPr>
                <a:t>20m</a:t>
              </a:r>
              <a:r>
                <a:rPr lang="en-US" dirty="0"/>
                <a:t> </a:t>
              </a:r>
            </a:p>
          </p:txBody>
        </p:sp>
      </p:grpSp>
      <p:cxnSp>
        <p:nvCxnSpPr>
          <p:cNvPr id="19" name="Straight Arrow Connector 18"/>
          <p:cNvCxnSpPr/>
          <p:nvPr/>
        </p:nvCxnSpPr>
        <p:spPr>
          <a:xfrm>
            <a:off x="4586062" y="1773382"/>
            <a:ext cx="76200" cy="3013363"/>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719550" y="3697582"/>
            <a:ext cx="731290" cy="461665"/>
          </a:xfrm>
          <a:prstGeom prst="rect">
            <a:avLst/>
          </a:prstGeom>
          <a:noFill/>
        </p:spPr>
        <p:txBody>
          <a:bodyPr wrap="none" rtlCol="0">
            <a:spAutoFit/>
          </a:bodyPr>
          <a:lstStyle/>
          <a:p>
            <a:r>
              <a:rPr lang="en-US" b="1" dirty="0">
                <a:solidFill>
                  <a:srgbClr val="FF0000"/>
                </a:solidFill>
              </a:rPr>
              <a:t>3m</a:t>
            </a:r>
            <a:r>
              <a:rPr lang="en-US" dirty="0"/>
              <a:t> </a:t>
            </a:r>
          </a:p>
        </p:txBody>
      </p:sp>
      <p:cxnSp>
        <p:nvCxnSpPr>
          <p:cNvPr id="27" name="Straight Arrow Connector 26"/>
          <p:cNvCxnSpPr/>
          <p:nvPr/>
        </p:nvCxnSpPr>
        <p:spPr>
          <a:xfrm>
            <a:off x="4215986" y="3912887"/>
            <a:ext cx="460131"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21554" y="1346335"/>
            <a:ext cx="1164101" cy="461665"/>
          </a:xfrm>
          <a:prstGeom prst="rect">
            <a:avLst/>
          </a:prstGeom>
          <a:noFill/>
        </p:spPr>
        <p:txBody>
          <a:bodyPr wrap="none" rtlCol="0">
            <a:spAutoFit/>
          </a:bodyPr>
          <a:lstStyle/>
          <a:p>
            <a:r>
              <a:rPr lang="en-US" b="1" dirty="0">
                <a:solidFill>
                  <a:srgbClr val="FF0000"/>
                </a:solidFill>
              </a:rPr>
              <a:t>24.8m</a:t>
            </a:r>
            <a:r>
              <a:rPr lang="en-US" dirty="0"/>
              <a:t> </a:t>
            </a:r>
          </a:p>
        </p:txBody>
      </p:sp>
      <p:sp>
        <p:nvSpPr>
          <p:cNvPr id="25" name="TextBox 24"/>
          <p:cNvSpPr txBox="1"/>
          <p:nvPr/>
        </p:nvSpPr>
        <p:spPr>
          <a:xfrm>
            <a:off x="2421553" y="4738263"/>
            <a:ext cx="1164101" cy="461665"/>
          </a:xfrm>
          <a:prstGeom prst="rect">
            <a:avLst/>
          </a:prstGeom>
          <a:noFill/>
        </p:spPr>
        <p:txBody>
          <a:bodyPr wrap="none" rtlCol="0">
            <a:spAutoFit/>
          </a:bodyPr>
          <a:lstStyle/>
          <a:p>
            <a:r>
              <a:rPr lang="en-US" b="1" dirty="0">
                <a:solidFill>
                  <a:srgbClr val="FF0000"/>
                </a:solidFill>
              </a:rPr>
              <a:t>23.7m</a:t>
            </a:r>
            <a:r>
              <a:rPr lang="en-US" dirty="0"/>
              <a:t> </a:t>
            </a:r>
          </a:p>
        </p:txBody>
      </p:sp>
      <p:cxnSp>
        <p:nvCxnSpPr>
          <p:cNvPr id="29" name="Straight Arrow Connector 28"/>
          <p:cNvCxnSpPr/>
          <p:nvPr/>
        </p:nvCxnSpPr>
        <p:spPr>
          <a:xfrm flipH="1">
            <a:off x="914400" y="1808000"/>
            <a:ext cx="3671662"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Content Placeholder 2"/>
          <p:cNvSpPr txBox="1">
            <a:spLocks/>
          </p:cNvSpPr>
          <p:nvPr/>
        </p:nvSpPr>
        <p:spPr>
          <a:xfrm>
            <a:off x="8991600" y="60375"/>
            <a:ext cx="3200399" cy="33368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Require min. 1 carpark per lot = 3m x 6m </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Scale: 1 m on ground = 0.44 cm on map</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3 m on ground =</a:t>
            </a:r>
          </a:p>
          <a:p>
            <a:pPr algn="l">
              <a:buClr>
                <a:schemeClr val="accent1"/>
              </a:buClr>
              <a:buSzPct val="75000"/>
            </a:pPr>
            <a:r>
              <a:rPr lang="en-US" altLang="en-US" dirty="0">
                <a:latin typeface="Century Gothic" panose="020B0502020202020204" pitchFamily="34" charset="0"/>
              </a:rPr>
              <a:t> 3 x 0.44 Scale = 1.3 cm on map</a:t>
            </a:r>
          </a:p>
          <a:p>
            <a:pPr algn="l">
              <a:buClr>
                <a:schemeClr val="accent1"/>
              </a:buClr>
              <a:buSzPct val="75000"/>
            </a:pPr>
            <a:r>
              <a:rPr lang="en-US" altLang="en-US" dirty="0">
                <a:latin typeface="Century Gothic" panose="020B0502020202020204" pitchFamily="34" charset="0"/>
              </a:rPr>
              <a:t>6 m on ground = </a:t>
            </a:r>
          </a:p>
          <a:p>
            <a:pPr algn="l">
              <a:buClr>
                <a:schemeClr val="accent1"/>
              </a:buClr>
              <a:buSzPct val="75000"/>
            </a:pPr>
            <a:r>
              <a:rPr lang="en-US" altLang="en-US" dirty="0">
                <a:latin typeface="Century Gothic" panose="020B0502020202020204" pitchFamily="34" charset="0"/>
              </a:rPr>
              <a:t>6 x 0.44 Scale = 2.64 cm on map</a:t>
            </a:r>
          </a:p>
          <a:p>
            <a:pPr marL="342900" indent="-342900" algn="l">
              <a:buClr>
                <a:schemeClr val="accent1"/>
              </a:buClr>
              <a:buSzPct val="75000"/>
              <a:buFont typeface="Arial" panose="020B0604020202020204" pitchFamily="34" charset="0"/>
              <a:buChar char="•"/>
            </a:pPr>
            <a:r>
              <a:rPr lang="en-US" altLang="en-US" dirty="0">
                <a:latin typeface="Century Gothic" panose="020B0502020202020204" pitchFamily="34" charset="0"/>
              </a:rPr>
              <a:t>Draw on map</a:t>
            </a:r>
          </a:p>
          <a:p>
            <a:pPr marL="342900" indent="-342900" algn="l">
              <a:buClr>
                <a:schemeClr val="accent1"/>
              </a:buClr>
              <a:buSzPct val="75000"/>
              <a:buFont typeface="Arial" panose="020B0604020202020204" pitchFamily="34" charset="0"/>
              <a:buChar char="•"/>
            </a:pPr>
            <a:endParaRPr lang="en-US" altLang="en-US" dirty="0">
              <a:latin typeface="Century Gothic" panose="020B0502020202020204" pitchFamily="34" charset="0"/>
            </a:endParaRPr>
          </a:p>
        </p:txBody>
      </p:sp>
      <p:sp>
        <p:nvSpPr>
          <p:cNvPr id="39" name="Content Placeholder 2"/>
          <p:cNvSpPr txBox="1">
            <a:spLocks/>
          </p:cNvSpPr>
          <p:nvPr/>
        </p:nvSpPr>
        <p:spPr>
          <a:xfrm>
            <a:off x="9164529" y="5248410"/>
            <a:ext cx="3027470" cy="497430"/>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chemeClr val="accent1"/>
              </a:buClr>
              <a:buSzPct val="75000"/>
              <a:buFont typeface="Wingdings" panose="05000000000000000000" pitchFamily="2" charset="2"/>
              <a:buChar char="v"/>
            </a:pPr>
            <a:r>
              <a:rPr lang="en-US" altLang="en-US" dirty="0">
                <a:latin typeface="Century Gothic" panose="020B0502020202020204" pitchFamily="34" charset="0"/>
              </a:rPr>
              <a:t>Meets carpark requirement?</a:t>
            </a:r>
            <a:endParaRPr lang="en-US" altLang="en-US" baseline="30000" dirty="0">
              <a:latin typeface="Century Gothic" panose="020B0502020202020204" pitchFamily="34" charset="0"/>
            </a:endParaRPr>
          </a:p>
        </p:txBody>
      </p:sp>
      <p:sp>
        <p:nvSpPr>
          <p:cNvPr id="30" name="Title 1"/>
          <p:cNvSpPr txBox="1">
            <a:spLocks/>
          </p:cNvSpPr>
          <p:nvPr/>
        </p:nvSpPr>
        <p:spPr bwMode="auto">
          <a:xfrm>
            <a:off x="207433" y="146512"/>
            <a:ext cx="11790213" cy="62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8) Mark Carpark on Front Lot</a:t>
            </a:r>
          </a:p>
        </p:txBody>
      </p:sp>
      <p:grpSp>
        <p:nvGrpSpPr>
          <p:cNvPr id="4" name="Group 3"/>
          <p:cNvGrpSpPr/>
          <p:nvPr/>
        </p:nvGrpSpPr>
        <p:grpSpPr>
          <a:xfrm>
            <a:off x="3364199" y="2003709"/>
            <a:ext cx="1582446" cy="946585"/>
            <a:chOff x="3364199" y="1920579"/>
            <a:chExt cx="1582446" cy="946585"/>
          </a:xfrm>
        </p:grpSpPr>
        <p:sp>
          <p:nvSpPr>
            <p:cNvPr id="33" name="TextBox 32"/>
            <p:cNvSpPr txBox="1"/>
            <p:nvPr/>
          </p:nvSpPr>
          <p:spPr>
            <a:xfrm>
              <a:off x="4215355" y="1920579"/>
              <a:ext cx="731290" cy="461665"/>
            </a:xfrm>
            <a:prstGeom prst="rect">
              <a:avLst/>
            </a:prstGeom>
            <a:noFill/>
          </p:spPr>
          <p:txBody>
            <a:bodyPr wrap="none" rtlCol="0">
              <a:spAutoFit/>
            </a:bodyPr>
            <a:lstStyle/>
            <a:p>
              <a:r>
                <a:rPr lang="en-US" b="1" dirty="0">
                  <a:solidFill>
                    <a:srgbClr val="FF0000"/>
                  </a:solidFill>
                </a:rPr>
                <a:t>3m</a:t>
              </a:r>
              <a:r>
                <a:rPr lang="en-US" dirty="0"/>
                <a:t> </a:t>
              </a:r>
            </a:p>
          </p:txBody>
        </p:sp>
        <p:cxnSp>
          <p:nvCxnSpPr>
            <p:cNvPr id="40" name="Straight Arrow Connector 39"/>
            <p:cNvCxnSpPr/>
            <p:nvPr/>
          </p:nvCxnSpPr>
          <p:spPr>
            <a:xfrm flipV="1">
              <a:off x="4246607" y="1959327"/>
              <a:ext cx="0" cy="448366"/>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364204" y="2384008"/>
              <a:ext cx="89562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364199" y="1968353"/>
              <a:ext cx="89562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3401447" y="1973177"/>
              <a:ext cx="0" cy="448366"/>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522600" y="2405499"/>
              <a:ext cx="731290" cy="461665"/>
            </a:xfrm>
            <a:prstGeom prst="rect">
              <a:avLst/>
            </a:prstGeom>
            <a:noFill/>
          </p:spPr>
          <p:txBody>
            <a:bodyPr wrap="none" rtlCol="0">
              <a:spAutoFit/>
            </a:bodyPr>
            <a:lstStyle/>
            <a:p>
              <a:r>
                <a:rPr lang="en-US" b="1" dirty="0">
                  <a:solidFill>
                    <a:srgbClr val="FF0000"/>
                  </a:solidFill>
                </a:rPr>
                <a:t>6m</a:t>
              </a:r>
              <a:r>
                <a:rPr lang="en-US" dirty="0"/>
                <a:t> </a:t>
              </a:r>
            </a:p>
          </p:txBody>
        </p:sp>
      </p:grpSp>
    </p:spTree>
    <p:extLst>
      <p:ext uri="{BB962C8B-B14F-4D97-AF65-F5344CB8AC3E}">
        <p14:creationId xmlns:p14="http://schemas.microsoft.com/office/powerpoint/2010/main" val="246499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bwMode="auto">
          <a:xfrm>
            <a:off x="124695" y="249391"/>
            <a:ext cx="12330545" cy="108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Phase 3 – Compliance with Planning Requirements &amp; Potential Modifications</a:t>
            </a:r>
          </a:p>
        </p:txBody>
      </p:sp>
      <p:sp>
        <p:nvSpPr>
          <p:cNvPr id="5" name="Content Placeholder 2"/>
          <p:cNvSpPr txBox="1">
            <a:spLocks/>
          </p:cNvSpPr>
          <p:nvPr/>
        </p:nvSpPr>
        <p:spPr>
          <a:xfrm>
            <a:off x="124695" y="1577049"/>
            <a:ext cx="7375973" cy="1027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Where do we have extra capacity?</a:t>
            </a: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What can we modify?</a:t>
            </a:r>
          </a:p>
        </p:txBody>
      </p:sp>
      <p:sp>
        <p:nvSpPr>
          <p:cNvPr id="6" name="Content Placeholder 2"/>
          <p:cNvSpPr txBox="1">
            <a:spLocks/>
          </p:cNvSpPr>
          <p:nvPr/>
        </p:nvSpPr>
        <p:spPr>
          <a:xfrm>
            <a:off x="124303" y="3087193"/>
            <a:ext cx="11804461" cy="21775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panose="05000000000000000000" pitchFamily="2" charset="2"/>
              <a:buChar char="v"/>
            </a:pPr>
            <a:r>
              <a:rPr lang="en-US" altLang="en-US" sz="2800" dirty="0">
                <a:latin typeface="Century Gothic" panose="020B0502020202020204" pitchFamily="34" charset="0"/>
              </a:rPr>
              <a:t>Widen battle-axe driveway by approx. 0.3 m to 4.3 m wide</a:t>
            </a:r>
          </a:p>
          <a:p>
            <a:pPr marL="685800" indent="-685800" algn="l">
              <a:buClr>
                <a:schemeClr val="accent1"/>
              </a:buClr>
              <a:buSzPct val="75000"/>
              <a:buFont typeface="Wingdings" panose="05000000000000000000" pitchFamily="2" charset="2"/>
              <a:buChar char="v"/>
            </a:pPr>
            <a:r>
              <a:rPr lang="en-US" altLang="en-US" sz="2800" dirty="0">
                <a:latin typeface="Century Gothic" panose="020B0502020202020204" pitchFamily="34" charset="0"/>
              </a:rPr>
              <a:t>Widen rear setback off existing house e.g. 4.5 m</a:t>
            </a:r>
          </a:p>
          <a:p>
            <a:pPr marL="685800" indent="-685800" algn="l">
              <a:buClr>
                <a:schemeClr val="accent1"/>
              </a:buClr>
              <a:buSzPct val="75000"/>
              <a:buFont typeface="Wingdings" panose="05000000000000000000" pitchFamily="2" charset="2"/>
              <a:buChar char="v"/>
            </a:pPr>
            <a:r>
              <a:rPr lang="en-US" altLang="en-US" sz="2800" dirty="0">
                <a:latin typeface="Century Gothic" panose="020B0502020202020204" pitchFamily="34" charset="0"/>
              </a:rPr>
              <a:t>Consider rear lot size to allow dual occupancy at rear,</a:t>
            </a:r>
          </a:p>
          <a:p>
            <a:pPr algn="l">
              <a:buClr>
                <a:schemeClr val="accent1"/>
              </a:buClr>
              <a:buSzPct val="75000"/>
            </a:pPr>
            <a:r>
              <a:rPr lang="en-US" altLang="en-US" sz="2800" dirty="0">
                <a:latin typeface="Century Gothic" panose="020B0502020202020204" pitchFamily="34" charset="0"/>
              </a:rPr>
              <a:t>        &gt; 700 m</a:t>
            </a:r>
            <a:r>
              <a:rPr lang="en-US" altLang="en-US" sz="2800" baseline="30000" dirty="0">
                <a:latin typeface="Century Gothic" panose="020B0502020202020204" pitchFamily="34" charset="0"/>
              </a:rPr>
              <a:t>2</a:t>
            </a:r>
            <a:r>
              <a:rPr lang="en-US" altLang="en-US" sz="2800" dirty="0">
                <a:latin typeface="Century Gothic" panose="020B0502020202020204" pitchFamily="34" charset="0"/>
              </a:rPr>
              <a:t> of medium density = dual occ. potential</a:t>
            </a:r>
          </a:p>
        </p:txBody>
      </p:sp>
    </p:spTree>
    <p:extLst>
      <p:ext uri="{BB962C8B-B14F-4D97-AF65-F5344CB8AC3E}">
        <p14:creationId xmlns:p14="http://schemas.microsoft.com/office/powerpoint/2010/main" val="12240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grpSp>
        <p:nvGrpSpPr>
          <p:cNvPr id="7" name="Group 6"/>
          <p:cNvGrpSpPr/>
          <p:nvPr/>
        </p:nvGrpSpPr>
        <p:grpSpPr>
          <a:xfrm>
            <a:off x="2369127" y="839279"/>
            <a:ext cx="7598412" cy="5094504"/>
            <a:chOff x="2369127" y="603751"/>
            <a:chExt cx="7598412" cy="5094504"/>
          </a:xfrm>
        </p:grpSpPr>
        <p:grpSp>
          <p:nvGrpSpPr>
            <p:cNvPr id="4" name="Group 3"/>
            <p:cNvGrpSpPr/>
            <p:nvPr/>
          </p:nvGrpSpPr>
          <p:grpSpPr>
            <a:xfrm>
              <a:off x="2369127" y="603751"/>
              <a:ext cx="7598412" cy="5094504"/>
              <a:chOff x="4391891" y="603751"/>
              <a:chExt cx="7598412" cy="5094504"/>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423" t="24444" r="9423" b="40808"/>
              <a:stretch/>
            </p:blipFill>
            <p:spPr>
              <a:xfrm>
                <a:off x="4391891" y="603751"/>
                <a:ext cx="7598412" cy="5094504"/>
              </a:xfrm>
              <a:prstGeom prst="rect">
                <a:avLst/>
              </a:prstGeom>
              <a:ln>
                <a:solidFill>
                  <a:schemeClr val="tx1"/>
                </a:solidFill>
              </a:ln>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1435" t="4964" r="3136" b="76566"/>
              <a:stretch/>
            </p:blipFill>
            <p:spPr>
              <a:xfrm>
                <a:off x="4768077" y="603751"/>
                <a:ext cx="279796" cy="1490480"/>
              </a:xfrm>
              <a:prstGeom prst="rect">
                <a:avLst/>
              </a:prstGeom>
              <a:ln>
                <a:noFill/>
              </a:ln>
            </p:spPr>
          </p:pic>
        </p:grpSp>
        <p:grpSp>
          <p:nvGrpSpPr>
            <p:cNvPr id="3" name="Group 2"/>
            <p:cNvGrpSpPr/>
            <p:nvPr/>
          </p:nvGrpSpPr>
          <p:grpSpPr>
            <a:xfrm>
              <a:off x="6313621" y="1550673"/>
              <a:ext cx="1865207" cy="3075270"/>
              <a:chOff x="6313621" y="1550673"/>
              <a:chExt cx="1865207" cy="3075270"/>
            </a:xfrm>
          </p:grpSpPr>
          <p:sp>
            <p:nvSpPr>
              <p:cNvPr id="2" name="Rectangle 1"/>
              <p:cNvSpPr/>
              <p:nvPr/>
            </p:nvSpPr>
            <p:spPr>
              <a:xfrm rot="21070845">
                <a:off x="6313621" y="1633736"/>
                <a:ext cx="1711327" cy="29922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21070845">
                <a:off x="7214221" y="1550673"/>
                <a:ext cx="964607" cy="746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Oval 8"/>
          <p:cNvSpPr/>
          <p:nvPr/>
        </p:nvSpPr>
        <p:spPr>
          <a:xfrm>
            <a:off x="3214255" y="5153891"/>
            <a:ext cx="360218" cy="429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0869887">
            <a:off x="5624945" y="3865371"/>
            <a:ext cx="803564" cy="429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20869887">
            <a:off x="8031685" y="2785604"/>
            <a:ext cx="803564" cy="11807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bwMode="auto">
          <a:xfrm>
            <a:off x="4606964" y="160339"/>
            <a:ext cx="3089560" cy="58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Final Version</a:t>
            </a:r>
          </a:p>
        </p:txBody>
      </p:sp>
    </p:spTree>
    <p:extLst>
      <p:ext uri="{BB962C8B-B14F-4D97-AF65-F5344CB8AC3E}">
        <p14:creationId xmlns:p14="http://schemas.microsoft.com/office/powerpoint/2010/main" val="1193583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Title 1"/>
          <p:cNvSpPr txBox="1">
            <a:spLocks/>
          </p:cNvSpPr>
          <p:nvPr/>
        </p:nvSpPr>
        <p:spPr bwMode="auto">
          <a:xfrm>
            <a:off x="407368" y="586392"/>
            <a:ext cx="809105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Housekeeping</a:t>
            </a:r>
          </a:p>
        </p:txBody>
      </p:sp>
      <p:sp>
        <p:nvSpPr>
          <p:cNvPr id="6" name="Content Placeholder 2"/>
          <p:cNvSpPr txBox="1">
            <a:spLocks/>
          </p:cNvSpPr>
          <p:nvPr/>
        </p:nvSpPr>
        <p:spPr>
          <a:xfrm>
            <a:off x="152404" y="1340768"/>
            <a:ext cx="5007492" cy="416369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sz="2800" dirty="0">
                <a:solidFill>
                  <a:srgbClr val="FF0000"/>
                </a:solidFill>
                <a:latin typeface="Century Gothic" panose="020B0502020202020204" pitchFamily="34" charset="0"/>
              </a:rPr>
              <a:t>Platinum Namaste Bali – Graduate Only Event: </a:t>
            </a:r>
          </a:p>
          <a:p>
            <a:pPr marL="685800" indent="-685800" algn="l">
              <a:buClr>
                <a:schemeClr val="accent1"/>
              </a:buClr>
              <a:buSzPct val="75000"/>
              <a:buFont typeface="Wingdings" panose="05000000000000000000" pitchFamily="2" charset="2"/>
              <a:buChar char="v"/>
            </a:pPr>
            <a:r>
              <a:rPr lang="en-US" altLang="en-US" sz="2800" dirty="0">
                <a:latin typeface="Century Gothic" panose="020B0502020202020204" pitchFamily="34" charset="0"/>
              </a:rPr>
              <a:t>29</a:t>
            </a:r>
            <a:r>
              <a:rPr lang="en-US" altLang="en-US" sz="2800" baseline="30000" dirty="0">
                <a:latin typeface="Century Gothic" panose="020B0502020202020204" pitchFamily="34" charset="0"/>
              </a:rPr>
              <a:t>th</a:t>
            </a:r>
            <a:r>
              <a:rPr lang="en-US" altLang="en-US" sz="2800" dirty="0">
                <a:latin typeface="Century Gothic" panose="020B0502020202020204" pitchFamily="34" charset="0"/>
              </a:rPr>
              <a:t> Nov – 2</a:t>
            </a:r>
            <a:r>
              <a:rPr lang="en-US" altLang="en-US" sz="2800" baseline="30000" dirty="0">
                <a:latin typeface="Century Gothic" panose="020B0502020202020204" pitchFamily="34" charset="0"/>
              </a:rPr>
              <a:t>nd</a:t>
            </a:r>
            <a:r>
              <a:rPr lang="en-US" altLang="en-US" sz="2800" dirty="0">
                <a:latin typeface="Century Gothic" panose="020B0502020202020204" pitchFamily="34" charset="0"/>
              </a:rPr>
              <a:t> Dec 2018 (inclusive) Leave 3</a:t>
            </a:r>
            <a:r>
              <a:rPr lang="en-US" altLang="en-US" sz="2800" baseline="30000" dirty="0">
                <a:latin typeface="Century Gothic" panose="020B0502020202020204" pitchFamily="34" charset="0"/>
              </a:rPr>
              <a:t>rd</a:t>
            </a:r>
            <a:r>
              <a:rPr lang="en-US" altLang="en-US" sz="2800" dirty="0">
                <a:latin typeface="Century Gothic" panose="020B0502020202020204" pitchFamily="34" charset="0"/>
              </a:rPr>
              <a:t> Dec onward</a:t>
            </a:r>
          </a:p>
          <a:p>
            <a:pPr marL="685800" indent="-685800" algn="l">
              <a:buClr>
                <a:schemeClr val="accent1"/>
              </a:buClr>
              <a:buSzPct val="75000"/>
              <a:buFont typeface="Wingdings" panose="05000000000000000000" pitchFamily="2" charset="2"/>
              <a:buChar char="v"/>
            </a:pPr>
            <a:r>
              <a:rPr lang="en-US" altLang="en-US" sz="2800" dirty="0">
                <a:latin typeface="Century Gothic" panose="020B0502020202020204" pitchFamily="34" charset="0"/>
              </a:rPr>
              <a:t>The Royal Beach </a:t>
            </a:r>
            <a:r>
              <a:rPr lang="en-US" altLang="en-US" sz="2800" dirty="0" err="1">
                <a:latin typeface="Century Gothic" panose="020B0502020202020204" pitchFamily="34" charset="0"/>
              </a:rPr>
              <a:t>Seminyak</a:t>
            </a:r>
            <a:r>
              <a:rPr lang="en-US" altLang="en-US" sz="2800" dirty="0">
                <a:latin typeface="Century Gothic" panose="020B0502020202020204" pitchFamily="34" charset="0"/>
              </a:rPr>
              <a:t> Bali – </a:t>
            </a:r>
            <a:r>
              <a:rPr lang="en-US" altLang="en-US" sz="2800" dirty="0" err="1">
                <a:latin typeface="Century Gothic" panose="020B0502020202020204" pitchFamily="34" charset="0"/>
              </a:rPr>
              <a:t>Mgallery</a:t>
            </a:r>
            <a:r>
              <a:rPr lang="en-US" altLang="en-US" sz="2800" dirty="0">
                <a:latin typeface="Century Gothic" panose="020B0502020202020204" pitchFamily="34" charset="0"/>
              </a:rPr>
              <a:t> By Sofitel</a:t>
            </a:r>
          </a:p>
          <a:p>
            <a:pPr marL="685800" indent="-685800" algn="l">
              <a:buClr>
                <a:schemeClr val="accent1"/>
              </a:buClr>
              <a:buSzPct val="75000"/>
              <a:buFont typeface="Wingdings" panose="05000000000000000000" pitchFamily="2" charset="2"/>
              <a:buChar char="v"/>
            </a:pPr>
            <a:r>
              <a:rPr lang="en-US" altLang="en-US" sz="2800" dirty="0">
                <a:latin typeface="Century Gothic" panose="020B0502020202020204" pitchFamily="34" charset="0"/>
              </a:rPr>
              <a:t>RSVP 15</a:t>
            </a:r>
            <a:r>
              <a:rPr lang="en-US" altLang="en-US" sz="2800" baseline="30000" dirty="0">
                <a:latin typeface="Century Gothic" panose="020B0502020202020204" pitchFamily="34" charset="0"/>
              </a:rPr>
              <a:t>th</a:t>
            </a:r>
            <a:r>
              <a:rPr lang="en-US" altLang="en-US" sz="2800" dirty="0">
                <a:latin typeface="Century Gothic" panose="020B0502020202020204" pitchFamily="34" charset="0"/>
              </a:rPr>
              <a:t> Oct</a:t>
            </a:r>
          </a:p>
          <a:p>
            <a:pPr marL="685800" indent="-685800" algn="l">
              <a:buClr>
                <a:schemeClr val="accent1"/>
              </a:buClr>
              <a:buSzPct val="75000"/>
              <a:buFont typeface="Wingdings" panose="05000000000000000000" pitchFamily="2" charset="2"/>
              <a:buChar char="v"/>
            </a:pPr>
            <a:r>
              <a:rPr lang="en-US" altLang="en-US" sz="2800" dirty="0">
                <a:latin typeface="Century Gothic" panose="020B0502020202020204" pitchFamily="34" charset="0"/>
              </a:rPr>
              <a:t>1 on 1 Session with Dymphna!!</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129" r="2013"/>
          <a:stretch/>
        </p:blipFill>
        <p:spPr>
          <a:xfrm>
            <a:off x="5356840" y="116632"/>
            <a:ext cx="6427792" cy="3964894"/>
          </a:xfrm>
          <a:prstGeom prst="rect">
            <a:avLst/>
          </a:prstGeom>
        </p:spPr>
      </p:pic>
      <p:sp>
        <p:nvSpPr>
          <p:cNvPr id="3" name="Rectangle 2"/>
          <p:cNvSpPr/>
          <p:nvPr/>
        </p:nvSpPr>
        <p:spPr>
          <a:xfrm>
            <a:off x="4693597" y="4205406"/>
            <a:ext cx="7739107" cy="1815882"/>
          </a:xfrm>
          <a:prstGeom prst="rect">
            <a:avLst/>
          </a:prstGeom>
        </p:spPr>
        <p:txBody>
          <a:bodyPr wrap="square">
            <a:spAutoFit/>
          </a:bodyPr>
          <a:lstStyle/>
          <a:p>
            <a:pPr marL="685800" indent="-685800">
              <a:buClr>
                <a:schemeClr val="accent1"/>
              </a:buClr>
              <a:buSzPct val="75000"/>
              <a:buFont typeface="Wingdings" panose="05000000000000000000" pitchFamily="2" charset="2"/>
              <a:buChar char="v"/>
            </a:pPr>
            <a:r>
              <a:rPr lang="en-US" altLang="en-US" sz="2800" dirty="0">
                <a:latin typeface="Century Gothic" panose="020B0502020202020204" pitchFamily="34" charset="0"/>
              </a:rPr>
              <a:t>Graduate Revisit Fee = $12,995; </a:t>
            </a:r>
          </a:p>
          <a:p>
            <a:pPr>
              <a:buClr>
                <a:schemeClr val="accent1"/>
              </a:buClr>
              <a:buSzPct val="75000"/>
            </a:pPr>
            <a:r>
              <a:rPr lang="en-US" altLang="en-US" sz="2800" dirty="0">
                <a:latin typeface="Century Gothic" panose="020B0502020202020204" pitchFamily="34" charset="0"/>
              </a:rPr>
              <a:t>       Partner = $4,995</a:t>
            </a:r>
          </a:p>
          <a:p>
            <a:pPr marL="685800" indent="-685800">
              <a:buClr>
                <a:schemeClr val="accent1"/>
              </a:buClr>
              <a:buSzPct val="75000"/>
              <a:buFont typeface="Wingdings" panose="05000000000000000000" pitchFamily="2" charset="2"/>
              <a:buChar char="v"/>
            </a:pPr>
            <a:r>
              <a:rPr lang="en-US" altLang="en-US" sz="2800" dirty="0">
                <a:latin typeface="Century Gothic" panose="020B0502020202020204" pitchFamily="34" charset="0"/>
              </a:rPr>
              <a:t>Part payment option on primary student if revisit within 30 days of expiry  </a:t>
            </a:r>
          </a:p>
        </p:txBody>
      </p:sp>
    </p:spTree>
    <p:extLst>
      <p:ext uri="{BB962C8B-B14F-4D97-AF65-F5344CB8AC3E}">
        <p14:creationId xmlns:p14="http://schemas.microsoft.com/office/powerpoint/2010/main" val="183788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bwMode="auto">
          <a:xfrm>
            <a:off x="83130" y="188019"/>
            <a:ext cx="12455239" cy="77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500" b="1" dirty="0">
                <a:solidFill>
                  <a:prstClr val="black"/>
                </a:solidFill>
              </a:rPr>
              <a:t>What if Minimum Front Lot Width Requirement = 600 m</a:t>
            </a:r>
            <a:r>
              <a:rPr lang="en-US" altLang="en-US" sz="3500" b="1" baseline="30000" dirty="0">
                <a:solidFill>
                  <a:prstClr val="black"/>
                </a:solidFill>
              </a:rPr>
              <a:t>2</a:t>
            </a:r>
            <a:r>
              <a:rPr lang="en-US" altLang="en-US" sz="3500" b="1" dirty="0">
                <a:solidFill>
                  <a:prstClr val="black"/>
                </a:solidFill>
              </a:rPr>
              <a:t>?</a:t>
            </a:r>
          </a:p>
        </p:txBody>
      </p:sp>
      <p:sp>
        <p:nvSpPr>
          <p:cNvPr id="5" name="Content Placeholder 2"/>
          <p:cNvSpPr txBox="1">
            <a:spLocks/>
          </p:cNvSpPr>
          <p:nvPr/>
        </p:nvSpPr>
        <p:spPr>
          <a:xfrm>
            <a:off x="3643749" y="1211677"/>
            <a:ext cx="4779816" cy="51380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What can we do?</a:t>
            </a:r>
          </a:p>
        </p:txBody>
      </p:sp>
      <p:grpSp>
        <p:nvGrpSpPr>
          <p:cNvPr id="7" name="Group 6"/>
          <p:cNvGrpSpPr/>
          <p:nvPr/>
        </p:nvGrpSpPr>
        <p:grpSpPr>
          <a:xfrm>
            <a:off x="3131114" y="1822465"/>
            <a:ext cx="6323789" cy="4111317"/>
            <a:chOff x="2369127" y="603751"/>
            <a:chExt cx="7598412" cy="5094504"/>
          </a:xfrm>
        </p:grpSpPr>
        <p:grpSp>
          <p:nvGrpSpPr>
            <p:cNvPr id="8" name="Group 7"/>
            <p:cNvGrpSpPr/>
            <p:nvPr/>
          </p:nvGrpSpPr>
          <p:grpSpPr>
            <a:xfrm>
              <a:off x="2369127" y="603751"/>
              <a:ext cx="7598412" cy="5094504"/>
              <a:chOff x="4391891" y="603751"/>
              <a:chExt cx="7598412" cy="5094504"/>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9423" t="24444" r="9423" b="40808"/>
              <a:stretch/>
            </p:blipFill>
            <p:spPr>
              <a:xfrm>
                <a:off x="4391891" y="603751"/>
                <a:ext cx="7598412" cy="5094504"/>
              </a:xfrm>
              <a:prstGeom prst="rect">
                <a:avLst/>
              </a:prstGeom>
              <a:ln>
                <a:solidFill>
                  <a:schemeClr val="tx1"/>
                </a:solidFill>
              </a:ln>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91435" t="4964" r="3136" b="76566"/>
              <a:stretch/>
            </p:blipFill>
            <p:spPr>
              <a:xfrm>
                <a:off x="4768077" y="603751"/>
                <a:ext cx="279796" cy="1490480"/>
              </a:xfrm>
              <a:prstGeom prst="rect">
                <a:avLst/>
              </a:prstGeom>
              <a:ln>
                <a:noFill/>
              </a:ln>
            </p:spPr>
          </p:pic>
        </p:grpSp>
        <p:grpSp>
          <p:nvGrpSpPr>
            <p:cNvPr id="9" name="Group 8"/>
            <p:cNvGrpSpPr/>
            <p:nvPr/>
          </p:nvGrpSpPr>
          <p:grpSpPr>
            <a:xfrm>
              <a:off x="6313621" y="1550673"/>
              <a:ext cx="1865207" cy="3075270"/>
              <a:chOff x="6313621" y="1550673"/>
              <a:chExt cx="1865207" cy="3075270"/>
            </a:xfrm>
          </p:grpSpPr>
          <p:sp>
            <p:nvSpPr>
              <p:cNvPr id="10" name="Rectangle 9"/>
              <p:cNvSpPr/>
              <p:nvPr/>
            </p:nvSpPr>
            <p:spPr>
              <a:xfrm rot="21070845">
                <a:off x="6313621" y="1633736"/>
                <a:ext cx="1711327" cy="29922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21070845">
                <a:off x="7214221" y="1550673"/>
                <a:ext cx="964607" cy="746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489163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4" name="Title 1"/>
          <p:cNvSpPr txBox="1">
            <a:spLocks/>
          </p:cNvSpPr>
          <p:nvPr/>
        </p:nvSpPr>
        <p:spPr bwMode="auto">
          <a:xfrm>
            <a:off x="207825" y="215759"/>
            <a:ext cx="9476502" cy="58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Driveway Access Easement Alternative - </a:t>
            </a:r>
          </a:p>
        </p:txBody>
      </p:sp>
      <p:grpSp>
        <p:nvGrpSpPr>
          <p:cNvPr id="109568" name="Group 109567"/>
          <p:cNvGrpSpPr/>
          <p:nvPr/>
        </p:nvGrpSpPr>
        <p:grpSpPr>
          <a:xfrm>
            <a:off x="969772" y="839279"/>
            <a:ext cx="7598412" cy="5094504"/>
            <a:chOff x="2410692" y="839279"/>
            <a:chExt cx="7598412" cy="5094504"/>
          </a:xfrm>
        </p:grpSpPr>
        <p:grpSp>
          <p:nvGrpSpPr>
            <p:cNvPr id="7" name="Group 6"/>
            <p:cNvGrpSpPr/>
            <p:nvPr/>
          </p:nvGrpSpPr>
          <p:grpSpPr>
            <a:xfrm>
              <a:off x="2410692" y="839279"/>
              <a:ext cx="7598412" cy="5094504"/>
              <a:chOff x="2244432" y="603751"/>
              <a:chExt cx="7598412" cy="5094504"/>
            </a:xfrm>
          </p:grpSpPr>
          <p:grpSp>
            <p:nvGrpSpPr>
              <p:cNvPr id="4" name="Group 3"/>
              <p:cNvGrpSpPr/>
              <p:nvPr/>
            </p:nvGrpSpPr>
            <p:grpSpPr>
              <a:xfrm>
                <a:off x="2244432" y="603751"/>
                <a:ext cx="7598412" cy="5094504"/>
                <a:chOff x="4267196" y="603751"/>
                <a:chExt cx="7598412" cy="5094504"/>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423" t="24444" r="9423" b="40808"/>
                <a:stretch/>
              </p:blipFill>
              <p:spPr>
                <a:xfrm>
                  <a:off x="4267196" y="603751"/>
                  <a:ext cx="7598412" cy="5094504"/>
                </a:xfrm>
                <a:prstGeom prst="rect">
                  <a:avLst/>
                </a:prstGeom>
                <a:ln>
                  <a:solidFill>
                    <a:schemeClr val="tx1"/>
                  </a:solidFill>
                </a:ln>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1435" t="4964" r="3136" b="76566"/>
                <a:stretch/>
              </p:blipFill>
              <p:spPr>
                <a:xfrm>
                  <a:off x="4768077" y="603751"/>
                  <a:ext cx="279796" cy="1490480"/>
                </a:xfrm>
                <a:prstGeom prst="rect">
                  <a:avLst/>
                </a:prstGeom>
                <a:ln>
                  <a:noFill/>
                </a:ln>
              </p:spPr>
            </p:pic>
          </p:grpSp>
          <p:grpSp>
            <p:nvGrpSpPr>
              <p:cNvPr id="3" name="Group 2"/>
              <p:cNvGrpSpPr/>
              <p:nvPr/>
            </p:nvGrpSpPr>
            <p:grpSpPr>
              <a:xfrm>
                <a:off x="6147361" y="1550673"/>
                <a:ext cx="2031467" cy="3075270"/>
                <a:chOff x="6147361" y="1550673"/>
                <a:chExt cx="2031467" cy="3075270"/>
              </a:xfrm>
            </p:grpSpPr>
            <p:sp>
              <p:nvSpPr>
                <p:cNvPr id="2" name="Rectangle 1"/>
                <p:cNvSpPr/>
                <p:nvPr/>
              </p:nvSpPr>
              <p:spPr>
                <a:xfrm rot="21070845">
                  <a:off x="6147361" y="1633736"/>
                  <a:ext cx="1711327" cy="29922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21070845">
                  <a:off x="7214221" y="1550673"/>
                  <a:ext cx="964607" cy="746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Oval 11"/>
            <p:cNvSpPr/>
            <p:nvPr/>
          </p:nvSpPr>
          <p:spPr>
            <a:xfrm rot="20869887">
              <a:off x="4432305" y="4560156"/>
              <a:ext cx="803564" cy="249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20869887">
              <a:off x="8073250" y="2785604"/>
              <a:ext cx="803564" cy="11807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971310" y="1856509"/>
              <a:ext cx="535003" cy="32973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20930343">
              <a:off x="3810865" y="4771122"/>
              <a:ext cx="2649085" cy="553998"/>
            </a:xfrm>
            <a:prstGeom prst="rect">
              <a:avLst/>
            </a:prstGeom>
            <a:solidFill>
              <a:schemeClr val="bg1"/>
            </a:solidFill>
          </p:spPr>
          <p:txBody>
            <a:bodyPr wrap="square" rtlCol="0">
              <a:spAutoFit/>
            </a:bodyPr>
            <a:lstStyle/>
            <a:p>
              <a:pPr algn="ctr"/>
              <a:r>
                <a:rPr lang="en-US" sz="1500" b="1" dirty="0">
                  <a:solidFill>
                    <a:srgbClr val="FF0000"/>
                  </a:solidFill>
                </a:rPr>
                <a:t>Access Easement</a:t>
              </a:r>
            </a:p>
            <a:p>
              <a:pPr algn="ctr"/>
              <a:r>
                <a:rPr lang="en-US" sz="1500" b="1" dirty="0">
                  <a:solidFill>
                    <a:srgbClr val="FF0000"/>
                  </a:solidFill>
                </a:rPr>
                <a:t>4.5 m x 24.8 m = 111.6 m2</a:t>
              </a:r>
            </a:p>
          </p:txBody>
        </p:sp>
        <p:sp>
          <p:nvSpPr>
            <p:cNvPr id="21" name="TextBox 20"/>
            <p:cNvSpPr txBox="1"/>
            <p:nvPr/>
          </p:nvSpPr>
          <p:spPr>
            <a:xfrm rot="20930343">
              <a:off x="2759048" y="2553770"/>
              <a:ext cx="3109309" cy="323165"/>
            </a:xfrm>
            <a:prstGeom prst="rect">
              <a:avLst/>
            </a:prstGeom>
            <a:solidFill>
              <a:schemeClr val="bg1"/>
            </a:solidFill>
          </p:spPr>
          <p:txBody>
            <a:bodyPr wrap="square" rtlCol="0">
              <a:spAutoFit/>
            </a:bodyPr>
            <a:lstStyle/>
            <a:p>
              <a:pPr algn="ctr"/>
              <a:r>
                <a:rPr lang="en-US" sz="1500" b="1" dirty="0">
                  <a:solidFill>
                    <a:srgbClr val="FF0000"/>
                  </a:solidFill>
                </a:rPr>
                <a:t>New Lot 1 = 500 + 111 = 611 m</a:t>
              </a:r>
              <a:r>
                <a:rPr lang="en-US" sz="1500" b="1" baseline="30000" dirty="0">
                  <a:solidFill>
                    <a:srgbClr val="FF0000"/>
                  </a:solidFill>
                </a:rPr>
                <a:t>2</a:t>
              </a:r>
            </a:p>
          </p:txBody>
        </p:sp>
        <p:cxnSp>
          <p:nvCxnSpPr>
            <p:cNvPr id="22" name="Straight Connector 21"/>
            <p:cNvCxnSpPr/>
            <p:nvPr/>
          </p:nvCxnSpPr>
          <p:spPr>
            <a:xfrm>
              <a:off x="2756945" y="2382994"/>
              <a:ext cx="678984" cy="32973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rot="20869887">
              <a:off x="3344329" y="5158390"/>
              <a:ext cx="330057" cy="4017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H="1">
              <a:off x="2756945" y="1829421"/>
              <a:ext cx="3214365" cy="5535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431746" y="5113051"/>
              <a:ext cx="3079905" cy="567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20930343">
              <a:off x="6164784" y="2291071"/>
              <a:ext cx="3014715" cy="323165"/>
            </a:xfrm>
            <a:prstGeom prst="rect">
              <a:avLst/>
            </a:prstGeom>
            <a:solidFill>
              <a:schemeClr val="bg1"/>
            </a:solidFill>
          </p:spPr>
          <p:txBody>
            <a:bodyPr wrap="square" rtlCol="0">
              <a:spAutoFit/>
            </a:bodyPr>
            <a:lstStyle/>
            <a:p>
              <a:pPr algn="ctr"/>
              <a:r>
                <a:rPr lang="en-US" sz="1500" b="1" dirty="0">
                  <a:solidFill>
                    <a:srgbClr val="FF0000"/>
                  </a:solidFill>
                </a:rPr>
                <a:t>New Lot 2 = 714 - 111 = 613 m</a:t>
              </a:r>
              <a:r>
                <a:rPr lang="en-US" sz="1500" b="1" baseline="30000" dirty="0">
                  <a:solidFill>
                    <a:srgbClr val="FF0000"/>
                  </a:solidFill>
                </a:rPr>
                <a:t>2</a:t>
              </a:r>
            </a:p>
          </p:txBody>
        </p:sp>
        <p:cxnSp>
          <p:nvCxnSpPr>
            <p:cNvPr id="31" name="Straight Connector 30"/>
            <p:cNvCxnSpPr/>
            <p:nvPr/>
          </p:nvCxnSpPr>
          <p:spPr>
            <a:xfrm flipH="1">
              <a:off x="3348611" y="4475716"/>
              <a:ext cx="3079905" cy="567325"/>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rot="20869887">
              <a:off x="4133822" y="3745406"/>
              <a:ext cx="803564" cy="6529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Content Placeholder 2"/>
          <p:cNvSpPr txBox="1">
            <a:spLocks/>
          </p:cNvSpPr>
          <p:nvPr/>
        </p:nvSpPr>
        <p:spPr>
          <a:xfrm>
            <a:off x="8659087" y="2201549"/>
            <a:ext cx="3422073" cy="1027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panose="05000000000000000000" pitchFamily="2" charset="2"/>
              <a:buChar char="v"/>
            </a:pPr>
            <a:r>
              <a:rPr lang="en-US" altLang="en-US" sz="2600" dirty="0">
                <a:latin typeface="Century Gothic" panose="020B0502020202020204" pitchFamily="34" charset="0"/>
              </a:rPr>
              <a:t>Make driveway owned by Lot 1</a:t>
            </a:r>
          </a:p>
          <a:p>
            <a:pPr marL="685800" indent="-685800" algn="l">
              <a:buClr>
                <a:schemeClr val="accent1"/>
              </a:buClr>
              <a:buSzPct val="75000"/>
              <a:buFont typeface="Wingdings" panose="05000000000000000000" pitchFamily="2" charset="2"/>
              <a:buChar char="v"/>
            </a:pPr>
            <a:r>
              <a:rPr lang="en-US" altLang="en-US" sz="2600" dirty="0">
                <a:latin typeface="Century Gothic" panose="020B0502020202020204" pitchFamily="34" charset="0"/>
              </a:rPr>
              <a:t>Easement over driveway gives Lot 2 access</a:t>
            </a:r>
          </a:p>
        </p:txBody>
      </p:sp>
    </p:spTree>
    <p:extLst>
      <p:ext uri="{BB962C8B-B14F-4D97-AF65-F5344CB8AC3E}">
        <p14:creationId xmlns:p14="http://schemas.microsoft.com/office/powerpoint/2010/main" val="2652814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bwMode="auto">
          <a:xfrm>
            <a:off x="124696" y="249391"/>
            <a:ext cx="8077196" cy="73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Phase 4 – House Relocation Review</a:t>
            </a:r>
          </a:p>
        </p:txBody>
      </p:sp>
      <p:sp>
        <p:nvSpPr>
          <p:cNvPr id="5" name="Content Placeholder 2"/>
          <p:cNvSpPr txBox="1">
            <a:spLocks/>
          </p:cNvSpPr>
          <p:nvPr/>
        </p:nvSpPr>
        <p:spPr>
          <a:xfrm>
            <a:off x="124695" y="1175254"/>
            <a:ext cx="11804069" cy="1027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Determine Lot 2 building area for relocatable house</a:t>
            </a: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Measure &amp; mark out setbacks on Lot 2</a:t>
            </a: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Which of the 3 relocatable house designs fit Lot 2? </a:t>
            </a:r>
          </a:p>
        </p:txBody>
      </p:sp>
    </p:spTree>
    <p:extLst>
      <p:ext uri="{BB962C8B-B14F-4D97-AF65-F5344CB8AC3E}">
        <p14:creationId xmlns:p14="http://schemas.microsoft.com/office/powerpoint/2010/main" val="41125766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grpSp>
        <p:nvGrpSpPr>
          <p:cNvPr id="8" name="Group 7"/>
          <p:cNvGrpSpPr/>
          <p:nvPr/>
        </p:nvGrpSpPr>
        <p:grpSpPr>
          <a:xfrm>
            <a:off x="457197" y="1055062"/>
            <a:ext cx="8665704" cy="4985531"/>
            <a:chOff x="457197" y="1055062"/>
            <a:chExt cx="8665704" cy="4985531"/>
          </a:xfrm>
        </p:grpSpPr>
        <p:pic>
          <p:nvPicPr>
            <p:cNvPr id="9" name="Picture 2" descr="C:\Users\Tamara Read\Documents\My Scans\img023.jpg"/>
            <p:cNvPicPr>
              <a:picLocks noChangeAspect="1" noChangeArrowheads="1"/>
            </p:cNvPicPr>
            <p:nvPr/>
          </p:nvPicPr>
          <p:blipFill rotWithShape="1">
            <a:blip r:embed="rId2">
              <a:extLst>
                <a:ext uri="{28A0092B-C50C-407E-A947-70E740481C1C}">
                  <a14:useLocalDpi xmlns:a14="http://schemas.microsoft.com/office/drawing/2010/main" val="0"/>
                </a:ext>
              </a:extLst>
            </a:blip>
            <a:srcRect l="5958" t="5269" r="24427" b="9167"/>
            <a:stretch/>
          </p:blipFill>
          <p:spPr bwMode="auto">
            <a:xfrm rot="5400000">
              <a:off x="2297283" y="-785024"/>
              <a:ext cx="4985531" cy="866570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1136070" y="4738263"/>
              <a:ext cx="3526192" cy="138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88470" y="4738263"/>
              <a:ext cx="13855" cy="62345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0023" y="4786745"/>
              <a:ext cx="728084" cy="461665"/>
            </a:xfrm>
            <a:prstGeom prst="rect">
              <a:avLst/>
            </a:prstGeom>
            <a:noFill/>
          </p:spPr>
          <p:txBody>
            <a:bodyPr wrap="none" rtlCol="0">
              <a:spAutoFit/>
            </a:bodyPr>
            <a:lstStyle/>
            <a:p>
              <a:r>
                <a:rPr lang="en-US" b="1" dirty="0">
                  <a:solidFill>
                    <a:srgbClr val="FF0000"/>
                  </a:solidFill>
                </a:rPr>
                <a:t>4m</a:t>
              </a:r>
              <a:r>
                <a:rPr lang="en-US" dirty="0"/>
                <a:t> </a:t>
              </a:r>
            </a:p>
          </p:txBody>
        </p:sp>
      </p:grpSp>
      <p:grpSp>
        <p:nvGrpSpPr>
          <p:cNvPr id="13" name="Group 12"/>
          <p:cNvGrpSpPr/>
          <p:nvPr/>
        </p:nvGrpSpPr>
        <p:grpSpPr>
          <a:xfrm>
            <a:off x="3491410" y="4373204"/>
            <a:ext cx="1018598" cy="461665"/>
            <a:chOff x="3491410" y="4373204"/>
            <a:chExt cx="1018598" cy="461665"/>
          </a:xfrm>
        </p:grpSpPr>
        <p:sp>
          <p:nvSpPr>
            <p:cNvPr id="14" name="TextBox 13"/>
            <p:cNvSpPr txBox="1"/>
            <p:nvPr/>
          </p:nvSpPr>
          <p:spPr>
            <a:xfrm>
              <a:off x="3519031" y="4373204"/>
              <a:ext cx="990977" cy="461665"/>
            </a:xfrm>
            <a:prstGeom prst="rect">
              <a:avLst/>
            </a:prstGeom>
            <a:noFill/>
          </p:spPr>
          <p:txBody>
            <a:bodyPr wrap="none" rtlCol="0">
              <a:spAutoFit/>
            </a:bodyPr>
            <a:lstStyle/>
            <a:p>
              <a:r>
                <a:rPr lang="en-US" b="1" dirty="0">
                  <a:solidFill>
                    <a:srgbClr val="FF0000"/>
                  </a:solidFill>
                </a:rPr>
                <a:t>1.8m</a:t>
              </a:r>
              <a:r>
                <a:rPr lang="en-US" dirty="0"/>
                <a:t> </a:t>
              </a:r>
            </a:p>
          </p:txBody>
        </p:sp>
        <p:cxnSp>
          <p:nvCxnSpPr>
            <p:cNvPr id="15" name="Straight Arrow Connector 14"/>
            <p:cNvCxnSpPr/>
            <p:nvPr/>
          </p:nvCxnSpPr>
          <p:spPr>
            <a:xfrm>
              <a:off x="3491410" y="4475013"/>
              <a:ext cx="13855" cy="2632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136070" y="1773382"/>
            <a:ext cx="973668" cy="2964881"/>
            <a:chOff x="1136070" y="1773382"/>
            <a:chExt cx="973668" cy="2964881"/>
          </a:xfrm>
        </p:grpSpPr>
        <p:cxnSp>
          <p:nvCxnSpPr>
            <p:cNvPr id="17" name="Straight Arrow Connector 16"/>
            <p:cNvCxnSpPr/>
            <p:nvPr/>
          </p:nvCxnSpPr>
          <p:spPr>
            <a:xfrm>
              <a:off x="1136070" y="1773382"/>
              <a:ext cx="152400" cy="2964881"/>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05323" y="2847040"/>
              <a:ext cx="904415" cy="461665"/>
            </a:xfrm>
            <a:prstGeom prst="rect">
              <a:avLst/>
            </a:prstGeom>
            <a:noFill/>
          </p:spPr>
          <p:txBody>
            <a:bodyPr wrap="none" rtlCol="0">
              <a:spAutoFit/>
            </a:bodyPr>
            <a:lstStyle/>
            <a:p>
              <a:r>
                <a:rPr lang="en-US" b="1" dirty="0">
                  <a:solidFill>
                    <a:srgbClr val="FF0000"/>
                  </a:solidFill>
                </a:rPr>
                <a:t>20m</a:t>
              </a:r>
              <a:r>
                <a:rPr lang="en-US" dirty="0"/>
                <a:t> </a:t>
              </a:r>
            </a:p>
          </p:txBody>
        </p:sp>
      </p:grpSp>
      <p:cxnSp>
        <p:nvCxnSpPr>
          <p:cNvPr id="19" name="Straight Arrow Connector 18"/>
          <p:cNvCxnSpPr/>
          <p:nvPr/>
        </p:nvCxnSpPr>
        <p:spPr>
          <a:xfrm>
            <a:off x="4586062" y="1773382"/>
            <a:ext cx="76200" cy="3013363"/>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033367" y="3434632"/>
            <a:ext cx="731290" cy="461665"/>
          </a:xfrm>
          <a:prstGeom prst="rect">
            <a:avLst/>
          </a:prstGeom>
          <a:noFill/>
        </p:spPr>
        <p:txBody>
          <a:bodyPr wrap="none" rtlCol="0">
            <a:spAutoFit/>
          </a:bodyPr>
          <a:lstStyle/>
          <a:p>
            <a:r>
              <a:rPr lang="en-US" b="1" dirty="0">
                <a:solidFill>
                  <a:srgbClr val="FF0000"/>
                </a:solidFill>
              </a:rPr>
              <a:t>3m</a:t>
            </a:r>
            <a:r>
              <a:rPr lang="en-US" dirty="0"/>
              <a:t> </a:t>
            </a:r>
          </a:p>
        </p:txBody>
      </p:sp>
      <p:cxnSp>
        <p:nvCxnSpPr>
          <p:cNvPr id="27" name="Straight Arrow Connector 26"/>
          <p:cNvCxnSpPr/>
          <p:nvPr/>
        </p:nvCxnSpPr>
        <p:spPr>
          <a:xfrm>
            <a:off x="4215986" y="3912887"/>
            <a:ext cx="460131"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21554" y="1346335"/>
            <a:ext cx="1164101" cy="461665"/>
          </a:xfrm>
          <a:prstGeom prst="rect">
            <a:avLst/>
          </a:prstGeom>
          <a:noFill/>
        </p:spPr>
        <p:txBody>
          <a:bodyPr wrap="none" rtlCol="0">
            <a:spAutoFit/>
          </a:bodyPr>
          <a:lstStyle/>
          <a:p>
            <a:r>
              <a:rPr lang="en-US" b="1" dirty="0">
                <a:solidFill>
                  <a:srgbClr val="FF0000"/>
                </a:solidFill>
              </a:rPr>
              <a:t>24.8m</a:t>
            </a:r>
            <a:r>
              <a:rPr lang="en-US" dirty="0"/>
              <a:t> </a:t>
            </a:r>
          </a:p>
        </p:txBody>
      </p:sp>
      <p:sp>
        <p:nvSpPr>
          <p:cNvPr id="25" name="TextBox 24"/>
          <p:cNvSpPr txBox="1"/>
          <p:nvPr/>
        </p:nvSpPr>
        <p:spPr>
          <a:xfrm>
            <a:off x="2421553" y="4738263"/>
            <a:ext cx="1164101" cy="461665"/>
          </a:xfrm>
          <a:prstGeom prst="rect">
            <a:avLst/>
          </a:prstGeom>
          <a:noFill/>
        </p:spPr>
        <p:txBody>
          <a:bodyPr wrap="none" rtlCol="0">
            <a:spAutoFit/>
          </a:bodyPr>
          <a:lstStyle/>
          <a:p>
            <a:r>
              <a:rPr lang="en-US" b="1" dirty="0">
                <a:solidFill>
                  <a:srgbClr val="FF0000"/>
                </a:solidFill>
              </a:rPr>
              <a:t>23.7m</a:t>
            </a:r>
            <a:r>
              <a:rPr lang="en-US" dirty="0"/>
              <a:t> </a:t>
            </a:r>
          </a:p>
        </p:txBody>
      </p:sp>
      <p:cxnSp>
        <p:nvCxnSpPr>
          <p:cNvPr id="29" name="Straight Arrow Connector 28"/>
          <p:cNvCxnSpPr/>
          <p:nvPr/>
        </p:nvCxnSpPr>
        <p:spPr>
          <a:xfrm flipH="1">
            <a:off x="914400" y="1808000"/>
            <a:ext cx="3671662"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itle 1"/>
          <p:cNvSpPr txBox="1">
            <a:spLocks/>
          </p:cNvSpPr>
          <p:nvPr/>
        </p:nvSpPr>
        <p:spPr bwMode="auto">
          <a:xfrm>
            <a:off x="443361" y="251760"/>
            <a:ext cx="8679540" cy="73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Lot 2 Build Area - Mark Gully Top Bank </a:t>
            </a:r>
          </a:p>
        </p:txBody>
      </p:sp>
      <p:sp>
        <p:nvSpPr>
          <p:cNvPr id="2" name="Freeform 1"/>
          <p:cNvSpPr/>
          <p:nvPr/>
        </p:nvSpPr>
        <p:spPr>
          <a:xfrm>
            <a:off x="7024255" y="1773381"/>
            <a:ext cx="1496301" cy="2701631"/>
          </a:xfrm>
          <a:custGeom>
            <a:avLst/>
            <a:gdLst>
              <a:gd name="connsiteX0" fmla="*/ 0 w 96981"/>
              <a:gd name="connsiteY0" fmla="*/ 0 h 249382"/>
              <a:gd name="connsiteX1" fmla="*/ 41563 w 96981"/>
              <a:gd name="connsiteY1" fmla="*/ 152400 h 249382"/>
              <a:gd name="connsiteX2" fmla="*/ 69272 w 96981"/>
              <a:gd name="connsiteY2" fmla="*/ 193964 h 249382"/>
              <a:gd name="connsiteX3" fmla="*/ 96981 w 96981"/>
              <a:gd name="connsiteY3" fmla="*/ 249382 h 249382"/>
            </a:gdLst>
            <a:ahLst/>
            <a:cxnLst>
              <a:cxn ang="0">
                <a:pos x="connsiteX0" y="connsiteY0"/>
              </a:cxn>
              <a:cxn ang="0">
                <a:pos x="connsiteX1" y="connsiteY1"/>
              </a:cxn>
              <a:cxn ang="0">
                <a:pos x="connsiteX2" y="connsiteY2"/>
              </a:cxn>
              <a:cxn ang="0">
                <a:pos x="connsiteX3" y="connsiteY3"/>
              </a:cxn>
            </a:cxnLst>
            <a:rect l="l" t="t" r="r" b="b"/>
            <a:pathLst>
              <a:path w="96981" h="249382">
                <a:moveTo>
                  <a:pt x="0" y="0"/>
                </a:moveTo>
                <a:cubicBezTo>
                  <a:pt x="7436" y="37179"/>
                  <a:pt x="21473" y="122265"/>
                  <a:pt x="41563" y="152400"/>
                </a:cubicBezTo>
                <a:cubicBezTo>
                  <a:pt x="50799" y="166255"/>
                  <a:pt x="61825" y="179071"/>
                  <a:pt x="69272" y="193964"/>
                </a:cubicBezTo>
                <a:cubicBezTo>
                  <a:pt x="101111" y="257643"/>
                  <a:pt x="65681" y="218082"/>
                  <a:pt x="96981" y="2493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ontent Placeholder 2"/>
          <p:cNvSpPr txBox="1">
            <a:spLocks/>
          </p:cNvSpPr>
          <p:nvPr/>
        </p:nvSpPr>
        <p:spPr>
          <a:xfrm>
            <a:off x="8981709" y="249391"/>
            <a:ext cx="3050634" cy="1027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Gully top bank = 9.4 m off rear boundary</a:t>
            </a: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Scale:1 m on ground = 0.44 cm on map</a:t>
            </a: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9.4 m on ground = 9.4 x 0.44 scale = 4.1 cm off rear boundary</a:t>
            </a:r>
          </a:p>
        </p:txBody>
      </p:sp>
      <p:cxnSp>
        <p:nvCxnSpPr>
          <p:cNvPr id="57" name="Straight Arrow Connector 56"/>
          <p:cNvCxnSpPr/>
          <p:nvPr/>
        </p:nvCxnSpPr>
        <p:spPr>
          <a:xfrm flipH="1">
            <a:off x="7024255" y="1814909"/>
            <a:ext cx="1385869"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215379" y="1374040"/>
            <a:ext cx="990977" cy="461665"/>
          </a:xfrm>
          <a:prstGeom prst="rect">
            <a:avLst/>
          </a:prstGeom>
          <a:noFill/>
        </p:spPr>
        <p:txBody>
          <a:bodyPr wrap="none" rtlCol="0">
            <a:spAutoFit/>
          </a:bodyPr>
          <a:lstStyle/>
          <a:p>
            <a:r>
              <a:rPr lang="en-US" b="1" dirty="0">
                <a:solidFill>
                  <a:srgbClr val="FF0000"/>
                </a:solidFill>
              </a:rPr>
              <a:t>9.4m</a:t>
            </a:r>
            <a:r>
              <a:rPr lang="en-US" dirty="0"/>
              <a:t> </a:t>
            </a:r>
          </a:p>
        </p:txBody>
      </p:sp>
    </p:spTree>
    <p:extLst>
      <p:ext uri="{BB962C8B-B14F-4D97-AF65-F5344CB8AC3E}">
        <p14:creationId xmlns:p14="http://schemas.microsoft.com/office/powerpoint/2010/main" val="1886472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grpSp>
        <p:nvGrpSpPr>
          <p:cNvPr id="8" name="Group 7"/>
          <p:cNvGrpSpPr/>
          <p:nvPr/>
        </p:nvGrpSpPr>
        <p:grpSpPr>
          <a:xfrm>
            <a:off x="457197" y="1055062"/>
            <a:ext cx="8665704" cy="4985531"/>
            <a:chOff x="457197" y="1055062"/>
            <a:chExt cx="8665704" cy="4985531"/>
          </a:xfrm>
        </p:grpSpPr>
        <p:pic>
          <p:nvPicPr>
            <p:cNvPr id="9" name="Picture 2" descr="C:\Users\Tamara Read\Documents\My Scans\img023.jpg"/>
            <p:cNvPicPr>
              <a:picLocks noChangeAspect="1" noChangeArrowheads="1"/>
            </p:cNvPicPr>
            <p:nvPr/>
          </p:nvPicPr>
          <p:blipFill rotWithShape="1">
            <a:blip r:embed="rId2">
              <a:extLst>
                <a:ext uri="{28A0092B-C50C-407E-A947-70E740481C1C}">
                  <a14:useLocalDpi xmlns:a14="http://schemas.microsoft.com/office/drawing/2010/main" val="0"/>
                </a:ext>
              </a:extLst>
            </a:blip>
            <a:srcRect l="5958" t="5269" r="24427" b="9167"/>
            <a:stretch/>
          </p:blipFill>
          <p:spPr bwMode="auto">
            <a:xfrm rot="5400000">
              <a:off x="2297283" y="-785024"/>
              <a:ext cx="4985531" cy="866570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1136070" y="4738263"/>
              <a:ext cx="3526192" cy="138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88470" y="4738263"/>
              <a:ext cx="13855" cy="62345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0023" y="4786745"/>
              <a:ext cx="728084" cy="461665"/>
            </a:xfrm>
            <a:prstGeom prst="rect">
              <a:avLst/>
            </a:prstGeom>
            <a:noFill/>
          </p:spPr>
          <p:txBody>
            <a:bodyPr wrap="none" rtlCol="0">
              <a:spAutoFit/>
            </a:bodyPr>
            <a:lstStyle/>
            <a:p>
              <a:r>
                <a:rPr lang="en-US" b="1" dirty="0">
                  <a:solidFill>
                    <a:srgbClr val="FF0000"/>
                  </a:solidFill>
                </a:rPr>
                <a:t>4m</a:t>
              </a:r>
              <a:r>
                <a:rPr lang="en-US" dirty="0"/>
                <a:t> </a:t>
              </a:r>
            </a:p>
          </p:txBody>
        </p:sp>
      </p:grpSp>
      <p:grpSp>
        <p:nvGrpSpPr>
          <p:cNvPr id="13" name="Group 12"/>
          <p:cNvGrpSpPr/>
          <p:nvPr/>
        </p:nvGrpSpPr>
        <p:grpSpPr>
          <a:xfrm>
            <a:off x="3491410" y="4373204"/>
            <a:ext cx="1018598" cy="461665"/>
            <a:chOff x="3491410" y="4373204"/>
            <a:chExt cx="1018598" cy="461665"/>
          </a:xfrm>
        </p:grpSpPr>
        <p:sp>
          <p:nvSpPr>
            <p:cNvPr id="14" name="TextBox 13"/>
            <p:cNvSpPr txBox="1"/>
            <p:nvPr/>
          </p:nvSpPr>
          <p:spPr>
            <a:xfrm>
              <a:off x="3519031" y="4373204"/>
              <a:ext cx="990977" cy="461665"/>
            </a:xfrm>
            <a:prstGeom prst="rect">
              <a:avLst/>
            </a:prstGeom>
            <a:noFill/>
          </p:spPr>
          <p:txBody>
            <a:bodyPr wrap="none" rtlCol="0">
              <a:spAutoFit/>
            </a:bodyPr>
            <a:lstStyle/>
            <a:p>
              <a:r>
                <a:rPr lang="en-US" b="1" dirty="0">
                  <a:solidFill>
                    <a:srgbClr val="FF0000"/>
                  </a:solidFill>
                </a:rPr>
                <a:t>1.8m</a:t>
              </a:r>
              <a:r>
                <a:rPr lang="en-US" dirty="0"/>
                <a:t> </a:t>
              </a:r>
            </a:p>
          </p:txBody>
        </p:sp>
        <p:cxnSp>
          <p:nvCxnSpPr>
            <p:cNvPr id="15" name="Straight Arrow Connector 14"/>
            <p:cNvCxnSpPr/>
            <p:nvPr/>
          </p:nvCxnSpPr>
          <p:spPr>
            <a:xfrm>
              <a:off x="3491410" y="4475013"/>
              <a:ext cx="13855" cy="2632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136070" y="1773382"/>
            <a:ext cx="973668" cy="2964881"/>
            <a:chOff x="1136070" y="1773382"/>
            <a:chExt cx="973668" cy="2964881"/>
          </a:xfrm>
        </p:grpSpPr>
        <p:cxnSp>
          <p:nvCxnSpPr>
            <p:cNvPr id="17" name="Straight Arrow Connector 16"/>
            <p:cNvCxnSpPr/>
            <p:nvPr/>
          </p:nvCxnSpPr>
          <p:spPr>
            <a:xfrm>
              <a:off x="1136070" y="1773382"/>
              <a:ext cx="152400" cy="2964881"/>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05323" y="2847040"/>
              <a:ext cx="904415" cy="461665"/>
            </a:xfrm>
            <a:prstGeom prst="rect">
              <a:avLst/>
            </a:prstGeom>
            <a:noFill/>
          </p:spPr>
          <p:txBody>
            <a:bodyPr wrap="none" rtlCol="0">
              <a:spAutoFit/>
            </a:bodyPr>
            <a:lstStyle/>
            <a:p>
              <a:r>
                <a:rPr lang="en-US" b="1" dirty="0">
                  <a:solidFill>
                    <a:srgbClr val="FF0000"/>
                  </a:solidFill>
                </a:rPr>
                <a:t>20m</a:t>
              </a:r>
              <a:r>
                <a:rPr lang="en-US" dirty="0"/>
                <a:t> </a:t>
              </a:r>
            </a:p>
          </p:txBody>
        </p:sp>
      </p:grpSp>
      <p:cxnSp>
        <p:nvCxnSpPr>
          <p:cNvPr id="19" name="Straight Arrow Connector 18"/>
          <p:cNvCxnSpPr/>
          <p:nvPr/>
        </p:nvCxnSpPr>
        <p:spPr>
          <a:xfrm>
            <a:off x="4586062" y="1773382"/>
            <a:ext cx="76200" cy="3013363"/>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033367" y="3434632"/>
            <a:ext cx="731290" cy="461665"/>
          </a:xfrm>
          <a:prstGeom prst="rect">
            <a:avLst/>
          </a:prstGeom>
          <a:noFill/>
        </p:spPr>
        <p:txBody>
          <a:bodyPr wrap="none" rtlCol="0">
            <a:spAutoFit/>
          </a:bodyPr>
          <a:lstStyle/>
          <a:p>
            <a:r>
              <a:rPr lang="en-US" b="1" dirty="0">
                <a:solidFill>
                  <a:srgbClr val="FF0000"/>
                </a:solidFill>
              </a:rPr>
              <a:t>3m</a:t>
            </a:r>
            <a:r>
              <a:rPr lang="en-US" dirty="0"/>
              <a:t> </a:t>
            </a:r>
          </a:p>
        </p:txBody>
      </p:sp>
      <p:cxnSp>
        <p:nvCxnSpPr>
          <p:cNvPr id="27" name="Straight Arrow Connector 26"/>
          <p:cNvCxnSpPr/>
          <p:nvPr/>
        </p:nvCxnSpPr>
        <p:spPr>
          <a:xfrm>
            <a:off x="4215986" y="3912887"/>
            <a:ext cx="460131"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21554" y="1346335"/>
            <a:ext cx="1164101" cy="461665"/>
          </a:xfrm>
          <a:prstGeom prst="rect">
            <a:avLst/>
          </a:prstGeom>
          <a:noFill/>
        </p:spPr>
        <p:txBody>
          <a:bodyPr wrap="none" rtlCol="0">
            <a:spAutoFit/>
          </a:bodyPr>
          <a:lstStyle/>
          <a:p>
            <a:r>
              <a:rPr lang="en-US" b="1" dirty="0">
                <a:solidFill>
                  <a:srgbClr val="FF0000"/>
                </a:solidFill>
              </a:rPr>
              <a:t>24.8m</a:t>
            </a:r>
            <a:r>
              <a:rPr lang="en-US" dirty="0"/>
              <a:t> </a:t>
            </a:r>
          </a:p>
        </p:txBody>
      </p:sp>
      <p:sp>
        <p:nvSpPr>
          <p:cNvPr id="25" name="TextBox 24"/>
          <p:cNvSpPr txBox="1"/>
          <p:nvPr/>
        </p:nvSpPr>
        <p:spPr>
          <a:xfrm>
            <a:off x="2421553" y="4738263"/>
            <a:ext cx="1164101" cy="461665"/>
          </a:xfrm>
          <a:prstGeom prst="rect">
            <a:avLst/>
          </a:prstGeom>
          <a:noFill/>
        </p:spPr>
        <p:txBody>
          <a:bodyPr wrap="none" rtlCol="0">
            <a:spAutoFit/>
          </a:bodyPr>
          <a:lstStyle/>
          <a:p>
            <a:r>
              <a:rPr lang="en-US" b="1" dirty="0">
                <a:solidFill>
                  <a:srgbClr val="FF0000"/>
                </a:solidFill>
              </a:rPr>
              <a:t>23.7m</a:t>
            </a:r>
            <a:r>
              <a:rPr lang="en-US" dirty="0"/>
              <a:t> </a:t>
            </a:r>
          </a:p>
        </p:txBody>
      </p:sp>
      <p:cxnSp>
        <p:nvCxnSpPr>
          <p:cNvPr id="29" name="Straight Arrow Connector 28"/>
          <p:cNvCxnSpPr/>
          <p:nvPr/>
        </p:nvCxnSpPr>
        <p:spPr>
          <a:xfrm flipH="1">
            <a:off x="914400" y="1808000"/>
            <a:ext cx="3671662"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itle 1"/>
          <p:cNvSpPr txBox="1">
            <a:spLocks/>
          </p:cNvSpPr>
          <p:nvPr/>
        </p:nvSpPr>
        <p:spPr bwMode="auto">
          <a:xfrm>
            <a:off x="443361" y="249391"/>
            <a:ext cx="8077196" cy="73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Lot 2 Building Area -</a:t>
            </a:r>
          </a:p>
        </p:txBody>
      </p:sp>
      <p:sp>
        <p:nvSpPr>
          <p:cNvPr id="2" name="Freeform 1"/>
          <p:cNvSpPr/>
          <p:nvPr/>
        </p:nvSpPr>
        <p:spPr>
          <a:xfrm>
            <a:off x="7024255" y="1773381"/>
            <a:ext cx="1496301" cy="2701631"/>
          </a:xfrm>
          <a:custGeom>
            <a:avLst/>
            <a:gdLst>
              <a:gd name="connsiteX0" fmla="*/ 0 w 96981"/>
              <a:gd name="connsiteY0" fmla="*/ 0 h 249382"/>
              <a:gd name="connsiteX1" fmla="*/ 41563 w 96981"/>
              <a:gd name="connsiteY1" fmla="*/ 152400 h 249382"/>
              <a:gd name="connsiteX2" fmla="*/ 69272 w 96981"/>
              <a:gd name="connsiteY2" fmla="*/ 193964 h 249382"/>
              <a:gd name="connsiteX3" fmla="*/ 96981 w 96981"/>
              <a:gd name="connsiteY3" fmla="*/ 249382 h 249382"/>
            </a:gdLst>
            <a:ahLst/>
            <a:cxnLst>
              <a:cxn ang="0">
                <a:pos x="connsiteX0" y="connsiteY0"/>
              </a:cxn>
              <a:cxn ang="0">
                <a:pos x="connsiteX1" y="connsiteY1"/>
              </a:cxn>
              <a:cxn ang="0">
                <a:pos x="connsiteX2" y="connsiteY2"/>
              </a:cxn>
              <a:cxn ang="0">
                <a:pos x="connsiteX3" y="connsiteY3"/>
              </a:cxn>
            </a:cxnLst>
            <a:rect l="l" t="t" r="r" b="b"/>
            <a:pathLst>
              <a:path w="96981" h="249382">
                <a:moveTo>
                  <a:pt x="0" y="0"/>
                </a:moveTo>
                <a:cubicBezTo>
                  <a:pt x="7436" y="37179"/>
                  <a:pt x="21473" y="122265"/>
                  <a:pt x="41563" y="152400"/>
                </a:cubicBezTo>
                <a:cubicBezTo>
                  <a:pt x="50799" y="166255"/>
                  <a:pt x="61825" y="179071"/>
                  <a:pt x="69272" y="193964"/>
                </a:cubicBezTo>
                <a:cubicBezTo>
                  <a:pt x="101111" y="257643"/>
                  <a:pt x="65681" y="218082"/>
                  <a:pt x="96981" y="2493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5965886" y="1716687"/>
            <a:ext cx="758911" cy="563803"/>
            <a:chOff x="3491410" y="4373204"/>
            <a:chExt cx="758911" cy="461665"/>
          </a:xfrm>
        </p:grpSpPr>
        <p:sp>
          <p:nvSpPr>
            <p:cNvPr id="49" name="TextBox 48"/>
            <p:cNvSpPr txBox="1"/>
            <p:nvPr/>
          </p:nvSpPr>
          <p:spPr>
            <a:xfrm>
              <a:off x="3519031" y="4373204"/>
              <a:ext cx="731290" cy="461665"/>
            </a:xfrm>
            <a:prstGeom prst="rect">
              <a:avLst/>
            </a:prstGeom>
            <a:noFill/>
          </p:spPr>
          <p:txBody>
            <a:bodyPr wrap="none" rtlCol="0">
              <a:spAutoFit/>
            </a:bodyPr>
            <a:lstStyle/>
            <a:p>
              <a:r>
                <a:rPr lang="en-US" b="1" dirty="0">
                  <a:solidFill>
                    <a:srgbClr val="FF0000"/>
                  </a:solidFill>
                </a:rPr>
                <a:t>2m</a:t>
              </a:r>
              <a:r>
                <a:rPr lang="en-US" dirty="0"/>
                <a:t> </a:t>
              </a:r>
            </a:p>
          </p:txBody>
        </p:sp>
        <p:cxnSp>
          <p:nvCxnSpPr>
            <p:cNvPr id="50" name="Straight Arrow Connector 49"/>
            <p:cNvCxnSpPr/>
            <p:nvPr/>
          </p:nvCxnSpPr>
          <p:spPr>
            <a:xfrm>
              <a:off x="3491410" y="4475013"/>
              <a:ext cx="13855" cy="2632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rot="16200000">
            <a:off x="4683806" y="2887994"/>
            <a:ext cx="563803" cy="731290"/>
            <a:chOff x="3433560" y="4451980"/>
            <a:chExt cx="563803" cy="598810"/>
          </a:xfrm>
        </p:grpSpPr>
        <p:sp>
          <p:nvSpPr>
            <p:cNvPr id="52" name="TextBox 51"/>
            <p:cNvSpPr txBox="1"/>
            <p:nvPr/>
          </p:nvSpPr>
          <p:spPr>
            <a:xfrm rot="5400000">
              <a:off x="3416057" y="4469483"/>
              <a:ext cx="598810" cy="563803"/>
            </a:xfrm>
            <a:prstGeom prst="rect">
              <a:avLst/>
            </a:prstGeom>
            <a:noFill/>
          </p:spPr>
          <p:txBody>
            <a:bodyPr wrap="none" rtlCol="0">
              <a:spAutoFit/>
            </a:bodyPr>
            <a:lstStyle/>
            <a:p>
              <a:r>
                <a:rPr lang="en-US" b="1" dirty="0">
                  <a:solidFill>
                    <a:srgbClr val="FF0000"/>
                  </a:solidFill>
                </a:rPr>
                <a:t>2m</a:t>
              </a:r>
              <a:r>
                <a:rPr lang="en-US" dirty="0"/>
                <a:t> </a:t>
              </a:r>
            </a:p>
          </p:txBody>
        </p:sp>
        <p:cxnSp>
          <p:nvCxnSpPr>
            <p:cNvPr id="53" name="Straight Arrow Connector 52"/>
            <p:cNvCxnSpPr/>
            <p:nvPr/>
          </p:nvCxnSpPr>
          <p:spPr>
            <a:xfrm>
              <a:off x="3491410" y="4475013"/>
              <a:ext cx="13855" cy="2632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p:cNvCxnSpPr/>
          <p:nvPr/>
        </p:nvCxnSpPr>
        <p:spPr>
          <a:xfrm>
            <a:off x="4946645" y="2101583"/>
            <a:ext cx="20422" cy="2685162"/>
          </a:xfrm>
          <a:prstGeom prst="straightConnector1">
            <a:avLst/>
          </a:prstGeom>
          <a:ln w="28575">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4788936" y="2149858"/>
            <a:ext cx="2342792" cy="0"/>
          </a:xfrm>
          <a:prstGeom prst="straightConnector1">
            <a:avLst/>
          </a:prstGeom>
          <a:ln w="28575">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6" name="Content Placeholder 2"/>
          <p:cNvSpPr txBox="1">
            <a:spLocks/>
          </p:cNvSpPr>
          <p:nvPr/>
        </p:nvSpPr>
        <p:spPr>
          <a:xfrm>
            <a:off x="8998213" y="122194"/>
            <a:ext cx="3290772" cy="1027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Require 2 m side set -back for 2 story dwelling</a:t>
            </a: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7.8 cm on map = 7.8 x 2.3 scale = 17.9 m</a:t>
            </a: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6.0 cm on map = 6 x 2.3 scale = 13.8m</a:t>
            </a: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Lot 2 build area = 13.8 m x 17.9 m</a:t>
            </a:r>
          </a:p>
        </p:txBody>
      </p:sp>
      <p:sp>
        <p:nvSpPr>
          <p:cNvPr id="33" name="TextBox 32"/>
          <p:cNvSpPr txBox="1"/>
          <p:nvPr/>
        </p:nvSpPr>
        <p:spPr>
          <a:xfrm>
            <a:off x="5647057" y="2064230"/>
            <a:ext cx="1164101" cy="461665"/>
          </a:xfrm>
          <a:prstGeom prst="rect">
            <a:avLst/>
          </a:prstGeom>
          <a:noFill/>
        </p:spPr>
        <p:txBody>
          <a:bodyPr wrap="none" rtlCol="0">
            <a:spAutoFit/>
          </a:bodyPr>
          <a:lstStyle/>
          <a:p>
            <a:r>
              <a:rPr lang="en-US" b="1" dirty="0">
                <a:solidFill>
                  <a:schemeClr val="accent1">
                    <a:lumMod val="75000"/>
                  </a:schemeClr>
                </a:solidFill>
              </a:rPr>
              <a:t>13.8m</a:t>
            </a:r>
            <a:r>
              <a:rPr lang="en-US" dirty="0"/>
              <a:t> </a:t>
            </a:r>
          </a:p>
        </p:txBody>
      </p:sp>
      <p:sp>
        <p:nvSpPr>
          <p:cNvPr id="34" name="TextBox 33"/>
          <p:cNvSpPr txBox="1"/>
          <p:nvPr/>
        </p:nvSpPr>
        <p:spPr>
          <a:xfrm>
            <a:off x="4967067" y="3896297"/>
            <a:ext cx="1164101" cy="461665"/>
          </a:xfrm>
          <a:prstGeom prst="rect">
            <a:avLst/>
          </a:prstGeom>
          <a:noFill/>
        </p:spPr>
        <p:txBody>
          <a:bodyPr wrap="none" rtlCol="0">
            <a:spAutoFit/>
          </a:bodyPr>
          <a:lstStyle/>
          <a:p>
            <a:r>
              <a:rPr lang="en-US" b="1" dirty="0">
                <a:solidFill>
                  <a:schemeClr val="accent1">
                    <a:lumMod val="75000"/>
                  </a:schemeClr>
                </a:solidFill>
              </a:rPr>
              <a:t>17.9m</a:t>
            </a:r>
            <a:r>
              <a:rPr lang="en-US" dirty="0"/>
              <a:t> </a:t>
            </a:r>
          </a:p>
        </p:txBody>
      </p:sp>
    </p:spTree>
    <p:extLst>
      <p:ext uri="{BB962C8B-B14F-4D97-AF65-F5344CB8AC3E}">
        <p14:creationId xmlns:p14="http://schemas.microsoft.com/office/powerpoint/2010/main" val="2167979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20" name="Title 1"/>
          <p:cNvSpPr txBox="1">
            <a:spLocks/>
          </p:cNvSpPr>
          <p:nvPr/>
        </p:nvSpPr>
        <p:spPr bwMode="auto">
          <a:xfrm>
            <a:off x="9074733" y="312739"/>
            <a:ext cx="2123038" cy="73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House 1</a:t>
            </a:r>
          </a:p>
        </p:txBody>
      </p:sp>
      <p:sp>
        <p:nvSpPr>
          <p:cNvPr id="21" name="Content Placeholder 2"/>
          <p:cNvSpPr txBox="1">
            <a:spLocks/>
          </p:cNvSpPr>
          <p:nvPr/>
        </p:nvSpPr>
        <p:spPr>
          <a:xfrm>
            <a:off x="8189693" y="1396926"/>
            <a:ext cx="3893117" cy="1027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dirty="0">
                <a:latin typeface="Century Gothic" panose="020B0502020202020204" pitchFamily="34" charset="0"/>
              </a:rPr>
              <a:t>Measurements to outer most projection (Incl. 600 mm eaves)</a:t>
            </a:r>
          </a:p>
        </p:txBody>
      </p:sp>
      <p:grpSp>
        <p:nvGrpSpPr>
          <p:cNvPr id="19" name="Group 18"/>
          <p:cNvGrpSpPr/>
          <p:nvPr/>
        </p:nvGrpSpPr>
        <p:grpSpPr>
          <a:xfrm>
            <a:off x="314324" y="77565"/>
            <a:ext cx="7755653" cy="5969815"/>
            <a:chOff x="314324" y="77565"/>
            <a:chExt cx="7755653" cy="5969815"/>
          </a:xfrm>
        </p:grpSpPr>
        <p:sp>
          <p:nvSpPr>
            <p:cNvPr id="9" name="TextBox 8"/>
            <p:cNvSpPr txBox="1"/>
            <p:nvPr/>
          </p:nvSpPr>
          <p:spPr>
            <a:xfrm>
              <a:off x="4128657" y="77565"/>
              <a:ext cx="1136850" cy="400110"/>
            </a:xfrm>
            <a:prstGeom prst="rect">
              <a:avLst/>
            </a:prstGeom>
            <a:noFill/>
          </p:spPr>
          <p:txBody>
            <a:bodyPr wrap="none" rtlCol="0">
              <a:spAutoFit/>
            </a:bodyPr>
            <a:lstStyle/>
            <a:p>
              <a:r>
                <a:rPr lang="en-US" sz="2000" dirty="0"/>
                <a:t>11.17 m</a:t>
              </a:r>
            </a:p>
          </p:txBody>
        </p:sp>
        <p:sp>
          <p:nvSpPr>
            <p:cNvPr id="14" name="TextBox 13"/>
            <p:cNvSpPr txBox="1"/>
            <p:nvPr/>
          </p:nvSpPr>
          <p:spPr>
            <a:xfrm>
              <a:off x="4017812" y="5647270"/>
              <a:ext cx="1136850" cy="400110"/>
            </a:xfrm>
            <a:prstGeom prst="rect">
              <a:avLst/>
            </a:prstGeom>
            <a:noFill/>
          </p:spPr>
          <p:txBody>
            <a:bodyPr wrap="none" rtlCol="0">
              <a:spAutoFit/>
            </a:bodyPr>
            <a:lstStyle/>
            <a:p>
              <a:r>
                <a:rPr lang="en-US" sz="2000" dirty="0"/>
                <a:t>12.37 m</a:t>
              </a:r>
            </a:p>
          </p:txBody>
        </p:sp>
        <p:sp>
          <p:nvSpPr>
            <p:cNvPr id="15" name="TextBox 14"/>
            <p:cNvSpPr txBox="1"/>
            <p:nvPr/>
          </p:nvSpPr>
          <p:spPr>
            <a:xfrm>
              <a:off x="6933127" y="2585420"/>
              <a:ext cx="1136850" cy="400110"/>
            </a:xfrm>
            <a:prstGeom prst="rect">
              <a:avLst/>
            </a:prstGeom>
            <a:noFill/>
          </p:spPr>
          <p:txBody>
            <a:bodyPr wrap="none" rtlCol="0">
              <a:spAutoFit/>
            </a:bodyPr>
            <a:lstStyle/>
            <a:p>
              <a:r>
                <a:rPr lang="en-US" sz="2000" dirty="0"/>
                <a:t>11.87 m</a:t>
              </a:r>
            </a:p>
          </p:txBody>
        </p:sp>
        <p:sp>
          <p:nvSpPr>
            <p:cNvPr id="16" name="TextBox 15"/>
            <p:cNvSpPr txBox="1"/>
            <p:nvPr/>
          </p:nvSpPr>
          <p:spPr>
            <a:xfrm>
              <a:off x="314324" y="2599270"/>
              <a:ext cx="1136850" cy="400110"/>
            </a:xfrm>
            <a:prstGeom prst="rect">
              <a:avLst/>
            </a:prstGeom>
            <a:noFill/>
          </p:spPr>
          <p:txBody>
            <a:bodyPr wrap="none" rtlCol="0">
              <a:spAutoFit/>
            </a:bodyPr>
            <a:lstStyle/>
            <a:p>
              <a:r>
                <a:rPr lang="en-US" sz="2000" dirty="0"/>
                <a:t>11.87 m</a:t>
              </a:r>
            </a:p>
          </p:txBody>
        </p:sp>
        <p:cxnSp>
          <p:nvCxnSpPr>
            <p:cNvPr id="18" name="Straight Arrow Connector 17"/>
            <p:cNvCxnSpPr/>
            <p:nvPr/>
          </p:nvCxnSpPr>
          <p:spPr>
            <a:xfrm>
              <a:off x="7008254" y="672206"/>
              <a:ext cx="0" cy="4803525"/>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481063" y="672206"/>
              <a:ext cx="0" cy="4803525"/>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731818" y="5686312"/>
              <a:ext cx="5098861"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1939635" y="446300"/>
              <a:ext cx="4710739"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02" t="15530" r="28469" b="12852"/>
            <a:stretch/>
          </p:blipFill>
          <p:spPr bwMode="auto">
            <a:xfrm>
              <a:off x="1594093" y="515657"/>
              <a:ext cx="5330379" cy="5117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2499" t="16826" r="4239" b="71027"/>
          <a:stretch/>
        </p:blipFill>
        <p:spPr bwMode="auto">
          <a:xfrm>
            <a:off x="8950041" y="3905479"/>
            <a:ext cx="2601113" cy="13453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127583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20" name="Title 1"/>
          <p:cNvSpPr txBox="1">
            <a:spLocks/>
          </p:cNvSpPr>
          <p:nvPr/>
        </p:nvSpPr>
        <p:spPr bwMode="auto">
          <a:xfrm>
            <a:off x="9074733" y="312739"/>
            <a:ext cx="2123038" cy="73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House 2</a:t>
            </a:r>
          </a:p>
        </p:txBody>
      </p:sp>
      <p:sp>
        <p:nvSpPr>
          <p:cNvPr id="21" name="Content Placeholder 2"/>
          <p:cNvSpPr txBox="1">
            <a:spLocks/>
          </p:cNvSpPr>
          <p:nvPr/>
        </p:nvSpPr>
        <p:spPr>
          <a:xfrm>
            <a:off x="8189693" y="1396926"/>
            <a:ext cx="3893117" cy="1027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dirty="0">
                <a:latin typeface="Century Gothic" panose="020B0502020202020204" pitchFamily="34" charset="0"/>
              </a:rPr>
              <a:t>Measurements to outer most projection (Incl. 600 mm eaves)</a:t>
            </a:r>
          </a:p>
        </p:txBody>
      </p:sp>
      <p:pic>
        <p:nvPicPr>
          <p:cNvPr id="3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989" t="17803" r="4385" b="78031"/>
          <a:stretch/>
        </p:blipFill>
        <p:spPr bwMode="auto">
          <a:xfrm>
            <a:off x="9074733" y="3787218"/>
            <a:ext cx="2313703" cy="5655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09579" name="Group 109578"/>
          <p:cNvGrpSpPr/>
          <p:nvPr/>
        </p:nvGrpSpPr>
        <p:grpSpPr>
          <a:xfrm>
            <a:off x="852001" y="396230"/>
            <a:ext cx="7172294" cy="5581875"/>
            <a:chOff x="852001" y="396230"/>
            <a:chExt cx="7172294" cy="5581875"/>
          </a:xfrm>
        </p:grpSpPr>
        <p:grpSp>
          <p:nvGrpSpPr>
            <p:cNvPr id="12" name="Group 11"/>
            <p:cNvGrpSpPr/>
            <p:nvPr/>
          </p:nvGrpSpPr>
          <p:grpSpPr>
            <a:xfrm>
              <a:off x="852001" y="396230"/>
              <a:ext cx="7172294" cy="5581875"/>
              <a:chOff x="852001" y="520925"/>
              <a:chExt cx="7172294" cy="5581875"/>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660" t="36854" r="37591" b="23996"/>
              <a:stretch/>
            </p:blipFill>
            <p:spPr bwMode="auto">
              <a:xfrm>
                <a:off x="2187559" y="1188340"/>
                <a:ext cx="4585168" cy="4295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852001" y="520925"/>
                <a:ext cx="7172294" cy="5581875"/>
                <a:chOff x="852001" y="520925"/>
                <a:chExt cx="7172294" cy="5581875"/>
              </a:xfrm>
            </p:grpSpPr>
            <p:sp>
              <p:nvSpPr>
                <p:cNvPr id="9" name="TextBox 8"/>
                <p:cNvSpPr txBox="1"/>
                <p:nvPr/>
              </p:nvSpPr>
              <p:spPr>
                <a:xfrm>
                  <a:off x="4128657" y="520925"/>
                  <a:ext cx="1136850" cy="400110"/>
                </a:xfrm>
                <a:prstGeom prst="rect">
                  <a:avLst/>
                </a:prstGeom>
                <a:noFill/>
              </p:spPr>
              <p:txBody>
                <a:bodyPr wrap="none" rtlCol="0">
                  <a:spAutoFit/>
                </a:bodyPr>
                <a:lstStyle/>
                <a:p>
                  <a:r>
                    <a:rPr lang="en-US" sz="2000" dirty="0"/>
                    <a:t>14.94 m</a:t>
                  </a:r>
                </a:p>
              </p:txBody>
            </p:sp>
            <p:sp>
              <p:nvSpPr>
                <p:cNvPr id="14" name="TextBox 13"/>
                <p:cNvSpPr txBox="1"/>
                <p:nvPr/>
              </p:nvSpPr>
              <p:spPr>
                <a:xfrm>
                  <a:off x="4017812" y="5702690"/>
                  <a:ext cx="1136850" cy="400110"/>
                </a:xfrm>
                <a:prstGeom prst="rect">
                  <a:avLst/>
                </a:prstGeom>
                <a:noFill/>
              </p:spPr>
              <p:txBody>
                <a:bodyPr wrap="none" rtlCol="0">
                  <a:spAutoFit/>
                </a:bodyPr>
                <a:lstStyle/>
                <a:p>
                  <a:r>
                    <a:rPr lang="en-US" sz="2000" dirty="0"/>
                    <a:t>14.94 m</a:t>
                  </a:r>
                </a:p>
              </p:txBody>
            </p:sp>
            <p:sp>
              <p:nvSpPr>
                <p:cNvPr id="15" name="TextBox 14"/>
                <p:cNvSpPr txBox="1"/>
                <p:nvPr/>
              </p:nvSpPr>
              <p:spPr>
                <a:xfrm>
                  <a:off x="7030112" y="2585420"/>
                  <a:ext cx="994183" cy="400110"/>
                </a:xfrm>
                <a:prstGeom prst="rect">
                  <a:avLst/>
                </a:prstGeom>
                <a:noFill/>
              </p:spPr>
              <p:txBody>
                <a:bodyPr wrap="none" rtlCol="0">
                  <a:spAutoFit/>
                </a:bodyPr>
                <a:lstStyle/>
                <a:p>
                  <a:r>
                    <a:rPr lang="en-US" sz="2000" dirty="0"/>
                    <a:t>7.90 m</a:t>
                  </a:r>
                </a:p>
              </p:txBody>
            </p:sp>
            <p:sp>
              <p:nvSpPr>
                <p:cNvPr id="16" name="TextBox 15"/>
                <p:cNvSpPr txBox="1"/>
                <p:nvPr/>
              </p:nvSpPr>
              <p:spPr>
                <a:xfrm>
                  <a:off x="852001" y="2599270"/>
                  <a:ext cx="1136850" cy="400110"/>
                </a:xfrm>
                <a:prstGeom prst="rect">
                  <a:avLst/>
                </a:prstGeom>
                <a:noFill/>
              </p:spPr>
              <p:txBody>
                <a:bodyPr wrap="none" rtlCol="0">
                  <a:spAutoFit/>
                </a:bodyPr>
                <a:lstStyle/>
                <a:p>
                  <a:r>
                    <a:rPr lang="en-US" sz="2000" dirty="0"/>
                    <a:t>14.06 m</a:t>
                  </a:r>
                </a:p>
              </p:txBody>
            </p:sp>
          </p:grpSp>
        </p:grpSp>
        <p:grpSp>
          <p:nvGrpSpPr>
            <p:cNvPr id="109576" name="Group 109575"/>
            <p:cNvGrpSpPr/>
            <p:nvPr/>
          </p:nvGrpSpPr>
          <p:grpSpPr>
            <a:xfrm>
              <a:off x="1900984" y="779158"/>
              <a:ext cx="5192543" cy="4897279"/>
              <a:chOff x="1900984" y="959273"/>
              <a:chExt cx="5192543" cy="4897279"/>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711" t="23295" r="37540" b="74086"/>
              <a:stretch/>
            </p:blipFill>
            <p:spPr bwMode="auto">
              <a:xfrm>
                <a:off x="2187559" y="959273"/>
                <a:ext cx="4585169" cy="287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579" t="43547" r="33830" b="24771"/>
              <a:stretch/>
            </p:blipFill>
            <p:spPr bwMode="auto">
              <a:xfrm>
                <a:off x="6772728" y="1910729"/>
                <a:ext cx="320799" cy="347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154" t="36782" r="63424" b="23439"/>
              <a:stretch/>
            </p:blipFill>
            <p:spPr bwMode="auto">
              <a:xfrm>
                <a:off x="1900984" y="1188340"/>
                <a:ext cx="286574" cy="4364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134" t="81508" r="37917" b="15720"/>
              <a:stretch/>
            </p:blipFill>
            <p:spPr bwMode="auto">
              <a:xfrm>
                <a:off x="2268157" y="5552456"/>
                <a:ext cx="4423971" cy="30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a:off x="7008254" y="1966149"/>
                <a:ext cx="0" cy="2386642"/>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921782" y="1343893"/>
                <a:ext cx="0" cy="4098819"/>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196679" y="5611106"/>
                <a:ext cx="4495449"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182819" y="1011241"/>
                <a:ext cx="4495449"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9568" name="Rectangle 109567"/>
              <p:cNvSpPr/>
              <p:nvPr/>
            </p:nvSpPr>
            <p:spPr>
              <a:xfrm>
                <a:off x="6303818" y="1102441"/>
                <a:ext cx="263237" cy="1003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577" name="Rectangle 109576"/>
            <p:cNvSpPr/>
            <p:nvPr/>
          </p:nvSpPr>
          <p:spPr>
            <a:xfrm>
              <a:off x="3851565" y="1163778"/>
              <a:ext cx="1607127" cy="387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1910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20" name="Title 1"/>
          <p:cNvSpPr txBox="1">
            <a:spLocks/>
          </p:cNvSpPr>
          <p:nvPr/>
        </p:nvSpPr>
        <p:spPr bwMode="auto">
          <a:xfrm>
            <a:off x="9074733" y="312739"/>
            <a:ext cx="2123038" cy="73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House 3</a:t>
            </a:r>
          </a:p>
        </p:txBody>
      </p:sp>
      <p:sp>
        <p:nvSpPr>
          <p:cNvPr id="21" name="Content Placeholder 2"/>
          <p:cNvSpPr txBox="1">
            <a:spLocks/>
          </p:cNvSpPr>
          <p:nvPr/>
        </p:nvSpPr>
        <p:spPr>
          <a:xfrm>
            <a:off x="8189693" y="1396926"/>
            <a:ext cx="3893117" cy="1027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dirty="0">
                <a:latin typeface="Century Gothic" panose="020B0502020202020204" pitchFamily="34" charset="0"/>
              </a:rPr>
              <a:t>Measurements to outer most projection (Incl. 920 mm eaves)</a:t>
            </a:r>
          </a:p>
        </p:txBody>
      </p:sp>
      <p:grpSp>
        <p:nvGrpSpPr>
          <p:cNvPr id="13" name="Group 12"/>
          <p:cNvGrpSpPr/>
          <p:nvPr/>
        </p:nvGrpSpPr>
        <p:grpSpPr>
          <a:xfrm>
            <a:off x="283946" y="77565"/>
            <a:ext cx="8700461" cy="5845120"/>
            <a:chOff x="283946" y="77565"/>
            <a:chExt cx="8700461" cy="5845120"/>
          </a:xfrm>
        </p:grpSpPr>
        <p:sp>
          <p:nvSpPr>
            <p:cNvPr id="9" name="TextBox 8"/>
            <p:cNvSpPr txBox="1"/>
            <p:nvPr/>
          </p:nvSpPr>
          <p:spPr>
            <a:xfrm>
              <a:off x="4128657" y="77565"/>
              <a:ext cx="1136850" cy="400110"/>
            </a:xfrm>
            <a:prstGeom prst="rect">
              <a:avLst/>
            </a:prstGeom>
            <a:noFill/>
          </p:spPr>
          <p:txBody>
            <a:bodyPr wrap="none" rtlCol="0">
              <a:spAutoFit/>
            </a:bodyPr>
            <a:lstStyle/>
            <a:p>
              <a:r>
                <a:rPr lang="en-US" sz="2000" dirty="0"/>
                <a:t>18.09 m</a:t>
              </a:r>
            </a:p>
          </p:txBody>
        </p:sp>
        <p:sp>
          <p:nvSpPr>
            <p:cNvPr id="14" name="TextBox 13"/>
            <p:cNvSpPr txBox="1"/>
            <p:nvPr/>
          </p:nvSpPr>
          <p:spPr>
            <a:xfrm>
              <a:off x="4017812" y="5522575"/>
              <a:ext cx="1136850" cy="400110"/>
            </a:xfrm>
            <a:prstGeom prst="rect">
              <a:avLst/>
            </a:prstGeom>
            <a:noFill/>
          </p:spPr>
          <p:txBody>
            <a:bodyPr wrap="none" rtlCol="0">
              <a:spAutoFit/>
            </a:bodyPr>
            <a:lstStyle/>
            <a:p>
              <a:r>
                <a:rPr lang="en-US" sz="2000" dirty="0"/>
                <a:t>15.41 m</a:t>
              </a:r>
            </a:p>
          </p:txBody>
        </p:sp>
        <p:sp>
          <p:nvSpPr>
            <p:cNvPr id="15" name="TextBox 14"/>
            <p:cNvSpPr txBox="1"/>
            <p:nvPr/>
          </p:nvSpPr>
          <p:spPr>
            <a:xfrm>
              <a:off x="7847557" y="2931795"/>
              <a:ext cx="1136850" cy="400110"/>
            </a:xfrm>
            <a:prstGeom prst="rect">
              <a:avLst/>
            </a:prstGeom>
            <a:noFill/>
          </p:spPr>
          <p:txBody>
            <a:bodyPr wrap="none" rtlCol="0">
              <a:spAutoFit/>
            </a:bodyPr>
            <a:lstStyle/>
            <a:p>
              <a:r>
                <a:rPr lang="en-US" sz="2000" dirty="0"/>
                <a:t>15.54 m</a:t>
              </a:r>
            </a:p>
          </p:txBody>
        </p:sp>
        <p:sp>
          <p:nvSpPr>
            <p:cNvPr id="16" name="TextBox 15"/>
            <p:cNvSpPr txBox="1"/>
            <p:nvPr/>
          </p:nvSpPr>
          <p:spPr>
            <a:xfrm>
              <a:off x="283946" y="2599270"/>
              <a:ext cx="1136850" cy="400110"/>
            </a:xfrm>
            <a:prstGeom prst="rect">
              <a:avLst/>
            </a:prstGeom>
            <a:noFill/>
          </p:spPr>
          <p:txBody>
            <a:bodyPr wrap="none" rtlCol="0">
              <a:spAutoFit/>
            </a:bodyPr>
            <a:lstStyle/>
            <a:p>
              <a:r>
                <a:rPr lang="en-US" sz="2000" dirty="0"/>
                <a:t>15.54 m</a:t>
              </a:r>
            </a:p>
          </p:txBody>
        </p:sp>
        <p:cxnSp>
          <p:nvCxnSpPr>
            <p:cNvPr id="18" name="Straight Arrow Connector 17"/>
            <p:cNvCxnSpPr/>
            <p:nvPr/>
          </p:nvCxnSpPr>
          <p:spPr>
            <a:xfrm>
              <a:off x="7894974" y="602931"/>
              <a:ext cx="0" cy="4675651"/>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450655" y="577588"/>
              <a:ext cx="0" cy="47360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850305" y="5514121"/>
              <a:ext cx="4827586"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1824778" y="401621"/>
              <a:ext cx="5795222"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82" t="21023" r="25990" b="11932"/>
            <a:stretch/>
          </p:blipFill>
          <p:spPr bwMode="auto">
            <a:xfrm>
              <a:off x="1489331" y="493358"/>
              <a:ext cx="6234545" cy="4904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0199" t="17440" r="10656" b="65631"/>
          <a:stretch/>
        </p:blipFill>
        <p:spPr bwMode="auto">
          <a:xfrm>
            <a:off x="9074733" y="4040158"/>
            <a:ext cx="2479965" cy="12384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12431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grpSp>
        <p:nvGrpSpPr>
          <p:cNvPr id="8" name="Group 7"/>
          <p:cNvGrpSpPr/>
          <p:nvPr/>
        </p:nvGrpSpPr>
        <p:grpSpPr>
          <a:xfrm>
            <a:off x="457197" y="1055062"/>
            <a:ext cx="8665704" cy="4985531"/>
            <a:chOff x="457197" y="1055062"/>
            <a:chExt cx="8665704" cy="4985531"/>
          </a:xfrm>
        </p:grpSpPr>
        <p:pic>
          <p:nvPicPr>
            <p:cNvPr id="9" name="Picture 2" descr="C:\Users\Tamara Read\Documents\My Scans\img023.jpg"/>
            <p:cNvPicPr>
              <a:picLocks noChangeAspect="1" noChangeArrowheads="1"/>
            </p:cNvPicPr>
            <p:nvPr/>
          </p:nvPicPr>
          <p:blipFill rotWithShape="1">
            <a:blip r:embed="rId2">
              <a:extLst>
                <a:ext uri="{28A0092B-C50C-407E-A947-70E740481C1C}">
                  <a14:useLocalDpi xmlns:a14="http://schemas.microsoft.com/office/drawing/2010/main" val="0"/>
                </a:ext>
              </a:extLst>
            </a:blip>
            <a:srcRect l="5958" t="5269" r="24427" b="9167"/>
            <a:stretch/>
          </p:blipFill>
          <p:spPr bwMode="auto">
            <a:xfrm rot="5400000">
              <a:off x="2297283" y="-785024"/>
              <a:ext cx="4985531" cy="866570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1136070" y="4738263"/>
              <a:ext cx="3526192" cy="138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88470" y="4738263"/>
              <a:ext cx="13855" cy="62345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0023" y="4786745"/>
              <a:ext cx="728084" cy="461665"/>
            </a:xfrm>
            <a:prstGeom prst="rect">
              <a:avLst/>
            </a:prstGeom>
            <a:noFill/>
          </p:spPr>
          <p:txBody>
            <a:bodyPr wrap="none" rtlCol="0">
              <a:spAutoFit/>
            </a:bodyPr>
            <a:lstStyle/>
            <a:p>
              <a:r>
                <a:rPr lang="en-US" b="1" dirty="0">
                  <a:solidFill>
                    <a:srgbClr val="FF0000"/>
                  </a:solidFill>
                </a:rPr>
                <a:t>4m</a:t>
              </a:r>
              <a:r>
                <a:rPr lang="en-US" dirty="0"/>
                <a:t> </a:t>
              </a:r>
            </a:p>
          </p:txBody>
        </p:sp>
      </p:grpSp>
      <p:grpSp>
        <p:nvGrpSpPr>
          <p:cNvPr id="13" name="Group 12"/>
          <p:cNvGrpSpPr/>
          <p:nvPr/>
        </p:nvGrpSpPr>
        <p:grpSpPr>
          <a:xfrm>
            <a:off x="3491410" y="4373204"/>
            <a:ext cx="1018598" cy="461665"/>
            <a:chOff x="3491410" y="4373204"/>
            <a:chExt cx="1018598" cy="461665"/>
          </a:xfrm>
        </p:grpSpPr>
        <p:sp>
          <p:nvSpPr>
            <p:cNvPr id="14" name="TextBox 13"/>
            <p:cNvSpPr txBox="1"/>
            <p:nvPr/>
          </p:nvSpPr>
          <p:spPr>
            <a:xfrm>
              <a:off x="3519031" y="4373204"/>
              <a:ext cx="990977" cy="461665"/>
            </a:xfrm>
            <a:prstGeom prst="rect">
              <a:avLst/>
            </a:prstGeom>
            <a:noFill/>
          </p:spPr>
          <p:txBody>
            <a:bodyPr wrap="none" rtlCol="0">
              <a:spAutoFit/>
            </a:bodyPr>
            <a:lstStyle/>
            <a:p>
              <a:r>
                <a:rPr lang="en-US" b="1" dirty="0">
                  <a:solidFill>
                    <a:srgbClr val="FF0000"/>
                  </a:solidFill>
                </a:rPr>
                <a:t>1.8m</a:t>
              </a:r>
              <a:r>
                <a:rPr lang="en-US" dirty="0"/>
                <a:t> </a:t>
              </a:r>
            </a:p>
          </p:txBody>
        </p:sp>
        <p:cxnSp>
          <p:nvCxnSpPr>
            <p:cNvPr id="15" name="Straight Arrow Connector 14"/>
            <p:cNvCxnSpPr/>
            <p:nvPr/>
          </p:nvCxnSpPr>
          <p:spPr>
            <a:xfrm>
              <a:off x="3491410" y="4475013"/>
              <a:ext cx="13855" cy="2632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136070" y="1773382"/>
            <a:ext cx="973668" cy="2964881"/>
            <a:chOff x="1136070" y="1773382"/>
            <a:chExt cx="973668" cy="2964881"/>
          </a:xfrm>
        </p:grpSpPr>
        <p:cxnSp>
          <p:nvCxnSpPr>
            <p:cNvPr id="17" name="Straight Arrow Connector 16"/>
            <p:cNvCxnSpPr/>
            <p:nvPr/>
          </p:nvCxnSpPr>
          <p:spPr>
            <a:xfrm>
              <a:off x="1136070" y="1773382"/>
              <a:ext cx="152400" cy="2964881"/>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05323" y="2847040"/>
              <a:ext cx="904415" cy="461665"/>
            </a:xfrm>
            <a:prstGeom prst="rect">
              <a:avLst/>
            </a:prstGeom>
            <a:noFill/>
          </p:spPr>
          <p:txBody>
            <a:bodyPr wrap="none" rtlCol="0">
              <a:spAutoFit/>
            </a:bodyPr>
            <a:lstStyle/>
            <a:p>
              <a:r>
                <a:rPr lang="en-US" b="1" dirty="0">
                  <a:solidFill>
                    <a:srgbClr val="FF0000"/>
                  </a:solidFill>
                </a:rPr>
                <a:t>20m</a:t>
              </a:r>
              <a:r>
                <a:rPr lang="en-US" dirty="0"/>
                <a:t> </a:t>
              </a:r>
            </a:p>
          </p:txBody>
        </p:sp>
      </p:grpSp>
      <p:cxnSp>
        <p:nvCxnSpPr>
          <p:cNvPr id="19" name="Straight Arrow Connector 18"/>
          <p:cNvCxnSpPr/>
          <p:nvPr/>
        </p:nvCxnSpPr>
        <p:spPr>
          <a:xfrm>
            <a:off x="4586062" y="1773382"/>
            <a:ext cx="76200" cy="3013363"/>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033367" y="3434632"/>
            <a:ext cx="731290" cy="461665"/>
          </a:xfrm>
          <a:prstGeom prst="rect">
            <a:avLst/>
          </a:prstGeom>
          <a:noFill/>
        </p:spPr>
        <p:txBody>
          <a:bodyPr wrap="none" rtlCol="0">
            <a:spAutoFit/>
          </a:bodyPr>
          <a:lstStyle/>
          <a:p>
            <a:r>
              <a:rPr lang="en-US" b="1" dirty="0">
                <a:solidFill>
                  <a:srgbClr val="FF0000"/>
                </a:solidFill>
              </a:rPr>
              <a:t>3m</a:t>
            </a:r>
            <a:r>
              <a:rPr lang="en-US" dirty="0"/>
              <a:t> </a:t>
            </a:r>
          </a:p>
        </p:txBody>
      </p:sp>
      <p:cxnSp>
        <p:nvCxnSpPr>
          <p:cNvPr id="27" name="Straight Arrow Connector 26"/>
          <p:cNvCxnSpPr/>
          <p:nvPr/>
        </p:nvCxnSpPr>
        <p:spPr>
          <a:xfrm>
            <a:off x="4215986" y="3912887"/>
            <a:ext cx="460131"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21554" y="1346335"/>
            <a:ext cx="1164101" cy="461665"/>
          </a:xfrm>
          <a:prstGeom prst="rect">
            <a:avLst/>
          </a:prstGeom>
          <a:noFill/>
        </p:spPr>
        <p:txBody>
          <a:bodyPr wrap="none" rtlCol="0">
            <a:spAutoFit/>
          </a:bodyPr>
          <a:lstStyle/>
          <a:p>
            <a:r>
              <a:rPr lang="en-US" b="1" dirty="0">
                <a:solidFill>
                  <a:srgbClr val="FF0000"/>
                </a:solidFill>
              </a:rPr>
              <a:t>24.8m</a:t>
            </a:r>
            <a:r>
              <a:rPr lang="en-US" dirty="0"/>
              <a:t> </a:t>
            </a:r>
          </a:p>
        </p:txBody>
      </p:sp>
      <p:sp>
        <p:nvSpPr>
          <p:cNvPr id="25" name="TextBox 24"/>
          <p:cNvSpPr txBox="1"/>
          <p:nvPr/>
        </p:nvSpPr>
        <p:spPr>
          <a:xfrm>
            <a:off x="2421553" y="4738263"/>
            <a:ext cx="1164101" cy="461665"/>
          </a:xfrm>
          <a:prstGeom prst="rect">
            <a:avLst/>
          </a:prstGeom>
          <a:noFill/>
        </p:spPr>
        <p:txBody>
          <a:bodyPr wrap="none" rtlCol="0">
            <a:spAutoFit/>
          </a:bodyPr>
          <a:lstStyle/>
          <a:p>
            <a:r>
              <a:rPr lang="en-US" b="1" dirty="0">
                <a:solidFill>
                  <a:srgbClr val="FF0000"/>
                </a:solidFill>
              </a:rPr>
              <a:t>23.7m</a:t>
            </a:r>
            <a:r>
              <a:rPr lang="en-US" dirty="0"/>
              <a:t> </a:t>
            </a:r>
          </a:p>
        </p:txBody>
      </p:sp>
      <p:cxnSp>
        <p:nvCxnSpPr>
          <p:cNvPr id="29" name="Straight Arrow Connector 28"/>
          <p:cNvCxnSpPr/>
          <p:nvPr/>
        </p:nvCxnSpPr>
        <p:spPr>
          <a:xfrm flipH="1">
            <a:off x="914400" y="1808000"/>
            <a:ext cx="3671662"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itle 1"/>
          <p:cNvSpPr txBox="1">
            <a:spLocks/>
          </p:cNvSpPr>
          <p:nvPr/>
        </p:nvSpPr>
        <p:spPr bwMode="auto">
          <a:xfrm>
            <a:off x="443360" y="249391"/>
            <a:ext cx="8554853" cy="73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Lot 2 Building Area – (13.8 m x 17.9 m)</a:t>
            </a:r>
          </a:p>
        </p:txBody>
      </p:sp>
      <p:sp>
        <p:nvSpPr>
          <p:cNvPr id="2" name="Freeform 1"/>
          <p:cNvSpPr/>
          <p:nvPr/>
        </p:nvSpPr>
        <p:spPr>
          <a:xfrm>
            <a:off x="7024255" y="1773381"/>
            <a:ext cx="1496301" cy="2701631"/>
          </a:xfrm>
          <a:custGeom>
            <a:avLst/>
            <a:gdLst>
              <a:gd name="connsiteX0" fmla="*/ 0 w 96981"/>
              <a:gd name="connsiteY0" fmla="*/ 0 h 249382"/>
              <a:gd name="connsiteX1" fmla="*/ 41563 w 96981"/>
              <a:gd name="connsiteY1" fmla="*/ 152400 h 249382"/>
              <a:gd name="connsiteX2" fmla="*/ 69272 w 96981"/>
              <a:gd name="connsiteY2" fmla="*/ 193964 h 249382"/>
              <a:gd name="connsiteX3" fmla="*/ 96981 w 96981"/>
              <a:gd name="connsiteY3" fmla="*/ 249382 h 249382"/>
            </a:gdLst>
            <a:ahLst/>
            <a:cxnLst>
              <a:cxn ang="0">
                <a:pos x="connsiteX0" y="connsiteY0"/>
              </a:cxn>
              <a:cxn ang="0">
                <a:pos x="connsiteX1" y="connsiteY1"/>
              </a:cxn>
              <a:cxn ang="0">
                <a:pos x="connsiteX2" y="connsiteY2"/>
              </a:cxn>
              <a:cxn ang="0">
                <a:pos x="connsiteX3" y="connsiteY3"/>
              </a:cxn>
            </a:cxnLst>
            <a:rect l="l" t="t" r="r" b="b"/>
            <a:pathLst>
              <a:path w="96981" h="249382">
                <a:moveTo>
                  <a:pt x="0" y="0"/>
                </a:moveTo>
                <a:cubicBezTo>
                  <a:pt x="7436" y="37179"/>
                  <a:pt x="21473" y="122265"/>
                  <a:pt x="41563" y="152400"/>
                </a:cubicBezTo>
                <a:cubicBezTo>
                  <a:pt x="50799" y="166255"/>
                  <a:pt x="61825" y="179071"/>
                  <a:pt x="69272" y="193964"/>
                </a:cubicBezTo>
                <a:cubicBezTo>
                  <a:pt x="101111" y="257643"/>
                  <a:pt x="65681" y="218082"/>
                  <a:pt x="96981" y="2493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5965886" y="1716687"/>
            <a:ext cx="758911" cy="563803"/>
            <a:chOff x="3491410" y="4373204"/>
            <a:chExt cx="758911" cy="461665"/>
          </a:xfrm>
        </p:grpSpPr>
        <p:sp>
          <p:nvSpPr>
            <p:cNvPr id="49" name="TextBox 48"/>
            <p:cNvSpPr txBox="1"/>
            <p:nvPr/>
          </p:nvSpPr>
          <p:spPr>
            <a:xfrm>
              <a:off x="3519031" y="4373204"/>
              <a:ext cx="731290" cy="461665"/>
            </a:xfrm>
            <a:prstGeom prst="rect">
              <a:avLst/>
            </a:prstGeom>
            <a:noFill/>
          </p:spPr>
          <p:txBody>
            <a:bodyPr wrap="none" rtlCol="0">
              <a:spAutoFit/>
            </a:bodyPr>
            <a:lstStyle/>
            <a:p>
              <a:r>
                <a:rPr lang="en-US" b="1" dirty="0">
                  <a:solidFill>
                    <a:srgbClr val="FF0000"/>
                  </a:solidFill>
                </a:rPr>
                <a:t>2m</a:t>
              </a:r>
              <a:r>
                <a:rPr lang="en-US" dirty="0"/>
                <a:t> </a:t>
              </a:r>
            </a:p>
          </p:txBody>
        </p:sp>
        <p:cxnSp>
          <p:nvCxnSpPr>
            <p:cNvPr id="50" name="Straight Arrow Connector 49"/>
            <p:cNvCxnSpPr/>
            <p:nvPr/>
          </p:nvCxnSpPr>
          <p:spPr>
            <a:xfrm>
              <a:off x="3491410" y="4475013"/>
              <a:ext cx="13855" cy="2632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rot="16200000">
            <a:off x="4683806" y="2887994"/>
            <a:ext cx="563803" cy="731290"/>
            <a:chOff x="3433560" y="4451980"/>
            <a:chExt cx="563803" cy="598810"/>
          </a:xfrm>
        </p:grpSpPr>
        <p:sp>
          <p:nvSpPr>
            <p:cNvPr id="52" name="TextBox 51"/>
            <p:cNvSpPr txBox="1"/>
            <p:nvPr/>
          </p:nvSpPr>
          <p:spPr>
            <a:xfrm rot="5400000">
              <a:off x="3416057" y="4469483"/>
              <a:ext cx="598810" cy="563803"/>
            </a:xfrm>
            <a:prstGeom prst="rect">
              <a:avLst/>
            </a:prstGeom>
            <a:noFill/>
          </p:spPr>
          <p:txBody>
            <a:bodyPr wrap="none" rtlCol="0">
              <a:spAutoFit/>
            </a:bodyPr>
            <a:lstStyle/>
            <a:p>
              <a:r>
                <a:rPr lang="en-US" b="1" dirty="0">
                  <a:solidFill>
                    <a:srgbClr val="FF0000"/>
                  </a:solidFill>
                </a:rPr>
                <a:t>2m</a:t>
              </a:r>
              <a:r>
                <a:rPr lang="en-US" dirty="0"/>
                <a:t> </a:t>
              </a:r>
            </a:p>
          </p:txBody>
        </p:sp>
        <p:cxnSp>
          <p:nvCxnSpPr>
            <p:cNvPr id="53" name="Straight Arrow Connector 52"/>
            <p:cNvCxnSpPr/>
            <p:nvPr/>
          </p:nvCxnSpPr>
          <p:spPr>
            <a:xfrm>
              <a:off x="3491410" y="4475013"/>
              <a:ext cx="13855" cy="26325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p:cNvCxnSpPr/>
          <p:nvPr/>
        </p:nvCxnSpPr>
        <p:spPr>
          <a:xfrm>
            <a:off x="4946645" y="2101583"/>
            <a:ext cx="20422" cy="2685162"/>
          </a:xfrm>
          <a:prstGeom prst="straightConnector1">
            <a:avLst/>
          </a:prstGeom>
          <a:ln w="28575">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4788936" y="2149858"/>
            <a:ext cx="2342792" cy="0"/>
          </a:xfrm>
          <a:prstGeom prst="straightConnector1">
            <a:avLst/>
          </a:prstGeom>
          <a:ln w="28575">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6" name="Content Placeholder 2"/>
          <p:cNvSpPr txBox="1">
            <a:spLocks/>
          </p:cNvSpPr>
          <p:nvPr/>
        </p:nvSpPr>
        <p:spPr>
          <a:xfrm>
            <a:off x="8998213" y="616532"/>
            <a:ext cx="3290772" cy="1027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House 1 – Fits</a:t>
            </a:r>
          </a:p>
          <a:p>
            <a:pPr algn="l">
              <a:buClr>
                <a:schemeClr val="accent1"/>
              </a:buClr>
              <a:buSzPct val="75000"/>
            </a:pPr>
            <a:r>
              <a:rPr lang="en-US" altLang="en-US" sz="2800" dirty="0">
                <a:latin typeface="Century Gothic" panose="020B0502020202020204" pitchFamily="34" charset="0"/>
              </a:rPr>
              <a:t>  (12.4 m x 11.9 m)</a:t>
            </a: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House 2 – Footprint fits with eaves hanging over gully</a:t>
            </a:r>
          </a:p>
          <a:p>
            <a:pPr algn="l">
              <a:buClr>
                <a:schemeClr val="accent1"/>
              </a:buClr>
              <a:buSzPct val="75000"/>
            </a:pPr>
            <a:r>
              <a:rPr lang="en-US" altLang="en-US" sz="2800" dirty="0">
                <a:latin typeface="Century Gothic" panose="020B0502020202020204" pitchFamily="34" charset="0"/>
              </a:rPr>
              <a:t>  (14.1 m x 14.9 m)</a:t>
            </a:r>
          </a:p>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House 3 – Doesn’t  fit</a:t>
            </a:r>
          </a:p>
          <a:p>
            <a:pPr algn="l">
              <a:buClr>
                <a:schemeClr val="accent1"/>
              </a:buClr>
              <a:buSzPct val="75000"/>
            </a:pPr>
            <a:r>
              <a:rPr lang="en-US" altLang="en-US" sz="2800" dirty="0">
                <a:latin typeface="Century Gothic" panose="020B0502020202020204" pitchFamily="34" charset="0"/>
              </a:rPr>
              <a:t>  (18.1 m x 15.5 m)</a:t>
            </a:r>
          </a:p>
        </p:txBody>
      </p:sp>
      <p:sp>
        <p:nvSpPr>
          <p:cNvPr id="33" name="TextBox 32"/>
          <p:cNvSpPr txBox="1"/>
          <p:nvPr/>
        </p:nvSpPr>
        <p:spPr>
          <a:xfrm>
            <a:off x="5647057" y="2064230"/>
            <a:ext cx="1164101" cy="461665"/>
          </a:xfrm>
          <a:prstGeom prst="rect">
            <a:avLst/>
          </a:prstGeom>
          <a:noFill/>
        </p:spPr>
        <p:txBody>
          <a:bodyPr wrap="none" rtlCol="0">
            <a:spAutoFit/>
          </a:bodyPr>
          <a:lstStyle/>
          <a:p>
            <a:r>
              <a:rPr lang="en-US" b="1" dirty="0">
                <a:solidFill>
                  <a:schemeClr val="accent1">
                    <a:lumMod val="75000"/>
                  </a:schemeClr>
                </a:solidFill>
              </a:rPr>
              <a:t>13.8m</a:t>
            </a:r>
            <a:r>
              <a:rPr lang="en-US" dirty="0"/>
              <a:t> </a:t>
            </a:r>
          </a:p>
        </p:txBody>
      </p:sp>
      <p:sp>
        <p:nvSpPr>
          <p:cNvPr id="34" name="TextBox 33"/>
          <p:cNvSpPr txBox="1"/>
          <p:nvPr/>
        </p:nvSpPr>
        <p:spPr>
          <a:xfrm>
            <a:off x="4967067" y="3896297"/>
            <a:ext cx="1164101" cy="461665"/>
          </a:xfrm>
          <a:prstGeom prst="rect">
            <a:avLst/>
          </a:prstGeom>
          <a:noFill/>
        </p:spPr>
        <p:txBody>
          <a:bodyPr wrap="none" rtlCol="0">
            <a:spAutoFit/>
          </a:bodyPr>
          <a:lstStyle/>
          <a:p>
            <a:r>
              <a:rPr lang="en-US" b="1" dirty="0">
                <a:solidFill>
                  <a:schemeClr val="accent1">
                    <a:lumMod val="75000"/>
                  </a:schemeClr>
                </a:solidFill>
              </a:rPr>
              <a:t>17.9m</a:t>
            </a:r>
            <a:r>
              <a:rPr lang="en-US" dirty="0"/>
              <a:t> </a:t>
            </a:r>
          </a:p>
        </p:txBody>
      </p:sp>
    </p:spTree>
    <p:extLst>
      <p:ext uri="{BB962C8B-B14F-4D97-AF65-F5344CB8AC3E}">
        <p14:creationId xmlns:p14="http://schemas.microsoft.com/office/powerpoint/2010/main" val="14588397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grpSp>
        <p:nvGrpSpPr>
          <p:cNvPr id="3" name="Group 2"/>
          <p:cNvGrpSpPr/>
          <p:nvPr/>
        </p:nvGrpSpPr>
        <p:grpSpPr>
          <a:xfrm>
            <a:off x="2798618" y="423573"/>
            <a:ext cx="8759144" cy="5242933"/>
            <a:chOff x="2798618" y="423573"/>
            <a:chExt cx="8759144" cy="5242933"/>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959" t="25454" r="4956" b="35288"/>
            <a:stretch/>
          </p:blipFill>
          <p:spPr>
            <a:xfrm>
              <a:off x="2798618" y="423573"/>
              <a:ext cx="8759144" cy="5242933"/>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67953" t="79636" b="12525"/>
            <a:stretch/>
          </p:blipFill>
          <p:spPr>
            <a:xfrm>
              <a:off x="9413378" y="4946069"/>
              <a:ext cx="2144384" cy="720437"/>
            </a:xfrm>
            <a:prstGeom prst="rect">
              <a:avLst/>
            </a:prstGeom>
          </p:spPr>
        </p:pic>
      </p:grpSp>
      <p:sp>
        <p:nvSpPr>
          <p:cNvPr id="7" name="Title 1"/>
          <p:cNvSpPr txBox="1">
            <a:spLocks/>
          </p:cNvSpPr>
          <p:nvPr/>
        </p:nvSpPr>
        <p:spPr bwMode="auto">
          <a:xfrm>
            <a:off x="110841" y="2313742"/>
            <a:ext cx="2798617" cy="285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Draft 1 – Manually drawn subdivision &amp; House 2 floor plan - provided to surveyor</a:t>
            </a:r>
          </a:p>
        </p:txBody>
      </p:sp>
    </p:spTree>
    <p:extLst>
      <p:ext uri="{BB962C8B-B14F-4D97-AF65-F5344CB8AC3E}">
        <p14:creationId xmlns:p14="http://schemas.microsoft.com/office/powerpoint/2010/main" val="1230922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21" descr="data:image/jpeg;base64,/9j/4AAQSkZJRgABAQAAAQABAAD/2wCEAAkGBxITEhUSExQWFhUXGRgaGRcYFyAaGBoYHRseGhcXFxcYHiggGBolHRwWITEkJSkrLi4uGCAzODMsNygtLisBCgoKDg0OGxAQGzQkHyYsNDcsLzQ0NCwsLC8sLCwsLCwsLCwsLCwsLCwsLCwsLCwsLCwsLCwsLCwsLCwsLCwsLP/AABEIAMkA+wMBIgACEQEDEQH/xAAbAAACAgMBAAAAAAAAAAAAAAAABgUHAQMEAv/EAEUQAAECAwUFBAYGCQQDAQEAAAECEQADIQQFEjFBBlFhcYETIpGhFCMyscHRB0JSYnLwFTNDU4KSsuHxFiRjonPC0pM0/8QAGQEBAAMBAQAAAAAAAAAAAAAAAAECAwQF/8QAJxEAAgIBBAIDAAIDAQAAAAAAAAECESEDEjFRE0EiMmEEgVJxsTP/2gAMAwEAAhEDEQA/ALwaAGMxgiAMwRh4HgDMEYeB4AzBGHgeAMwRh4HgDMEEYeAMwRh4y8AEEEYeAMwQQQAQQQQAQQQQAQQRh4AzBBBABBBGHgDMEYeCAB4MMZggAggggDxOUySdwJ8IqRG01sUG9IVloEjwID+cWpeimkzTuQv+kxTYsqkliQMq5dKxWTOjRSadncdpbYQ3bLpr11pB/qe2D9upqZkPT+GkcBVoTyLvnpxjWpJ+yT1HlFcmjjElxtPaiKT5hbc3y+NIBtLbD+3V/wBfc0Q+EtVJPX5xg2sDJBH54RGfRaoLlE0vaq1pSr1yiCyXKQCHo6SAC9Y4Rf8AagP/AOid0UY4pcxMwpSXS6tz5b+sdqrLLyClFs+7/eIe5BqD4Mf6ntdB28z+YnXP/Lxul7RWv9/M/m+X9o0y7Ik1DjccI+ceTIAIBrTfl0MVtkbUd/8AqK1DOev+ZvhAraq059svxAHuiLSh6YacCP7RlctIzTTiYWyHX4SqdqLUR+uV4hz84kLm2htC1mWqasggnR34FqQtSRKJNR4v4RssK09sli5IVrpTyiHZDprgfkXhMH7VWuZ+ddI8qveYP2ivzxiKQaZgdY0rmJzUSK6AH86RS32UpE9LvaYf2hHhG306aziYryiBlTUGoJ+MbZnDEdc84i5dikSky8poDmYrwHwEJl77fy5c9cu0dospwhOEDIuSSXAdzuyEd6rQDVljjQHxeIObdkudNmd00ZnZ/ZFYW3yX04rcT2z20lnthKZZUlYD4FBiRvDEgjrEreC1SpS5gJBSHd+Idm4Qk7OXemTb5YGqV/0Fx5Q4bSzP9rOA+z8YYTwayI+y31MVQTlnmovwFNY6Jl6T3Ce0Xl9o+ZJhYumQZYY5kU57y3KOybZVkYDMS2rA9RWNsshRiTn6XWA6p60gZkzWfxjP6SmkBSLStT/ZU4bTio8oW592ICQosMmBGX3leUFrQcKZbApYAKSXD6MR0rFhtQzXTf6jPloM2Yp5iRXIuQC9fz5xYkUxs7OxTpKlvjRNQnFRylwQ/DOusXPFoHPrqmggggi5gEEEEAR20S2ss4/8ah4hoqWTZQVEBLq0bzL7otHbBZFjmsHJAAG8lQEJthsglpzdR9o8dw4Rz609p2fxvr/ZzyLoS3fPQfPWIy239d1nJSudLBGYcrUOiXIMK23G0k6fNVY7KSEJJTMWnNShmgEZJGR38s+G5dhHbHmat8IzUG8yZpe50hzsl+3dOLS5styW7xKC+5ltG+8bjITjlusCuHXo2e9oSLdsuEEtvws2fD3Q3bJXBarKQFz3lkfqWKgk/cWTTkA0S3szGRDhfKOSQvEpGAnES1dSxfgW0hsslyhNVEh6lKfiflEXIs6Jd4oyGOWtYG5QYKA6F/GGcEkxXV1W6orHT7Ie33vYLNSbMlJI0JxK/lDnyiNRt5dSjh7RPWQtvHBCPfWzcpdrnFP6vtFMHoC/eHLE8dk7ZuWE0SMtwziVCL5Zl5Z+kWNZ5Nmnpxy8CknJUs69KPziFvq7ZkkdojvoGdKp3ONRxEK+xyZtntaBLCihZwzECoY5K4FJYvueLW7IKBSaguDxBoYq24Pk0hJTWUV6qYkgkAbzyGvDpGzZ+YZk4kBgEKcsQwdLDjpEeruKYGjtXdEzskkJtOD7qz0dLfCNpP42ZO91DJLu8kArJG4PXrujxbLfYpDCdOlIV9lcwP4O8ats1TvRVCSohailJUnMJJYlJ0JoH0eK3sWxDqK5jnU8d5c++MVnll3jhFk3ff8AYZqsMq0Sio/VEwP0BNY67ZJXQguBVqA72rQxV9r2VQR7AbTfHq7r3tlgUAVKmyBnKWXUkf8AGo1HI05RO3plPIuJIsyYVGUVEYThJYiuT13QsXda1CdNTXJPuz5wyS7cidZzNQXQpCmPQ0O4g0bfCWm0KFpIGqU16HfyisW3aNo4kqJ+61f7uSTn3x/0Vn4RO7WLCbLOUdEHxpCzdhafI4qU/VCocZ1iTNSUzBiQcwTnwhFmk1TF247sVMSmct0BQoPrFLULfVp/iOtd4XfK7ip8kKfJU1LvxrQwhbV3nabZNXJkq7OzJJQkJLdphoVFsxuGTNHCNhsCHVU5muUa037KpItxdhkzUUYpVkpJd+tQYUL8uuZZCFJJVLNOI+6RlXfwiH2ImzrHakSnUZM44cJNAr6qk7i9KZg8BFl3pIEyWpBGYLcC1DFbcSapibdykAypiCGVMQ43KBDgcIuiKSuqWxTUUUCRTN9PnF2x0absw/keggggjQ5gggggCF2rmNJb7Sk+XefyhLvS19lImzB9RClCmoBbzhu2xHq0fi+BhLvuSV2acnMmWr3ZRxa2dSjt0f8AzEnZW6GCSrNRd9XzJP51hyBCas50300eFyXLVhllAOHDvo+XxjTaLKU4V6guOBfKOtR3cmHkaO28rehCkzFJKgFBWHVgXieRtJYyjtPSZWHisA8iDUHnCneMjEKKpu3b/CISTsimesDCCouaumgqXIjLU0YvNm/mcsGNpb+Va7WmbZVEdgGlzAGxLd1FjXCzJ5Pvhhu+0X3bE4QZMhGSpuE4jvwsS54gAcRHZcWzyJc2XZiEUQZisH2XapZ6kNDutSEIOSUISTwSkDyoIynJKkkUjFttti5cuyUmQgJWpU0ipUe6HzJYVz4xrvPa67LNQqlqUPqy0hZ6nIHmYr/aS+7Vb1lKVKRZie6hNHGhmb1HcabhrG+6tk0JDlLq41idnuTKqf8Agiak/SaqbMTLs9mZJUAVKOQfPCkN5xZ0tLFuMVfd9zAz5KEv7YcaBIOJXKgMWh2lYz1ErVFtGbldlTy1lShucR1WG8xItaJiiyQMMw7kryPQ4TyBguSyGapKEs5D1LZB84mbfs6sqEshJK0kCoqRU8qRo5KqMY21uQ4YQoZOD1BHxEaTY0mtRFaTZtvu71cueFAezKWMaRrR6pTyIEddj+kG2gessaVjehZTTexB98ZbOjbyJ8j0u60nI+IiJvfZrGCUsTXM/wBojZf0jgMJlknJrmkpV7yIk7Bt1YZisPamWTQCYhSK/jIw+cGpEva1QjTVXrZSbOAlElayxKQfa9tlBwNTE/Z7KFT1K+zLTlzOvhD2qQlaWUkKSdDUGFA2YyLVND90JDPkAchxMWUryTpwqSRusUn/AHEgmjry/hU0NV4zCmVMKaEIWx3d0sYXrErFOkHQr3fdVDNe8sdjNP3F/wBJiseDabzkrbZSSBMSVACtN1Mx0ETabFPK1LUXl97Ch+NCoa5b4xsxYsaiRkCSatpzqB5tElar1CmGApUQa0ZxoNQW3iOhPBT2QJs5M6SohiibL8CoB6Z9Ie1qJhSn/szqFy25Y0uOUOBEYyyWbQgWNDLL6O3TKLsBilpIPaTHFQVV67tIuWzF0JO9I90baL5Rz/yOEzbBBBHQcwQQQQAl/SbeHYy7Os+z23e/DgUD4O/SI1JDOliCBXQg5F9Xjp+liXilyU8VnwCR8Yru5NpF2QCXNSVytCKrRyH1k8NNI5deG52uTu0foicRZzJ9WagElLhxgOXhl0fWOa2uqoA5ZV4b4mJN7WO0pwpmoU+hOFQ6FiDHr9Gyk1SokbiQRFYa6j9lkS03LgXbNJxAqLcd3KJq55OBCp0zuBqPRkCpUp8nZ+QEc9tvaw2ZzMmywc8L4i/BCXJMKd8bQTbw9RISuXZz7aiGXMAOQA9lGvHyi0pvU4wisYqH6yU2Jvr0q8rRNySqW0of8ctTP1Kn6w7X/ZDNs06Uk95aFAc93XLrFbWexqsk2XMl+2hLgaEEsUltCA3WHu6do7NaPYUEzB7UtZCVDk/tDiPKKSjm0L5ixEulHZrqN4Y79xGnKGSRLUsshyT9Ubt/KGS1WSQs41olk07xYcnMRl57WWGyghU1D/u5TKUd1E0HUiJ3XwVUXFU2SV03YmSCssZhFT9kbgfeY7cVFcj7oqa3beWufaJa5SDLlIU+F3Kx988RRtH1zizLrvKVaECZKUCDmknvJORSoaGKTi1lk6cotbYiXsET6WgaCUo+SU/GG+8J/wDvrKl85doV4dmP/YxhMix2UqnerlEiqlLyFKJxGgpkNwhMs22UmbeYmqWEWaVKXLQtfdxKUUlSq5PhDcofbKKwj447X2WBe90Jnd5hjZn3p0HviAst3BBwrA4RH359JKZc2ULMlE6U/rFg5/cQd4oX4gb4nrFtVYbU3fShf2JhwTByfPmCREU0rJw3SNNrulBTkAYWbfs+lZKcOTVNB/iHwWOWp2WSPxAj3R4nzLJJTimLlgAZrUA3FjEKXQcLPOyElaLHLQslwCz54XOHo2XBoi7fNEy1TQCDgCUK5s58HA6RwXvt+F+qsKe1WadqQRLRxANVnwHHSIrZi9pdjnTU2kLU6EEHDiJUSpUxan1JPlF6bLQe0cbvs47aUkO6FORwwljycgQy2uVilrSPrJUPEECFRO3dj/5Bw7Ns+AMbRt3YyM5n/wCZiyi+iXKzxcaMCwk0ISxBoa6scvnEgq7Ricd4aPpvbjHANurB9pb8ZZiARtSpJkrmK9ViGIsXwtTxLQUWTd8ExbJRxpSMyUtSpZQJNNAIaArOIBG2FiOSz/IflHsbVWQZLPHumIafRJFKmBE2YlVFKJIcaE05xbN3l5Us/cT7hFeTNprGRVdOKa+GcPdwTQqzylDIpDUamlDwaNdHlmOvwiQgggjoOYIIIIARvpRu9cxElSVlISpSVUcHEAQ7/h84rtOzCalU5XgIuvaGwdtIXLAc0KdKguK+XWEyVd4IY0/PGMdWUk8HXoKDjnkrG3XFLS7kqd64fkIgLZctnFACDofyIsxbzRRI6Ev4mI61bOhWaq8K+bt7ootWuS01FleyLtloqkZaqSD746v07PSwQoMNyW90Og2USoMVnwrGheySMeBJcgAkqyALbostVMptiuBTTfVpUrvKDNUlGgPvcxptkpSj3+9kQW3h6eMOszZRIlrUSxAPs1BDh8ywz3xtm7PKTLxqCcISk7izUNTnlEOYUY+ytV2NOWExvkygj2ZaX4pf3w/WbZ+SvszX1iSriO645x0WjZuUgy0kKIWogkkOKJYsBxi2SfGnyJQt0/AXCAAHbDVnAdhzjkm2cr9YQAWdxRRGT0PnD+NmPWrAcsgBsQ9kEMp2r9XxjWvZs9phwl8LMSwwu7u0LHiRXfoiSrEUlXMn5x3yFFRIwJwsKYBvh2n7MywpKEhSlEOajAOZ1qDrGyx3GErbCEqYUzCg+mTeJyiG3RPiVizYZq5Y7sqTvrLBPvjzeUgzh30JfgG+MOt33eJk0S8CcFXWSxLEOUg8+MdyLjlknAhwCQ6lBL8BGVSuw1FFXybgT9mmugpqY9/6dlpV7AJB1yizbx2dQmUCQQ471ci9G1PhHqZc6AlUyYkghmD5v57tIn5k1ASLLbZ0sYUBAA3I+Ucy7TPXNUoqLsHYAeXJoerHcaVE4kKAZ8+I4OddIyvZyUhdMS1rOWIAUAFWFMjEJNE3FZEgrnkgYlPlkBy0jZ2k4j9aogvk3XSH2y3CnGEqQoHMMe6WNA8aLvuGV2JVMCqKNAak0oKa+UW+QepAR+xW7v1wJ+Udszt5iQlayUhqYUDlUJh9s+zElgVBQUdMTsDUaR6l3HIBbvPvcddK+cVe8lTgJl33VMUwKlAZeyn5Vial7FIIqVeHyidFkRL9nET4+TR33NNUoqCiCzUGfWppFXu9sb16FlOxUoDVx+dYtG67N2cmXL+whKfAAREyJIUpI4/5hgjfQTyzn1p3SCCCCNzAIIIIAI1TkhlFhkfdG2Oa8lNJmHchZ/6mARVFiQMIJd6UJy6PHUJvBMaJS1OA6Ujk58TEjLSfteA+AjhaOk5wrh8ubHWNU1UoqckJUAKhTHeB7okPR1nSnGnxeMzrE9VIQegfk+6I3RXsOMuiJRbCpE4O4SzKaprlSp0jbbCTZ1sQPVdfYz/JjvWEIDKQEjJmZMebZPT2ZKUpPdZn0bdE4ZDdPIvWF0JspVkE57u6GiTm2nvyMLAhSsi5rhY05RGoQlwkkOAGS2egpEpZrAXBCEp3GhMd8opZZSGpeEeFqSmcrGQMSAHORLjdlkaR6m2hKJycSmBQ1TRwaA7suUSUmxgsFYTTIjf7ozMuqWoEHCc8w+cYbo9nR8uiItik9sk4kodDOSN5pnTMRzy7WO0ftAtYpUggAlqHcH0ibmXYku4BZqcMunxiPl3afZQEtmKBxzOZi0UnwVepteUadmworQAtOcx0g/hwknQaNxid9GSMSpc1MurkBQKX1pEZd0kyZiUqQkOFHEkV0enHPpEpLs8k17KtcwQPCKSaTorK5ZRptVox2YqUoA8CAKFnaOq0KkLl+2llAVcZ0NR749zJAYAbmIagG5sjzjg7IJcJlkauElvGK70FBs9W+9pKAWnS8QFA4z6xok2+V2klaloqgucSWxEHOtHceMcK5skkTFy0g0D4alqDMe6NtskrUQ8lZScxgNDk7AUEWTQlFjCi9JIIT2kvf7VP8xD2JZAE3EClCj3RyDq8xGq75KkZSlJ4lJfx/OUdE+eqUlpclSxmyd+VX0+UNy4RTa/ZMC1oICsdDyrzjxNtCAGxADx+EK9jvtCh2YQUqBPdzbfTSsS9lmlQBGWlCfhBquSOVaPVqtUkhzMA8a7y0SWxk1CpywlYV3HIH4gxrzMRU+TMUGA6M451jv2IkFNpWVBnlkAjIspNImLTZOdrHgIG4R6ggjYxCCCCACCCCACOG+z/ALeb+BXuMd0R20JPo01sylvGnxiJcAQbvsuLMUoXOnQ6x22+2yrPLVMWoJQnM6k6AaqJOgj3IASkJGnmdTFcbcW5VotJkgnspVG3r+sf/Xod8ealuZ0t+KFvk9W/6RbQteGzSUgaFYKlHokhKfOPcray8UVWJRG4oLNzSQx6xI7MbPpSnEoVLc/7RL2y7JbFqtnwMa1Ho5/JqtXdGu59sJE8iVOSJa1UAV3kKfcrQ8DGb6sipAUpBOBQVQ1amUd1y3HIQlMzAlUwgHEQ5D5BL5dI87YzgiyTFHTD4lQTTxjO1upHU4ylp3LkjLtsRnTQtKnCQlyzka4RxrDFPIloKlKCUJDkksABqSco0XFZuylJTrmr8Rz+XSF7b150yVZArufrZnGrIHiCfCOmct8vwmEPHH9Fy/dvrTMUUWFDJFO0UjEs8Qk0SOBBPKI2XtJe8vDMXNJH2VS04TTIhKQfCH/Z3ZtEsY1Ya6DLzz18dY6bVYUqBQUhtHDDd456RrDZ0YSlJvlnDsltWm0ns5g7OezsD3VjUoerjd74n7XJJZSPbFefDnFabR3cqQoTZQwrQoKBG8Vyiz7qtQnSZU4BgtCVNucAt0MZ6kUvlE6INtVIVNqNtkWdUpZlmYe8nCCxy1fl5x3bI7aotqjL7MypjOEqIOIDNiwqNzZb6xFba3NLM5yA8xiBuLHF54f5oWJsldlXLtEuhQqu7c3IjEOsUlGM/wDZMYNRbLpUkCpGW4+6Kztv0l9sFyJNmm4l4pYJWMSXdOLDh+OkWTd9pTMlpWk4gpKVg7wQ4Oe6K7v26kyLUZqE91Z7RLaOXU38WLyjPTS9oim+CLvu1W1CQuYlOBLEEHvHViWY9B4xO7OfST6VaEyTIUgrfCrGFAEAliMIpQ74klIlzZIWuoUKg5nk5p/iIbYu5EC2zZoHdlBk8Fqo3QYvKNPi4O1wWmmpJliypj/EfERX21f0hJsloVZk2dUwpCXOLCKh2AAOhz5wyXLtGi0TbTKT+wmBGLeGDn+YLHSIP6QLmSpaLQwcshRbUOUk8w46CMoRW6poiWV8WK0uVaShU9CEpC3URiOIYjiYNlpGy7fpHXJSiSbKSEgJK+0OIgUcJIYHPWGW4ezVIYkBqMdK5buTxA3ncaJk6XLR9dYAO4D2vCvhHRFxk6kis4UrRZS7ehEkzie4E4jyZ/H5xD/RttVNtltKTLQiUmXMIYHES6QHJLZE5CPO2Sz2aLOkDvFyHoEpoARz/pjt+jqxhE8EDNCv7uGppFdCKWaM9RllwQQR1HOEEEEAEEEEAER20CmkK6e8RIxF7SKAkl/tJ98U1Pqy0PshSlJq8V/cNiExaiQ5KiS+8knPnFhJMKlySVS5i0fZUR0ehjzoezfXVuI3SJCJaWIbKsabwQlQOEUIcR0TKhtYE7jkI1FJrIpSdrBZ09lOlLVholSGJbMAhRGW8QvX3tCu3TpElMpaJImoKgcySpk4iKACpZzUcIbLxsSCo0FTTJ33RG7Q3ZJsUhVpK1HAUNQVOMYfj4REdqlxkrF6jW30v+DpKU3whWvRf+9mGh9gV0AS+emZhjkrxAKFQQCORDiFnaKW1pzZK0gkjOndID55A9YvDPJ0z/BqlS0+rBUXLsG4ORTc8eVKT3uGrdMs41yJbiWU5JArwyjZKsjlSSXJBr1DRqngx/SE2lsQ7Iro+lHzjq2NJ9DlA594eC1D4Ro2utJloKT7vKJC5LOZdnlII7wSMX4jVQ8SYiT+NGqWEyK2wkgLkKo5x+DJiLtF3drLVL3ng7b6x17U2l7TIl/ZSpRb79E/0GNlkJwrALkVrnh0qOR8YpnBa6Nv0d2tfZKsy/bkKp/4yTh5sXHCkSe1ljC5JmAVRnvw6ni1D0MJllmrsttlTyT2a/VzK5BVA+5ixr9mLLWAoEGoIIPEHOKauJbl7KRxgr42soThZsIpRwWy3xKWOYLHdqpymxEFdanEqkob/secLFpsqzbU2Jy2P/ozlQ3d3zhj28n4ky5AAYd9Q4DuoHvP8MWl6j2T9mIWwV4mzW0YlAonshRGRUT3VHjiPmYt622PtZakKPtAdFaHxiqrdYO4Th6M3+Dyiy9k739IsyF+0sd1dWOIanmGPWLa0bqaM4/F7WLN1SyjEFJZiQ+bMWYtWkSGy1k7S1LnAUlpYYapxK1H8L+McW2yTIm9ugEBYORYYwKvzDHxiZ2fnGRYDNNJiwZh/EqiPLDFb+N9l5O2l0RV5WztbUsgghPdHIburnrDbssQm0Sk6lK38MsucJt12I4s6cd/OGTZZ/0g7uHUBo3cVlvjeNKkYSjhssqCCCNjAIIIIAIIIIAIXdu5hTZSRmFoPgX+EMULm3SmkJ4zE/0qis/qxtcsIXbHaUzEBadcxuOojgvGyAKM0ajvcCMlU0Zh0ELibzXZphKWKT7SdD8jxhos1/SFgOcBP1VZfzDu+bx5souLtHXpai1FT5Nt2Wx01NRu15RuNoJBLNGgmU74kdCP8Rmfa5IHfmJbc4J8BEqZZ6LRrssnGsLOSchvOnQZwl/STeHbLTZ0VTLOJX/k0HQE9TwiVvra4AGXZwcRpi1H4U/EtyiHsN14WXNZsSaHMnEMz8TGmnF7tzKy42x/sntgr0PYpss2i0A4PvI0HNNByaJu/ru7eWyWC0VSd+9L8fgIibwulDhcpQSQxSAag5ulWYMddkvdaWEwYvvBgeZQ9eh6RpNZtGsFJo5NntoezV2E0FJy71CDubwrDHMvSSh1uHAz4Zs8R1omWKeQV4CoaqSUqB3OQCPGMSbPZJZcYOqirwd+MLKzSka1g2iYmYpLS0nEHHtnRt6ddxoz6SNrtSZSVTZiu6Ktq+gG8xHXnf0oDMqVo1MshWvgIgF2a0WpYmTgezTVIbClP8Oe/jENNvOCywqRolmZOmCeQy5iyW3JCWQnoG6vE1ZR2anKSz16s78NRnlHQLNKlKlAEFys1I3CnSO+fLQoghTFmVuIqwIO7hCVllVUKO16CUlIY6037xDRsRefb2VCie8juLH3k5Hqlj1iMvixJUAUkEilaRA3Rb5lhnTBhK0zADhJaoJqDllFnHfClyYybUrfA9zrrQbWi0t3ky1SzXeQUnoyh/FCZelqM6dMmCoKmS32E91JPA1V/FEivbBa0qQmzlJW6QcbkEhsXs1amsarHd4ChwG8eEUjFp/Iuni0arbJ9UDQuObUrxG+OTYO8OxtS5BJwzcq5LGTcw46CGNQQpJBApk3L8+EJl6XetKhMliqCFAihoR41jaLi04MpqKWJFibR3Wi0yewVRyCk8QX9zjkTHJtBNwIlyyw4cBQdM/CIdG3alB/RjufE1eqY9YplrUmYpGEYad4FgHauZBzy1jnUJXUiU1yjosCilClAvQsIm9nSfS0K3mtXZ0nw/xEFaZZCOzQATqXanDziZuOYfS5TGmMU6EfGN1yUk3nBZcEEEdByhBBBABBBBABELtZd3byMLthUlWZGTg5cCYmSY8TJeIEHUEeMRJWqLRdNMrobHyT3iHO91f/AFGZexsgVAPPEr/6hu/RawGDZM7x6Rd69QD1jk2SOhzi84FE7OSk07o5gO/WPKtlpSgQXruJT7jDgq7lvpGDdy9w8YjZLov5UJkjY6Sj2Q3In5x5t+yScJWFElIxMpRIpVqnhDt+j17h4x5XdaiCCBXjDZIlay7F6VciCATLQ+9n8DG4XLLr6tHPDEzYbkVLQlDg4QA/LpHQLvXvT5/KJ2T6IesvTIBF3JB9lI5JjYq7UnMJPMRNpu5Y1HnGRd6t6fOJ2z6KPUiLv6Dlfu0P+ERsVdSDmE+ETvoC96fE/KM+gL+74n5Q2T6HkXYvpuOWVA4U+Ed6Lnk/u0fyiJMXep6ke+NvoZ3+UNkn6IeouyJF1Sh9RPgI9pu6X9hP8oiS9CO8eEevRDvh45dEeRdkUq7pbk4E+AjV+iJP7uX/ACiJk2M7xGPQzvEPHLoeRdkQq6ZX7tDfhEa/0NJ/doHQRN+hneIwbEd4h45dDyfpCpu2WKJQkDgKRoXdUt/1aT/CPlDALAd4g9AO8Q8cuifIuyAF0SwGMqW27CI6btuqX2qCJaE4XNAAenVolTYDvEbrLZcLklyYtCEryispquTqgjEZjpMAggggAjDwRmAMARmCCACCCCACCCCACCCCACCCCACCCCACCCCACCCCACCCCACCCCACCCCACCCCACCCCACMRmCAMAxmMERkQAQQQQAQQQQAQQQQAQQQQBw3xImrl4ZK8C3He3A0VpmASRxAiHF228qQ89ISR6zCouFEEns+7klSZYDtRcwnIAshgEALsqw2/sVpXNQZii6VBZASHC8NEOzqmIoxwoRqS3gXVbEBQlzEsoLYFZASpSppxDuHLFJpvSerLGYAWl3RaxiwTakNWavLtVrH1e6ShSRTLC1QXjNquq1qQUidUieCe0UB3sXZYcKaN3H3VYQyRgQBAGwWvGT2ndxPh7VQJHfZjgOBnlhq4sJfjiRd1qRKMvGk95wRMKDhp6sEIOHU4tWyrRhEYgBcmXZbSV+uYEqIZZd/W4PqUAxSQQKHATrWZsUiYmWEqW6go1zJTiJSCTrhYPHUYzAELe93zVzcctMogyVyz2ilBypSCHSEkFICVa1dso4J1wTcOBIQE9nLSfWEk4ZomKQ3Z4QgpxJyYO2FoaIBAC0bgmYXwSFTOylyw4YNiebiIQyu6mWA6W7mQBIjxPuG0NhC0FHZS0BCnxJwKlkpExiFYgJjkoAPdBSQGhojMAL923PMRMkKUEDs0FJUFOogg4UtgFBTUJz7oozDHmPUAEEEEAEEEEAEEEEAEEEEAf/Z"/>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endParaRPr lang="en-US" altLang="en-US" sz="1800" dirty="0">
              <a:latin typeface="Arial" charset="0"/>
            </a:endParaRPr>
          </a:p>
        </p:txBody>
      </p:sp>
      <p:sp>
        <p:nvSpPr>
          <p:cNvPr id="26" name="Rectangle 25"/>
          <p:cNvSpPr/>
          <p:nvPr/>
        </p:nvSpPr>
        <p:spPr>
          <a:xfrm>
            <a:off x="0" y="-84138"/>
            <a:ext cx="6208713" cy="6942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endParaRPr lang="en-US" altLang="en-US" sz="1800" dirty="0">
              <a:solidFill>
                <a:srgbClr val="FFFFFF"/>
              </a:solidFill>
            </a:endParaRPr>
          </a:p>
        </p:txBody>
      </p:sp>
      <p:pic>
        <p:nvPicPr>
          <p:cNvPr id="16387"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5388" y="6008688"/>
            <a:ext cx="1431925"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6712743" y="4398169"/>
            <a:ext cx="49752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390"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 y="2905125"/>
            <a:ext cx="6072188"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500" y="309563"/>
            <a:ext cx="4352925"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stretch>
            <a:fillRect/>
          </a:stretch>
        </p:blipFill>
        <p:spPr>
          <a:xfrm>
            <a:off x="6404384" y="4451786"/>
            <a:ext cx="5591944" cy="2406214"/>
          </a:xfrm>
          <a:prstGeom prst="rect">
            <a:avLst/>
          </a:prstGeom>
        </p:spPr>
      </p:pic>
      <p:sp>
        <p:nvSpPr>
          <p:cNvPr id="10" name="Title 1"/>
          <p:cNvSpPr>
            <a:spLocks noGrp="1"/>
          </p:cNvSpPr>
          <p:nvPr>
            <p:ph type="ctrTitle"/>
          </p:nvPr>
        </p:nvSpPr>
        <p:spPr>
          <a:xfrm>
            <a:off x="6404385" y="498755"/>
            <a:ext cx="5591944" cy="3734729"/>
          </a:xfrm>
        </p:spPr>
        <p:txBody>
          <a:bodyPr>
            <a:noAutofit/>
          </a:bodyPr>
          <a:lstStyle/>
          <a:p>
            <a:pPr fontAlgn="base"/>
            <a:r>
              <a:rPr lang="en-US" sz="4400" b="1" dirty="0"/>
              <a:t>40 Years of Stanford Research Found That People With This One Quality Are More Likely to Succeed</a:t>
            </a:r>
          </a:p>
        </p:txBody>
      </p:sp>
    </p:spTree>
    <p:extLst>
      <p:ext uri="{BB962C8B-B14F-4D97-AF65-F5344CB8AC3E}">
        <p14:creationId xmlns:p14="http://schemas.microsoft.com/office/powerpoint/2010/main" val="5118820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grpSp>
        <p:nvGrpSpPr>
          <p:cNvPr id="5" name="Group 4"/>
          <p:cNvGrpSpPr/>
          <p:nvPr/>
        </p:nvGrpSpPr>
        <p:grpSpPr>
          <a:xfrm>
            <a:off x="4932218" y="465139"/>
            <a:ext cx="6972377" cy="5450752"/>
            <a:chOff x="5541816" y="465139"/>
            <a:chExt cx="6362779" cy="4822316"/>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698" t="24444" r="6838" b="37516"/>
            <a:stretch/>
          </p:blipFill>
          <p:spPr>
            <a:xfrm>
              <a:off x="5541816" y="465139"/>
              <a:ext cx="6362779" cy="4203843"/>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1509" t="80233" r="18236" b="14950"/>
            <a:stretch/>
          </p:blipFill>
          <p:spPr>
            <a:xfrm>
              <a:off x="6370049" y="4755067"/>
              <a:ext cx="4706312" cy="532388"/>
            </a:xfrm>
            <a:prstGeom prst="rect">
              <a:avLst/>
            </a:prstGeom>
          </p:spPr>
        </p:pic>
      </p:grpSp>
      <p:sp>
        <p:nvSpPr>
          <p:cNvPr id="8" name="Title 1"/>
          <p:cNvSpPr txBox="1">
            <a:spLocks/>
          </p:cNvSpPr>
          <p:nvPr/>
        </p:nvSpPr>
        <p:spPr bwMode="auto">
          <a:xfrm>
            <a:off x="1080654" y="1886504"/>
            <a:ext cx="2798617" cy="190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Draft 2 – Surveyor Draft Plan</a:t>
            </a:r>
          </a:p>
        </p:txBody>
      </p:sp>
    </p:spTree>
    <p:extLst>
      <p:ext uri="{BB962C8B-B14F-4D97-AF65-F5344CB8AC3E}">
        <p14:creationId xmlns:p14="http://schemas.microsoft.com/office/powerpoint/2010/main" val="32186392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8" name="Title 1"/>
          <p:cNvSpPr txBox="1">
            <a:spLocks/>
          </p:cNvSpPr>
          <p:nvPr/>
        </p:nvSpPr>
        <p:spPr bwMode="auto">
          <a:xfrm>
            <a:off x="1080653" y="2606940"/>
            <a:ext cx="2798617" cy="190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Final – Subdivision Plan &amp; House 2 Relocation Position</a:t>
            </a:r>
          </a:p>
        </p:txBody>
      </p:sp>
      <p:grpSp>
        <p:nvGrpSpPr>
          <p:cNvPr id="5" name="Group 4"/>
          <p:cNvGrpSpPr/>
          <p:nvPr/>
        </p:nvGrpSpPr>
        <p:grpSpPr>
          <a:xfrm>
            <a:off x="4391891" y="603751"/>
            <a:ext cx="7598412" cy="5094504"/>
            <a:chOff x="4391891" y="603751"/>
            <a:chExt cx="7598412" cy="5094504"/>
          </a:xfrm>
        </p:grpSpPr>
        <p:grpSp>
          <p:nvGrpSpPr>
            <p:cNvPr id="4" name="Group 3"/>
            <p:cNvGrpSpPr/>
            <p:nvPr/>
          </p:nvGrpSpPr>
          <p:grpSpPr>
            <a:xfrm>
              <a:off x="4391891" y="603751"/>
              <a:ext cx="7598412" cy="5094504"/>
              <a:chOff x="4391891" y="603751"/>
              <a:chExt cx="7598412" cy="5094504"/>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423" t="24444" r="9423" b="40808"/>
              <a:stretch/>
            </p:blipFill>
            <p:spPr>
              <a:xfrm>
                <a:off x="4391891" y="603751"/>
                <a:ext cx="7598412" cy="5094504"/>
              </a:xfrm>
              <a:prstGeom prst="rect">
                <a:avLst/>
              </a:prstGeom>
              <a:ln>
                <a:solidFill>
                  <a:schemeClr val="tx1"/>
                </a:solidFill>
              </a:ln>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91435" t="4964" r="3136" b="76566"/>
              <a:stretch/>
            </p:blipFill>
            <p:spPr>
              <a:xfrm>
                <a:off x="4768077" y="603751"/>
                <a:ext cx="279796" cy="1490480"/>
              </a:xfrm>
              <a:prstGeom prst="rect">
                <a:avLst/>
              </a:prstGeom>
              <a:ln>
                <a:noFill/>
              </a:ln>
            </p:spPr>
          </p:pic>
        </p:grpSp>
        <p:sp>
          <p:nvSpPr>
            <p:cNvPr id="3" name="TextBox 2"/>
            <p:cNvSpPr txBox="1"/>
            <p:nvPr/>
          </p:nvSpPr>
          <p:spPr>
            <a:xfrm>
              <a:off x="8950036" y="2701632"/>
              <a:ext cx="789709" cy="461665"/>
            </a:xfrm>
            <a:prstGeom prst="rect">
              <a:avLst/>
            </a:prstGeom>
            <a:solidFill>
              <a:schemeClr val="bg1"/>
            </a:solidFill>
            <a:ln>
              <a:solidFill>
                <a:schemeClr val="bg1"/>
              </a:solidFill>
            </a:ln>
          </p:spPr>
          <p:txBody>
            <a:bodyPr wrap="square" rtlCol="0">
              <a:spAutoFit/>
            </a:bodyPr>
            <a:lstStyle/>
            <a:p>
              <a:endParaRPr lang="en-US" dirty="0"/>
            </a:p>
          </p:txBody>
        </p:sp>
      </p:grpSp>
    </p:spTree>
    <p:extLst>
      <p:ext uri="{BB962C8B-B14F-4D97-AF65-F5344CB8AC3E}">
        <p14:creationId xmlns:p14="http://schemas.microsoft.com/office/powerpoint/2010/main" val="30551170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8" name="Title 1"/>
          <p:cNvSpPr txBox="1">
            <a:spLocks/>
          </p:cNvSpPr>
          <p:nvPr/>
        </p:nvSpPr>
        <p:spPr bwMode="auto">
          <a:xfrm>
            <a:off x="918642" y="312739"/>
            <a:ext cx="10220423" cy="788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a:solidFill>
                  <a:prstClr val="black"/>
                </a:solidFill>
              </a:rPr>
              <a:t>Completed Subdivision &amp; House 2 Relocation</a:t>
            </a:r>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045" t="48685" r="29636" b="25657"/>
          <a:stretch/>
        </p:blipFill>
        <p:spPr bwMode="auto">
          <a:xfrm>
            <a:off x="410633" y="1421739"/>
            <a:ext cx="11517676" cy="4354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3829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txBox="1">
            <a:spLocks/>
          </p:cNvSpPr>
          <p:nvPr/>
        </p:nvSpPr>
        <p:spPr bwMode="auto">
          <a:xfrm>
            <a:off x="1707701" y="2597496"/>
            <a:ext cx="916728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r>
              <a:rPr lang="en-US" altLang="en-US" sz="11733">
                <a:solidFill>
                  <a:schemeClr val="accent1"/>
                </a:solidFill>
              </a:rPr>
              <a:t>QUESTIONS?</a:t>
            </a:r>
          </a:p>
        </p:txBody>
      </p:sp>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Tree>
    <p:extLst>
      <p:ext uri="{BB962C8B-B14F-4D97-AF65-F5344CB8AC3E}">
        <p14:creationId xmlns:p14="http://schemas.microsoft.com/office/powerpoint/2010/main" val="232623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7" name="Content Placeholder 2"/>
          <p:cNvSpPr txBox="1">
            <a:spLocks/>
          </p:cNvSpPr>
          <p:nvPr/>
        </p:nvSpPr>
        <p:spPr>
          <a:xfrm>
            <a:off x="591457" y="345168"/>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3600" b="1" dirty="0"/>
              <a:t>RESEARCH STUDY</a:t>
            </a:r>
          </a:p>
          <a:p>
            <a:pPr fontAlgn="base"/>
            <a:r>
              <a:rPr lang="en-US" sz="2600" dirty="0"/>
              <a:t>In the 1960s, a </a:t>
            </a:r>
            <a:r>
              <a:rPr lang="en-US" sz="2600" dirty="0">
                <a:solidFill>
                  <a:srgbClr val="FF0000"/>
                </a:solidFill>
              </a:rPr>
              <a:t>Stanford professor named Walter </a:t>
            </a:r>
            <a:r>
              <a:rPr lang="en-US" sz="2600" dirty="0" err="1">
                <a:solidFill>
                  <a:srgbClr val="FF0000"/>
                </a:solidFill>
              </a:rPr>
              <a:t>Mischel</a:t>
            </a:r>
            <a:r>
              <a:rPr lang="en-US" sz="2600" dirty="0">
                <a:solidFill>
                  <a:srgbClr val="FF0000"/>
                </a:solidFill>
              </a:rPr>
              <a:t> </a:t>
            </a:r>
            <a:r>
              <a:rPr lang="en-US" sz="2600" dirty="0"/>
              <a:t>began conducting a series of important psychological studies.</a:t>
            </a:r>
          </a:p>
          <a:p>
            <a:pPr fontAlgn="base"/>
            <a:r>
              <a:rPr lang="en-US" sz="2600" dirty="0"/>
              <a:t>During his experiments, </a:t>
            </a:r>
            <a:r>
              <a:rPr lang="en-US" sz="2600" dirty="0" err="1"/>
              <a:t>Mischel</a:t>
            </a:r>
            <a:r>
              <a:rPr lang="en-US" sz="2600" dirty="0"/>
              <a:t> and his team </a:t>
            </a:r>
            <a:r>
              <a:rPr lang="en-US" sz="2600" dirty="0">
                <a:solidFill>
                  <a:srgbClr val="FF0000"/>
                </a:solidFill>
              </a:rPr>
              <a:t>tested hundreds of children </a:t>
            </a:r>
            <a:r>
              <a:rPr lang="en-US" sz="2600" dirty="0"/>
              <a:t>— most of them around the ages of 4 and 5 years old — and revealed what is now believed to be </a:t>
            </a:r>
            <a:r>
              <a:rPr lang="en-US" sz="2600" dirty="0">
                <a:solidFill>
                  <a:srgbClr val="FF0000"/>
                </a:solidFill>
              </a:rPr>
              <a:t>one of the most important characteristics for success in health, work, and life.</a:t>
            </a:r>
          </a:p>
          <a:p>
            <a:pPr fontAlgn="base"/>
            <a:r>
              <a:rPr lang="en-US" sz="2600" dirty="0">
                <a:hlinkClick r:id="rId2" tooltip="Cognitive and attentional mechanisms in delay of gratification"/>
              </a:rPr>
              <a:t>Published in 1972</a:t>
            </a:r>
            <a:r>
              <a:rPr lang="en-US" sz="2600" dirty="0"/>
              <a:t>, this popular study became known as The </a:t>
            </a:r>
            <a:r>
              <a:rPr lang="en-US" sz="2600" dirty="0">
                <a:solidFill>
                  <a:srgbClr val="FF0000"/>
                </a:solidFill>
              </a:rPr>
              <a:t>Marshmallow Experiment</a:t>
            </a:r>
            <a:r>
              <a:rPr lang="en-US" sz="2600" dirty="0"/>
              <a:t>, but it wasn't the treat that </a:t>
            </a:r>
            <a:br>
              <a:rPr lang="en-US" sz="2600" dirty="0"/>
            </a:br>
            <a:r>
              <a:rPr lang="en-US" sz="2600" dirty="0"/>
              <a:t>made it famous. The interesting part came years later.</a:t>
            </a:r>
          </a:p>
        </p:txBody>
      </p:sp>
      <p:pic>
        <p:nvPicPr>
          <p:cNvPr id="8" name="Picture 7"/>
          <p:cNvPicPr>
            <a:picLocks noChangeAspect="1"/>
          </p:cNvPicPr>
          <p:nvPr/>
        </p:nvPicPr>
        <p:blipFill>
          <a:blip r:embed="rId3"/>
          <a:stretch>
            <a:fillRect/>
          </a:stretch>
        </p:blipFill>
        <p:spPr>
          <a:xfrm>
            <a:off x="9684656" y="4099957"/>
            <a:ext cx="2257961" cy="1693471"/>
          </a:xfrm>
          <a:prstGeom prst="rect">
            <a:avLst/>
          </a:prstGeom>
        </p:spPr>
      </p:pic>
    </p:spTree>
    <p:extLst>
      <p:ext uri="{BB962C8B-B14F-4D97-AF65-F5344CB8AC3E}">
        <p14:creationId xmlns:p14="http://schemas.microsoft.com/office/powerpoint/2010/main" val="2325854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a:xfrm>
            <a:off x="339420" y="103868"/>
            <a:ext cx="10515600" cy="9266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The Marshmallow Experience</a:t>
            </a:r>
          </a:p>
        </p:txBody>
      </p:sp>
      <p:sp>
        <p:nvSpPr>
          <p:cNvPr id="5" name="Content Placeholder 2"/>
          <p:cNvSpPr txBox="1">
            <a:spLocks/>
          </p:cNvSpPr>
          <p:nvPr/>
        </p:nvSpPr>
        <p:spPr>
          <a:xfrm>
            <a:off x="339420" y="841829"/>
            <a:ext cx="11063514" cy="534125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t>The experiment began by bringing each child into a private room, sitting them down in a chair, and </a:t>
            </a:r>
            <a:r>
              <a:rPr lang="en-US" dirty="0">
                <a:solidFill>
                  <a:srgbClr val="FF0000"/>
                </a:solidFill>
              </a:rPr>
              <a:t>placing a marshmallow on the table in front of them.</a:t>
            </a:r>
          </a:p>
          <a:p>
            <a:pPr fontAlgn="base"/>
            <a:r>
              <a:rPr lang="en-US" dirty="0"/>
              <a:t>At this point, the researcher </a:t>
            </a:r>
            <a:r>
              <a:rPr lang="en-US" dirty="0">
                <a:solidFill>
                  <a:srgbClr val="FF0000"/>
                </a:solidFill>
              </a:rPr>
              <a:t>offered a deal to the child.</a:t>
            </a:r>
          </a:p>
          <a:p>
            <a:pPr fontAlgn="base"/>
            <a:r>
              <a:rPr lang="en-US" dirty="0"/>
              <a:t>The researcher told the child that he was going to leave the room and that if the child did not eat the marshmallow while he was away, then they would be rewarded with a second marshmallow. However, if the child decided to eat the first one before the researcher came back, then they would not get a second marshmallow.</a:t>
            </a:r>
          </a:p>
          <a:p>
            <a:pPr fontAlgn="base"/>
            <a:r>
              <a:rPr lang="en-US" dirty="0"/>
              <a:t>So the choice was simple: </a:t>
            </a:r>
            <a:r>
              <a:rPr lang="en-US" dirty="0">
                <a:solidFill>
                  <a:srgbClr val="FF0000"/>
                </a:solidFill>
              </a:rPr>
              <a:t>one treat right now or two treats later.</a:t>
            </a:r>
          </a:p>
          <a:p>
            <a:pPr fontAlgn="base"/>
            <a:r>
              <a:rPr lang="en-US" dirty="0"/>
              <a:t>The researcher left the room for </a:t>
            </a:r>
            <a:r>
              <a:rPr lang="en-US" dirty="0">
                <a:solidFill>
                  <a:srgbClr val="FF0000"/>
                </a:solidFill>
              </a:rPr>
              <a:t>15 minutes.</a:t>
            </a:r>
          </a:p>
          <a:p>
            <a:pPr fontAlgn="base"/>
            <a:r>
              <a:rPr lang="en-US" dirty="0"/>
              <a:t>As you can imagine, the footage of the children waiting alone in the room was rather entertaining. Some kids jumped up and ate the first marshmallow as soon as the researcher closed the door. Others wiggled and bounced and scooted in their chairs as they tried to restrain themselves, but eventually gave in to temptation a few minutes later. And finally, a few of the children did manage to wait the entire time.</a:t>
            </a:r>
          </a:p>
        </p:txBody>
      </p:sp>
    </p:spTree>
    <p:extLst>
      <p:ext uri="{BB962C8B-B14F-4D97-AF65-F5344CB8AC3E}">
        <p14:creationId xmlns:p14="http://schemas.microsoft.com/office/powerpoint/2010/main" val="1492935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109572"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410633" y="79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hangingPunct="1">
              <a:spcBef>
                <a:spcPct val="0"/>
              </a:spcBef>
              <a:buClrTx/>
              <a:buSzTx/>
              <a:buFontTx/>
              <a:buNone/>
            </a:pPr>
            <a:endParaRPr lang="en-US" altLang="en-US">
              <a:solidFill>
                <a:schemeClr val="tx1"/>
              </a:solidFill>
              <a:latin typeface="Arial" charset="0"/>
            </a:endParaRPr>
          </a:p>
        </p:txBody>
      </p:sp>
      <p:sp>
        <p:nvSpPr>
          <p:cNvPr id="4" name="Title 1"/>
          <p:cNvSpPr txBox="1">
            <a:spLocks/>
          </p:cNvSpPr>
          <p:nvPr/>
        </p:nvSpPr>
        <p:spPr>
          <a:xfrm>
            <a:off x="838200" y="103868"/>
            <a:ext cx="10515600" cy="13475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The Power of Delayed Gratification</a:t>
            </a:r>
            <a:br>
              <a:rPr lang="en-US" b="1" dirty="0"/>
            </a:br>
            <a:endParaRPr lang="en-US" dirty="0"/>
          </a:p>
        </p:txBody>
      </p:sp>
      <p:sp>
        <p:nvSpPr>
          <p:cNvPr id="5" name="Content Placeholder 2"/>
          <p:cNvSpPr txBox="1">
            <a:spLocks/>
          </p:cNvSpPr>
          <p:nvPr/>
        </p:nvSpPr>
        <p:spPr>
          <a:xfrm>
            <a:off x="838200" y="940253"/>
            <a:ext cx="10515600" cy="4996089"/>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t>As the years rolled on and the children grew up, the researchers conducted follow up studies and </a:t>
            </a:r>
            <a:r>
              <a:rPr lang="en-US" dirty="0">
                <a:solidFill>
                  <a:srgbClr val="FF0000"/>
                </a:solidFill>
              </a:rPr>
              <a:t>tracked each child's progress </a:t>
            </a:r>
            <a:r>
              <a:rPr lang="en-US" dirty="0"/>
              <a:t>in a number of areas. What they found was surprising.</a:t>
            </a:r>
          </a:p>
          <a:p>
            <a:pPr fontAlgn="base"/>
            <a:r>
              <a:rPr lang="en-US" dirty="0"/>
              <a:t>The children who were willing to delay gratification and waited to receive the second marshmallow ended up having </a:t>
            </a:r>
            <a:r>
              <a:rPr lang="en-US" dirty="0">
                <a:solidFill>
                  <a:srgbClr val="FF0000"/>
                </a:solidFill>
              </a:rPr>
              <a:t>higher SAT scores, lower levels of substance abuse, lower likelihood of obesity, better responses to stress, better social skills as reported by their parents, and generally better scores in a range of other life measures</a:t>
            </a:r>
          </a:p>
          <a:p>
            <a:pPr fontAlgn="base"/>
            <a:r>
              <a:rPr lang="en-US" dirty="0"/>
              <a:t>The researchers followed each child for more than </a:t>
            </a:r>
            <a:r>
              <a:rPr lang="en-US" dirty="0">
                <a:solidFill>
                  <a:srgbClr val="FF0000"/>
                </a:solidFill>
              </a:rPr>
              <a:t>40 years </a:t>
            </a:r>
            <a:r>
              <a:rPr lang="en-US" dirty="0"/>
              <a:t>and over and over again, the </a:t>
            </a:r>
            <a:r>
              <a:rPr lang="en-US" dirty="0">
                <a:solidFill>
                  <a:srgbClr val="FF0000"/>
                </a:solidFill>
              </a:rPr>
              <a:t>group who waited patiently </a:t>
            </a:r>
            <a:r>
              <a:rPr lang="en-US" dirty="0"/>
              <a:t>for the second marshmallow succeeded in whatever capacity they were measuring. In other words, this series of experiments proved that </a:t>
            </a:r>
            <a:r>
              <a:rPr lang="en-US" dirty="0">
                <a:solidFill>
                  <a:srgbClr val="FF0000"/>
                </a:solidFill>
              </a:rPr>
              <a:t>the ability to delay gratification was critical for success in life.</a:t>
            </a:r>
          </a:p>
          <a:p>
            <a:endParaRPr lang="en-US" dirty="0"/>
          </a:p>
        </p:txBody>
      </p:sp>
    </p:spTree>
    <p:extLst>
      <p:ext uri="{BB962C8B-B14F-4D97-AF65-F5344CB8AC3E}">
        <p14:creationId xmlns:p14="http://schemas.microsoft.com/office/powerpoint/2010/main" val="14929353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23837</TotalTime>
  <Words>3224</Words>
  <Application>Microsoft Office PowerPoint</Application>
  <PresentationFormat>Widescreen</PresentationFormat>
  <Paragraphs>551</Paragraphs>
  <Slides>63</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Calibri</vt:lpstr>
      <vt:lpstr>Century Gothic</vt:lpstr>
      <vt:lpstr>Engravers MT</vt:lpstr>
      <vt:lpstr>Wingdings</vt:lpstr>
      <vt:lpstr>Wingdings 2</vt:lpstr>
      <vt:lpstr>Office Theme</vt:lpstr>
      <vt:lpstr>Dual Lot Single Title, Boundary Realignment &amp; House Relocation</vt:lpstr>
      <vt:lpstr>PowerPoint Presentation</vt:lpstr>
      <vt:lpstr>PowerPoint Presentation</vt:lpstr>
      <vt:lpstr>PowerPoint Presentation</vt:lpstr>
      <vt:lpstr>PowerPoint Presentation</vt:lpstr>
      <vt:lpstr>40 Years of Stanford Research Found That People With This One Quality Are More Likely to Succeed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Dual Lot Single Title, Boundary Realignment &amp; House Relocation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Pebbles Ink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Petra Frieser</dc:creator>
  <cp:lastModifiedBy>Greg Miller</cp:lastModifiedBy>
  <cp:revision>937</cp:revision>
  <dcterms:created xsi:type="dcterms:W3CDTF">2016-04-05T23:46:06Z</dcterms:created>
  <dcterms:modified xsi:type="dcterms:W3CDTF">2018-09-05T08:12:50Z</dcterms:modified>
</cp:coreProperties>
</file>